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2" r:id="rId3"/>
    <p:sldId id="257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58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00" y="-3714750"/>
            <a:ext cx="19050000" cy="142875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文本框 2"/>
          <p:cNvSpPr txBox="1"/>
          <p:nvPr/>
        </p:nvSpPr>
        <p:spPr>
          <a:xfrm>
            <a:off x="2607945" y="2693670"/>
            <a:ext cx="7360285" cy="958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5400" b="1">
                <a:solidFill>
                  <a:schemeClr val="bg1"/>
                </a:solidFill>
              </a:rPr>
              <a:t>潮玩行业品牌分类报告</a:t>
            </a:r>
            <a:endParaRPr lang="zh-CN" altLang="en-US" sz="5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0160" y="7181215"/>
            <a:ext cx="60388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注：本报告所含信息由公开资料整理而成，图片源于网络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71195" y="454660"/>
            <a:ext cx="99949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引言</a:t>
            </a:r>
            <a:endParaRPr lang="zh-CN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710" y="1685925"/>
            <a:ext cx="10229215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潮流玩具（简称潮玩）产业作为一种新兴的文化产业，正在逐渐发展壮大，甚至成为娱乐产业的重要组成部分。潮玩不再只是一种物质，更是现代都市人情感寄托的介质，是一种文化现象。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随着潮玩行业的蓬勃发展，各种潮玩品牌如雨后春笋，类型越来越丰富，五花八门，令人眼花缭乱。本报告通过对目前市面上的常见潮玩品牌进行分类，旨在让消费者能够更好地了解潮玩行业。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81635" y="304800"/>
            <a:ext cx="406654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潮玩</a:t>
            </a:r>
            <a:r>
              <a:rPr lang="en-US" alt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IP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开发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商（TTI）</a:t>
            </a:r>
            <a:endParaRPr lang="zh-CN" altLang="en-US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710" y="1685925"/>
            <a:ext cx="1022921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潮玩IP开发商指的是创造了IP内容，为潮玩产品提供了丰富素材和灵感的群体，其中包括个人艺术家、工作室以及公司。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IP是潮玩产品的创意源头，决定了产品的设计理念以及外观呈现，因此IP开发商可以说是潮玩行业产业链的起点。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08940" y="321945"/>
            <a:ext cx="549656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自营式</a:t>
            </a: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潮玩IP提供商（STTI）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3130" y="1541145"/>
            <a:ext cx="102292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指既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提供IP孵化与形象设计，同时拥有自己的线下门店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，对潮玩产品进行零售，打通了艺术家资源、供应链、线上线下销售以及消费者运营整条链路的品牌，如泡泡玛特、TOPTOY、52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TOYS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</p:blipFill>
        <p:spPr>
          <a:xfrm>
            <a:off x="806450" y="3561080"/>
            <a:ext cx="3126740" cy="233553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</p:blipFill>
        <p:spPr>
          <a:xfrm>
            <a:off x="4456430" y="3561715"/>
            <a:ext cx="3143250" cy="23348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555" y="3561080"/>
            <a:ext cx="3086735" cy="23520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698625" y="5965825"/>
            <a:ext cx="13417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泡泡玛特</a:t>
            </a:r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线下店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00675" y="5965825"/>
            <a:ext cx="1254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TOPTOY </a:t>
            </a:r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线下店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039860" y="5965825"/>
            <a:ext cx="1254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52TOYS </a:t>
            </a:r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线下店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65125" y="268605"/>
            <a:ext cx="549656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授权</a:t>
            </a:r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式</a:t>
            </a: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潮玩IP提供商（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</a:t>
            </a: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TTI）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403350"/>
            <a:ext cx="102292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没有自己的品牌线下门店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，在完成了潮玩产品设计后，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授权给潮玩零售店进行售卖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，典型品牌有寻找独角兽、十二栋文化、TNT SPACE、ToyCity等。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075" y="3272155"/>
            <a:ext cx="2766695" cy="26244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631315" y="5965825"/>
            <a:ext cx="1466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寻找独角兽旗下</a:t>
            </a:r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IP</a:t>
            </a:r>
            <a:endParaRPr lang="en-US" alt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（FARIER BOB）</a:t>
            </a:r>
            <a:endParaRPr lang="zh-CN" altLang="en-US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200" y="3271520"/>
            <a:ext cx="2951480" cy="26244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104130" y="5965825"/>
            <a:ext cx="1466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十二栋文化旗下</a:t>
            </a:r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IP</a:t>
            </a:r>
            <a:endParaRPr lang="en-US" alt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（长草颜团子）</a:t>
            </a:r>
            <a:endParaRPr lang="zh-CN" altLang="en-US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5475" y="3272155"/>
            <a:ext cx="2964815" cy="262382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994775" y="5965825"/>
            <a:ext cx="1466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ToyCity</a:t>
            </a:r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旗下</a:t>
            </a:r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IP</a:t>
            </a:r>
            <a:endParaRPr lang="en-US" alt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（Laura）</a:t>
            </a:r>
            <a:endParaRPr lang="zh-CN" altLang="en-US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41655" y="268605"/>
            <a:ext cx="365633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潮玩集合店</a:t>
            </a:r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TTS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403350"/>
            <a:ext cx="1022921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TTS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旨在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为消费者提供丰富、全面、集中的潮玩购物体验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，装修风格十分迎合年轻人喜好，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产品也包含丰富多样的IP和品类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，产品一般涵盖盲盒、积木、手办、拼装高达、娃娃模型、二次元周边等品类。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52450" y="268605"/>
            <a:ext cx="508635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专营式潮玩集合店（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ETTS</a:t>
            </a: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403350"/>
            <a:ext cx="102292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指的是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以潮玩产品作为主要售卖对象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的零售店，如大家熟悉的X11、酷乐潮玩、潮玩星球等。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3740" y="5965825"/>
            <a:ext cx="7607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X11</a:t>
            </a:r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门店</a:t>
            </a:r>
            <a:r>
              <a:rPr 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90845" y="5965825"/>
            <a:ext cx="11042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酷乐潮玩门店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67140" y="5965825"/>
            <a:ext cx="11391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潮玩星球门店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710" y="3270885"/>
            <a:ext cx="3019425" cy="26250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470" y="3270885"/>
            <a:ext cx="3009900" cy="26238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705" y="3270885"/>
            <a:ext cx="3019425" cy="26231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52450" y="268605"/>
            <a:ext cx="508635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综合式潮玩集合店（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TTS</a:t>
            </a: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403350"/>
            <a:ext cx="1022921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指在构建零售体系的基础上，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拓展潮流生活全品类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的线下零售店。在CTTS中，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产品的品类非常多样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，一般涵盖生活用品、家纺、旅行用品、穿戴饰品、食品等。常见品牌有名创优品、The Green Party、九木杂物社。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01800" y="6126480"/>
            <a:ext cx="11398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名创优品门店</a:t>
            </a:r>
            <a:r>
              <a:rPr 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68620" y="6126480"/>
            <a:ext cx="1254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九木杂物社门店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98560" y="6126480"/>
            <a:ext cx="16852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The Green Party</a:t>
            </a:r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门店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075" y="3457575"/>
            <a:ext cx="3019425" cy="25869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275" y="3458845"/>
            <a:ext cx="3020060" cy="25863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5475" y="3458210"/>
            <a:ext cx="3020060" cy="25863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47383" y="268605"/>
            <a:ext cx="324802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潮玩软件</a:t>
            </a: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TTA</a:t>
            </a: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403350"/>
            <a:ext cx="1022921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随着潮玩市场不断扩大，用户数量日益增加，潮玩行业也涌现出了大批线上软件，这些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专门为广大喜欢潮玩的用户能够在线获取潮玩产品而打造的平台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，便是TTA。TTA的出现，让大家不用再受地区、时间的约束，可以随时随地感受潮玩带来的乐趣。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94373" y="268605"/>
            <a:ext cx="467804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社交型潮玩软件</a:t>
            </a:r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STTA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403350"/>
            <a:ext cx="1022921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以社交属性为主的潮玩软件，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分享与交流是用户的主要使用目的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。软件里会聚集兴趣相投的人，通过在对应社区晒出自己的潮玩摄影、模型改装、创意喷涂等日常，与其他用户互相分享，共同交流，结识到更多志同道合的朋友，拓宽自己的潮玩圈子。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67885" y="6303010"/>
            <a:ext cx="19526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社交型潮玩软件</a:t>
            </a:r>
            <a:r>
              <a:rPr lang="en-US" alt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</a:t>
            </a:r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千岛</a:t>
            </a:r>
            <a:endParaRPr lang="zh-CN" altLang="en-US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6980" y="3218180"/>
            <a:ext cx="1544320" cy="295465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845" y="3209925"/>
            <a:ext cx="1548130" cy="2962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94373" y="268605"/>
            <a:ext cx="467804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抽赏型潮玩软件</a:t>
            </a:r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TTA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403350"/>
            <a:ext cx="10229215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在潮玩市场快速发展的影响下，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一番赏的玩法也从传统的线下拓展到了线上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，从而诞生出各种线上抽一番赏的平台，也就是RTTA。与线下抽赏的玩法相比，RTTA有着玩法多样、商品丰富、免排队、等优势。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抽赏型潮玩软件又可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再细分为单品类抽赏型潮玩软件和多品类抽赏型潮玩软件。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14363" y="268605"/>
            <a:ext cx="610806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单品类抽赏型潮玩软件</a:t>
            </a:r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S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RTTA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403350"/>
            <a:ext cx="102292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是抽赏型潮玩软件的一个分支，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特点是奖池的品类只有潮玩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，如入魂一番赏、潮玩家、欧气喵一番赏、大力赏。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6765" y="6284595"/>
            <a:ext cx="10261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入魂一番赏</a:t>
            </a:r>
            <a:r>
              <a:rPr 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66740" y="6285230"/>
            <a:ext cx="7080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潮玩家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42730" y="6299200"/>
            <a:ext cx="7232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大力赏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9580" y="2486660"/>
            <a:ext cx="1921510" cy="36677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655" y="2492375"/>
            <a:ext cx="2068195" cy="36569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415" y="2486660"/>
            <a:ext cx="1921510" cy="36823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14363" y="268605"/>
            <a:ext cx="610806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多</a:t>
            </a:r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品类抽赏型潮玩软件</a:t>
            </a:r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M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RTTA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180465"/>
            <a:ext cx="102292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与SRTTA相比，MRTTA的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奖池品类更为丰富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，除了一般的潮玩外，还会涉及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3C、皮包、日用品、服装、首饰等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，常见的MRTTA有元气玛特、叮当魔盒、潮会玩、欧气赏、宾果盲盒。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58975" y="6366510"/>
            <a:ext cx="8769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元气玛特</a:t>
            </a:r>
            <a:r>
              <a:rPr lang="en-US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99100" y="6366510"/>
            <a:ext cx="8489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叮当魔盒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13215" y="6373495"/>
            <a:ext cx="7232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潮会玩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7005" y="2631440"/>
            <a:ext cx="1920875" cy="36677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795" y="2631440"/>
            <a:ext cx="1920240" cy="36537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315" y="2638425"/>
            <a:ext cx="1920875" cy="36607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702628" y="268605"/>
            <a:ext cx="467804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游戏型潮玩软件</a:t>
            </a:r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G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TTA</a:t>
            </a: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endParaRPr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075" y="1180465"/>
            <a:ext cx="102292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指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画风与玩法偏向游戏化的潮玩软件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，用户在GTTA中不仅可以感受潮玩所带来的乐趣，还可以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体验游戏的娱乐和休闲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。目前市面上GTTA较少，最具代表性的品牌为东西潮玩。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60855" y="6367145"/>
            <a:ext cx="14217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东西潮玩主界面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2415" y="2630170"/>
            <a:ext cx="1858645" cy="36709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745" y="2634615"/>
            <a:ext cx="1953895" cy="366776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421630" y="6364605"/>
            <a:ext cx="8045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宠物玩法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945" y="2627630"/>
            <a:ext cx="1859280" cy="367347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821420" y="6372860"/>
            <a:ext cx="8045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合成玩法</a:t>
            </a:r>
            <a:endParaRPr lang="zh-CN" sz="1200" b="1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69595" y="541655"/>
            <a:ext cx="181610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免责条款</a:t>
            </a:r>
            <a:endParaRPr lang="zh-CN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710" y="1898015"/>
            <a:ext cx="1022921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研究报告是基于专业团队对相关问题进行研究和分析的结果，旨在让读者加深对潮玩行业的了解。报告中所涉及的信息主要来自公开的资料和其他公共渠道，对于本报告中的错误、遗漏或不准确之处，我们不承担任何责任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报告所提供的观点、意见和分析仅代表作者个人或团队的立场，不得将其视为任何形式的投资、法律、财务或其他专业建议。使用本报告所获得的信息应自行进行分析、判断和决策，由此所产生的风险和后果将由用户自行承担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00" y="-3714750"/>
            <a:ext cx="19050000" cy="14287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12465" y="2723515"/>
            <a:ext cx="5766435" cy="1715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600" b="1">
                <a:solidFill>
                  <a:schemeClr val="bg1"/>
                </a:solidFill>
                <a:latin typeface="+mj-ea"/>
                <a:ea typeface="+mj-ea"/>
              </a:rPr>
              <a:t>THANKS</a:t>
            </a:r>
            <a:endParaRPr lang="zh-CN" altLang="en-US" sz="9600" b="1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WEyYjA0YTJlMTFmYTU2NjBjMzA1ZWRkY2I3YTg5Zm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1840</Words>
  <Application>WPS 演示</Application>
  <PresentationFormat>宽屏</PresentationFormat>
  <Paragraphs>117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a2910</cp:lastModifiedBy>
  <cp:revision>27</cp:revision>
  <dcterms:created xsi:type="dcterms:W3CDTF">2023-08-09T12:44:00Z</dcterms:created>
  <dcterms:modified xsi:type="dcterms:W3CDTF">2024-07-04T07:20:18Z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2052-12.1.0.17133</vt:lpwstr>
  </property>
</Properties>
</file>