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266" r:id="rId1"/>
    <p:sldMasterId id="2147488303" r:id="rId2"/>
  </p:sldMasterIdLst>
  <p:notesMasterIdLst>
    <p:notesMasterId r:id="rId3"/>
  </p:notesMasterIdLst>
  <p:sldIdLst>
    <p:sldId id="2261" r:id="rId4"/>
    <p:sldId id="2264" r:id="rId5"/>
    <p:sldId id="2267" r:id="rId6"/>
    <p:sldId id="2270" r:id="rId7"/>
    <p:sldId id="2273" r:id="rId8"/>
    <p:sldId id="2276" r:id="rId9"/>
    <p:sldId id="2279" r:id="rId10"/>
    <p:sldId id="2282" r:id="rId11"/>
    <p:sldId id="2285" r:id="rId12"/>
    <p:sldId id="2288" r:id="rId13"/>
    <p:sldId id="2291" r:id="rId14"/>
    <p:sldId id="2294" r:id="rId15"/>
    <p:sldId id="2297" r:id="rId16"/>
    <p:sldId id="2300" r:id="rId17"/>
    <p:sldId id="2303" r:id="rId18"/>
    <p:sldId id="2306" r:id="rId19"/>
    <p:sldId id="2309" r:id="rId20"/>
    <p:sldId id="2312" r:id="rId21"/>
    <p:sldId id="2315" r:id="rId22"/>
    <p:sldId id="2318" r:id="rId23"/>
    <p:sldId id="2321" r:id="rId24"/>
    <p:sldId id="2324" r:id="rId25"/>
    <p:sldId id="2327" r:id="rId26"/>
    <p:sldId id="2330" r:id="rId27"/>
    <p:sldId id="2333" r:id="rId28"/>
    <p:sldId id="2336" r:id="rId29"/>
    <p:sldId id="2339" r:id="rId30"/>
    <p:sldId id="234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67" r:id="rId1"/>
    <p:sldLayoutId id="2147488268" r:id="rId2"/>
    <p:sldLayoutId id="2147488269" r:id="rId3"/>
    <p:sldLayoutId id="2147488270" r:id="rId4"/>
    <p:sldLayoutId id="2147488271" r:id="rId5"/>
    <p:sldLayoutId id="2147488272" r:id="rId6"/>
    <p:sldLayoutId id="2147488273" r:id="rId7"/>
    <p:sldLayoutId id="2147488274" r:id="rId8"/>
    <p:sldLayoutId id="2147488275" r:id="rId9"/>
    <p:sldLayoutId id="2147488276" r:id="rId10"/>
    <p:sldLayoutId id="214748827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304" r:id="rId1"/>
    <p:sldLayoutId id="2147488305" r:id="rId2"/>
    <p:sldLayoutId id="2147488306" r:id="rId3"/>
    <p:sldLayoutId id="2147488307" r:id="rId4"/>
    <p:sldLayoutId id="2147488308" r:id="rId5"/>
    <p:sldLayoutId id="2147488309" r:id="rId6"/>
    <p:sldLayoutId id="2147488310" r:id="rId7"/>
    <p:sldLayoutId id="2147488311" r:id="rId8"/>
    <p:sldLayoutId id="2147488312" r:id="rId9"/>
    <p:sldLayoutId id="2147488313" r:id="rId10"/>
    <p:sldLayoutId id="214748831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tags" Target="../tags/tag107.xml"/><Relationship Id="rId15" Type="http://schemas.openxmlformats.org/officeDocument/2006/relationships/tags" Target="../tags/tag108.xml"/><Relationship Id="rId16" Type="http://schemas.openxmlformats.org/officeDocument/2006/relationships/tags" Target="../tags/tag10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艺术教育与创意思维的培养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艺术教育的重要性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艺术教育的实施方式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创意思维的培养方法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艺术教育与创意思维的结合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艺术教育与创意思维培养的挑战与对策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艺术教育的重要性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艺术教育对个人发展的影响</a:t>
            </a:r>
            <a:endParaRPr altLang="en-US" lang="zh-CN"/>
          </a:p>
        </p:txBody>
      </p:sp>
      <p:sp>
        <p:nvSpPr>
          <p:cNvPr id="104884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培养创造力：艺术教育鼓励学生发挥想象力，探索不同的创作方式，有助于培养创新思维和解决问题的能力。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提高审美水平：艺术教育让学生学会欣赏各种形式的艺术作品，提高对美的敏感度和鉴赏能力，使生活更加丰富多彩。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增强自信心：艺术教育为学生提供了一个展示自我和表达情感的平台，通过创作和表演，学生可以增强自信心和自我表达能力。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促进情感发展：艺术教育通过引导学生感受和表达不同的情感，有助于培养他们的情感智慧和人际交往能力，促进情感发展。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艺术教育对创意思维的激发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艺术教育能够提供多元化的思考方式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艺术教育能够培养人的观察力和想象力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艺术教育能够激发人的创造力和创新思维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艺术教育能够促进跨学科的交流与合作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艺术教育在教育体系中的地位</a:t>
            </a:r>
            <a:endParaRPr altLang="en-US" lang="zh-CN"/>
          </a:p>
        </p:txBody>
      </p:sp>
      <p:sp>
        <p:nvSpPr>
          <p:cNvPr id="104897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艺术教育有助于培养学生的审美能力和文化素养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艺术教育是培养学生综合素质的重要途径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艺术教育能够激发学生的创造力和想象力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艺术教育能够促进学生的身心健康和全面发展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艺术教育的普及程度和未来发展</a:t>
            </a:r>
            <a:endParaRPr altLang="en-US" lang="zh-CN"/>
          </a:p>
        </p:txBody>
      </p:sp>
      <p:sp>
        <p:nvSpPr>
          <p:cNvPr id="104903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艺术教育对创意思维培养的作用：艺术教育通过激发学生的想象力和创造力，有助于培养学生的创意思维，为未来的创新发展奠定基础。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当前艺术教育的普及程度：随着社会对创意产业的重视，越来越多的学校开始重视艺术教育，并将其纳入基础教育体系。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未来艺术教育的发展趋势：随着科技的发展，艺术教育将与科技更加紧密地结合，为学生提供更多元化的学习方式和更广阔的创作空间。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艺术教育与跨学科合作：艺术教育将与更多学科进行交叉融合，促进跨学科的合作与创新，为社会发展注入新的活力。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艺术教育的实施方式</a:t>
            </a:r>
            <a:endParaRPr altLang="en-US" dirty="0" lang="zh-CN"/>
          </a:p>
        </p:txBody>
      </p:sp>
      <p:sp>
        <p:nvSpPr>
          <p:cNvPr id="10491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艺术教育的课程设置</a:t>
            </a:r>
            <a:endParaRPr altLang="en-US" lang="zh-CN"/>
          </a:p>
        </p:txBody>
      </p:sp>
      <p:sp>
        <p:nvSpPr>
          <p:cNvPr id="104913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绘画课程：培养学生的绘画技巧和艺术鉴赏能力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音乐课程：提高学生的音乐素养和音乐创作能力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舞蹈课程：锻炼学生的身体协调性和舞蹈表现力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戏剧课程：激发学生的表演欲望和戏剧创作能力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艺术教育的师资力量</a:t>
            </a:r>
            <a:endParaRPr altLang="en-US" lang="zh-CN"/>
          </a:p>
        </p:txBody>
      </p:sp>
      <p:sp>
        <p:nvSpPr>
          <p:cNvPr id="10491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艺术教育专业教师：具备艺术专业背景和教育经验，能够提供高质量的艺术教育服务。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跨学科教师：具备艺术与其他学科的交叉背景，能够将艺术与其他领域的知识相结合，促进学生的全面发展。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艺术家和教育家：艺术家能够为学生提供实践经验和创作指导，教育家能够提供教育理念和教育方法，帮助学生更好地理解和掌握艺术知识。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志愿者教师：来自社会各界的志愿者教师，能够为学生提供多样化的艺术教育资源和教学风格，丰富学生的学习体验。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艺术教育的课外活动和实践</a:t>
            </a:r>
            <a:endParaRPr altLang="en-US" lang="zh-CN"/>
          </a:p>
        </p:txBody>
      </p:sp>
      <p:sp>
        <p:nvSpPr>
          <p:cNvPr id="104924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创意工作坊：开设绘画、雕塑、摄影等创意工作坊，让学生动手实践，发挥创造力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艺术展览：组织学生参观博物馆、画廊等艺术展览，了解艺术作品和艺术家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艺术节活动：举办校园艺术节，展示学生创作的艺术品，开展艺术表演、讲座等活动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合作项目：与其他学校或机构合作，共同开展艺术教育项目，共享资源，互相学习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艺术教育的评价标准和方式</a:t>
            </a:r>
            <a:endParaRPr altLang="en-US" lang="zh-CN"/>
          </a:p>
        </p:txBody>
      </p:sp>
      <p:sp>
        <p:nvSpPr>
          <p:cNvPr id="1049296" name="矩形: 圆角 4"/>
          <p:cNvSpPr/>
          <p:nvPr>
            <p:custDataLst>
              <p:tags r:id="rId1"/>
            </p:custDataLst>
          </p:nvPr>
        </p:nvSpPr>
        <p:spPr>
          <a:xfrm>
            <a:off x="1524000" y="3323156"/>
            <a:ext cx="4572900" cy="89511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98" name="正文"/>
          <p:cNvSpPr txBox="1"/>
          <p:nvPr>
            <p:custDataLst>
              <p:tags r:id="rId2"/>
            </p:custDataLst>
          </p:nvPr>
        </p:nvSpPr>
        <p:spPr>
          <a:xfrm>
            <a:off x="1995175" y="3443795"/>
            <a:ext cx="3771675" cy="601488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评价标准：学生的创造力、审美能力和艺术表现力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00" name="矩形: 圆角 4"/>
          <p:cNvSpPr/>
          <p:nvPr>
            <p:custDataLst>
              <p:tags r:id="rId3"/>
            </p:custDataLst>
          </p:nvPr>
        </p:nvSpPr>
        <p:spPr>
          <a:xfrm>
            <a:off x="6780900" y="3323156"/>
            <a:ext cx="4572900" cy="89568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4"/>
            </p:custDataLst>
          </p:nvPr>
        </p:nvSpPr>
        <p:spPr>
          <a:xfrm>
            <a:off x="7181513" y="3443795"/>
            <a:ext cx="3771675" cy="601488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评价方式：作品评估、观察评估和自我评估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创意思维的培养方法</a:t>
            </a:r>
            <a:endParaRPr altLang="en-US" dirty="0" lang="zh-CN"/>
          </a:p>
        </p:txBody>
      </p:sp>
      <p:sp>
        <p:nvSpPr>
          <p:cNvPr id="10493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创意思维的定义和特点</a:t>
            </a:r>
            <a:endParaRPr altLang="en-US" lang="zh-CN"/>
          </a:p>
        </p:txBody>
      </p:sp>
      <p:sp>
        <p:nvSpPr>
          <p:cNvPr id="104936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创意思维是一种独特的思维方式，强调突破传统思维模式，寻求新的解决方案和创意。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创意思维具有灵活性、独特性和创新性的特点，能够激发人们的创造力和想象力。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创意思维的培养需要不断探索和实践，通过多种途径激发创造力和创新思维。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创意思维在艺术创作和设计领域中尤为重要，能够为艺术作品注入新的创意和灵感。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创意思维在艺术创作中的作用</a:t>
            </a:r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1"/>
            </p:custDataLst>
          </p:nvPr>
        </p:nvSpPr>
        <p:spPr>
          <a:xfrm>
            <a:off x="31299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激发创造力：创意思维能够打破传统思维模式，激发艺术家的创造力，产生独特而新颖的艺术作品。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标题"/>
          <p:cNvSpPr txBox="1"/>
          <p:nvPr>
            <p:custDataLst>
              <p:tags r:id="rId2"/>
            </p:custDataLst>
          </p:nvPr>
        </p:nvSpPr>
        <p:spPr>
          <a:xfrm>
            <a:off x="31305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12" name="标题"/>
          <p:cNvSpPr txBox="1"/>
          <p:nvPr>
            <p:custDataLst>
              <p:tags r:id="rId3"/>
            </p:custDataLst>
          </p:nvPr>
        </p:nvSpPr>
        <p:spPr>
          <a:xfrm>
            <a:off x="31305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14" name="正文"/>
          <p:cNvSpPr txBox="1"/>
          <p:nvPr>
            <p:custDataLst>
              <p:tags r:id="rId4"/>
            </p:custDataLst>
          </p:nvPr>
        </p:nvSpPr>
        <p:spPr>
          <a:xfrm>
            <a:off x="31305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提高艺术价值：通过创意思维，艺术作品能够更具独特性和价值，从而吸引更多观众的关注和喜爱，提高艺术作品的艺术价值和社会影响力。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5"/>
            </p:custDataLst>
          </p:nvPr>
        </p:nvSpPr>
        <p:spPr>
          <a:xfrm>
            <a:off x="31305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拓展艺术表现力：创意思维有助于艺术家拓展艺术表现力，通过独特的视角和表现手法，将思想情感表达得更加淋漓尽致。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标题"/>
          <p:cNvSpPr txBox="1"/>
          <p:nvPr>
            <p:custDataLst>
              <p:tags r:id="rId6"/>
            </p:custDataLst>
          </p:nvPr>
        </p:nvSpPr>
        <p:spPr>
          <a:xfrm>
            <a:off x="31312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0" name="标题"/>
          <p:cNvSpPr txBox="1"/>
          <p:nvPr>
            <p:custDataLst>
              <p:tags r:id="rId7"/>
            </p:custDataLst>
          </p:nvPr>
        </p:nvSpPr>
        <p:spPr>
          <a:xfrm>
            <a:off x="31312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2" name="正文"/>
          <p:cNvSpPr txBox="1"/>
          <p:nvPr>
            <p:custDataLst>
              <p:tags r:id="rId8"/>
            </p:custDataLst>
          </p:nvPr>
        </p:nvSpPr>
        <p:spPr>
          <a:xfrm>
            <a:off x="31305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推动艺术创新：创意思维是艺术创新的重要驱动力，能够推动艺术家不断尝试新的创作手法和表现形式，推动艺术的发展和进步。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创意思维的培养途径和方式</a:t>
            </a:r>
            <a:endParaRPr altLang="en-US" lang="zh-CN"/>
          </a:p>
        </p:txBody>
      </p:sp>
      <p:sp>
        <p:nvSpPr>
          <p:cNvPr id="10494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培养观察力：观察生活中的细节，发现新的创意点子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培养想象力：通过联想、比喻等方式激发创意灵感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培养尝试精神：勇于尝试新事物，不断挑战自己的思维定势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培养跨界思维：跨越不同领域，寻找创意融合的可能性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创意思维在解决实际问题中的应用</a:t>
            </a:r>
            <a:endParaRPr altLang="en-US" lang="zh-CN"/>
          </a:p>
        </p:txBody>
      </p:sp>
      <p:sp>
        <p:nvSpPr>
          <p:cNvPr id="104951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创意思维在解决实际问题中的应用，可以提高解决问题的能力，增强创造力。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创意思维在解决实际问题中的应用，可以激发创新思维，提供新的解决方案。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创意思维在解决实际问题中的应用，可以拓宽思路，发现更多的可能性。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创意思维在解决实际问题中的应用，可以提升个人的创新能力和综合素质。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艺术教育与创意思维的结合</a:t>
            </a:r>
            <a:endParaRPr altLang="en-US" dirty="0" lang="zh-CN"/>
          </a:p>
        </p:txBody>
      </p:sp>
      <p:sp>
        <p:nvSpPr>
          <p:cNvPr id="10495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艺术教育对创意思维的促进作用</a:t>
            </a:r>
            <a:endParaRPr altLang="en-US" lang="zh-CN"/>
          </a:p>
        </p:txBody>
      </p:sp>
      <p:sp>
        <p:nvSpPr>
          <p:cNvPr id="104961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拓宽思维视野：艺术教育涉及多种艺术形式和表达方式，有助于拓宽学生的视野，激发创意思维。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激发创意思维：艺术教育鼓励学生发挥想象力和创造力，通过创作实践培养创意思维。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培养审美能力：艺术教育有助于培养学生的审美能力，使他们能够从不同角度审视和评价事物，从而激发创意思维。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促进跨学科融合：艺术教育可以与其他学科相互融合，通过跨学科的学习和实践，激发学生的创意思维。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创意思维在艺术教育中的实际应用</a:t>
            </a:r>
            <a:endParaRPr altLang="en-US" lang="zh-CN"/>
          </a:p>
        </p:txBody>
      </p:sp>
      <p:sp>
        <p:nvSpPr>
          <p:cNvPr id="104966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激发学生的创造力：通过艺术教育，引导学生从不同角度思考问题，培养创意思维。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培养解决问题的能力：艺术教育中的创意思维有助于学生找到解决问题的新思路和新方法。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促进跨学科合作：艺术教育中的创意思维可以帮助学生将不同学科的知识结合起来，促进跨学科的合作。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提高沟通表达能力：艺术教育中的创意思维有助于学生更好地表达自己的想法和创意，提高沟通表达能力。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艺术教育与创意思维的相互影响和促进</a:t>
            </a:r>
            <a:endParaRPr altLang="en-US" lang="zh-CN"/>
          </a:p>
        </p:txBody>
      </p:sp>
      <p:sp>
        <p:nvSpPr>
          <p:cNvPr id="104970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艺术教育能够激发学生的创意思维，提供灵感和创意的源泉。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创意思维的培养有助于学生在艺术领域中实现创新和突破，提升艺术作品的内涵和价值。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艺术教育与创意思维的结合有助于提高学生的综合素质和创造力，为社会培养更多优秀的人才。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艺术教育和创意思维的相互影响和促进是一个持续的过程，需要学校、家庭和社会各方的支持和引导。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艺术教育与创意思维结合的未来发展趋势</a:t>
            </a:r>
            <a:endParaRPr altLang="en-US" lang="zh-CN"/>
          </a:p>
        </p:txBody>
      </p:sp>
      <p:sp>
        <p:nvSpPr>
          <p:cNvPr id="104974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数字化艺术教育：利用数字技术提升创意思维培养的效率和效果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跨学科融合：将艺术与其他学科结合，以培养更全面的创意思维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创新教育模式：探索更多元化的艺术教育方式，以激发学生的创意思维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社会应用：将艺术教育与实际社会问题相结合，以培养具有实际价值的创意思维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艺术教育与创意思维培养的挑战与对策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当前艺术教育与创意思维培养面临的主要问题</a:t>
            </a:r>
            <a:endParaRPr altLang="en-US" lang="zh-CN"/>
          </a:p>
        </p:txBody>
      </p:sp>
      <p:sp>
        <p:nvSpPr>
          <p:cNvPr id="104983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教学方法单一：传统的教学方法难以激发学生的创意潜能。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传统教育观念的束缚：过于注重技能和应试，忽视创意思维的培养。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师资力量不足：缺乏具备创意教育能力的教师。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缺乏创新氛围：学校和家庭缺乏鼓励创新和创意的文化氛围。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提高艺术教育与创意思维培养质量的对策和建议</a:t>
            </a:r>
            <a:endParaRPr altLang="en-US" lang="zh-CN"/>
          </a:p>
        </p:txBody>
      </p:sp>
      <p:sp>
        <p:nvSpPr>
          <p:cNvPr id="104989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增加实践环节：通过实际操作，培养学生的艺术技能和创意思维。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跨学科融合：将艺术与其他学科结合，拓宽学生的知识面和创意思维。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创新教学方法：采用启发式、探究式等教学方法，激发学生的创意思维。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营造创意氛围：通过举办创意比赛、展览等活动，鼓励学生发挥创意思维。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如何应对不同年龄段学生的特点和需求</a:t>
            </a:r>
            <a:endParaRPr altLang="en-US" lang="zh-CN"/>
          </a:p>
        </p:txBody>
      </p:sp>
      <p:sp>
        <p:nvSpPr>
          <p:cNvPr id="1049938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针对不同年龄段学生的认知发展特点，采用相应的教学方法和内容，以激发学生的学习兴趣和积极性。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根据不同年龄段学生的情感需求，注重情感教育和人文关怀，培养学生的情感表达和沟通能力。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针对不同年龄段学生的创造力表现，采用多元化的教学方式和手段，激发学生的创造力和想象力。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根据不同年龄段学生的学习风格和习惯，灵活调整教学策略，以满足学生的学习需求和提高学习效果。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创新教育理念和模式的探索与实践</a:t>
            </a:r>
            <a:endParaRPr altLang="en-US" lang="zh-CN"/>
          </a:p>
        </p:txBody>
      </p:sp>
      <p:sp>
        <p:nvSpPr>
          <p:cNvPr id="104999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创新教育理念：强调个性发展，培养学生的创造力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创新教育模式：多元化、开放性的教学方式，如项目制、合作学习等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实践案例：分享成功的创新教育实践案例，如设计思维课程、创客空间等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未来展望：探讨未来创新教育的发展趋势和挑战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3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96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2023-12-31T18:50:00Z</dcterms:created>
  <dcterms:modified xsi:type="dcterms:W3CDTF">2023-12-31T18:50:00Z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a941b58e468f44bbb31218728f369877_21</vt:lpwstr>
  </property>
</Properties>
</file>