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630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2023-04-08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167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2023-04-08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905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image" Target="../media/image3.jpe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image" Target="../media/image2.jpeg"/><Relationship Id="rId2" Type="http://schemas.openxmlformats.org/officeDocument/2006/relationships/tags" Target="../tags/tag6.xml"/><Relationship Id="rId16" Type="http://schemas.openxmlformats.org/officeDocument/2006/relationships/image" Target="../media/image1.jpe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5" Type="http://schemas.openxmlformats.org/officeDocument/2006/relationships/tags" Target="../tags/tag9.xml"/><Relationship Id="rId15" Type="http://schemas.openxmlformats.org/officeDocument/2006/relationships/slideLayout" Target="../slideLayouts/slideLayout1.xml"/><Relationship Id="rId10" Type="http://schemas.openxmlformats.org/officeDocument/2006/relationships/tags" Target="../tags/tag14.xml"/><Relationship Id="rId19" Type="http://schemas.openxmlformats.org/officeDocument/2006/relationships/image" Target="../media/image4.jpeg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tags" Target="../tags/tag36.xml"/><Relationship Id="rId3" Type="http://schemas.openxmlformats.org/officeDocument/2006/relationships/tags" Target="../tags/tag21.xml"/><Relationship Id="rId21" Type="http://schemas.openxmlformats.org/officeDocument/2006/relationships/slideLayout" Target="../slideLayouts/slideLayout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20" Type="http://schemas.openxmlformats.org/officeDocument/2006/relationships/tags" Target="../tags/tag38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24" Type="http://schemas.openxmlformats.org/officeDocument/2006/relationships/image" Target="../media/image7.png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23" Type="http://schemas.openxmlformats.org/officeDocument/2006/relationships/image" Target="../media/image6.png"/><Relationship Id="rId10" Type="http://schemas.openxmlformats.org/officeDocument/2006/relationships/tags" Target="../tags/tag28.xml"/><Relationship Id="rId19" Type="http://schemas.openxmlformats.org/officeDocument/2006/relationships/tags" Target="../tags/tag37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Relationship Id="rId2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tags" Target="../tags/tag62.xml"/><Relationship Id="rId26" Type="http://schemas.openxmlformats.org/officeDocument/2006/relationships/image" Target="../media/image9.png"/><Relationship Id="rId3" Type="http://schemas.openxmlformats.org/officeDocument/2006/relationships/tags" Target="../tags/tag47.xml"/><Relationship Id="rId21" Type="http://schemas.openxmlformats.org/officeDocument/2006/relationships/tags" Target="../tags/tag65.xml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tags" Target="../tags/tag61.xml"/><Relationship Id="rId25" Type="http://schemas.openxmlformats.org/officeDocument/2006/relationships/image" Target="../media/image8.jpeg"/><Relationship Id="rId2" Type="http://schemas.openxmlformats.org/officeDocument/2006/relationships/tags" Target="../tags/tag46.xml"/><Relationship Id="rId16" Type="http://schemas.openxmlformats.org/officeDocument/2006/relationships/tags" Target="../tags/tag60.xml"/><Relationship Id="rId20" Type="http://schemas.openxmlformats.org/officeDocument/2006/relationships/tags" Target="../tags/tag64.xml"/><Relationship Id="rId29" Type="http://schemas.openxmlformats.org/officeDocument/2006/relationships/image" Target="../media/image12.jpe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23" Type="http://schemas.openxmlformats.org/officeDocument/2006/relationships/tags" Target="../tags/tag67.xml"/><Relationship Id="rId28" Type="http://schemas.openxmlformats.org/officeDocument/2006/relationships/image" Target="../media/image11.jpeg"/><Relationship Id="rId10" Type="http://schemas.openxmlformats.org/officeDocument/2006/relationships/tags" Target="../tags/tag54.xml"/><Relationship Id="rId19" Type="http://schemas.openxmlformats.org/officeDocument/2006/relationships/tags" Target="../tags/tag63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tags" Target="../tags/tag58.xml"/><Relationship Id="rId22" Type="http://schemas.openxmlformats.org/officeDocument/2006/relationships/tags" Target="../tags/tag66.xml"/><Relationship Id="rId27" Type="http://schemas.openxmlformats.org/officeDocument/2006/relationships/image" Target="../media/image10.jpeg"/><Relationship Id="rId30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tags" Target="../tags/tag80.xml"/><Relationship Id="rId18" Type="http://schemas.openxmlformats.org/officeDocument/2006/relationships/tags" Target="../tags/tag85.xml"/><Relationship Id="rId3" Type="http://schemas.openxmlformats.org/officeDocument/2006/relationships/tags" Target="../tags/tag70.xml"/><Relationship Id="rId21" Type="http://schemas.openxmlformats.org/officeDocument/2006/relationships/tags" Target="../tags/tag88.xml"/><Relationship Id="rId7" Type="http://schemas.openxmlformats.org/officeDocument/2006/relationships/tags" Target="../tags/tag74.xml"/><Relationship Id="rId12" Type="http://schemas.openxmlformats.org/officeDocument/2006/relationships/tags" Target="../tags/tag79.xml"/><Relationship Id="rId17" Type="http://schemas.openxmlformats.org/officeDocument/2006/relationships/tags" Target="../tags/tag84.xml"/><Relationship Id="rId25" Type="http://schemas.openxmlformats.org/officeDocument/2006/relationships/image" Target="../media/image7.png"/><Relationship Id="rId2" Type="http://schemas.openxmlformats.org/officeDocument/2006/relationships/tags" Target="../tags/tag69.xml"/><Relationship Id="rId16" Type="http://schemas.openxmlformats.org/officeDocument/2006/relationships/tags" Target="../tags/tag83.xml"/><Relationship Id="rId20" Type="http://schemas.openxmlformats.org/officeDocument/2006/relationships/tags" Target="../tags/tag87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24" Type="http://schemas.openxmlformats.org/officeDocument/2006/relationships/image" Target="../media/image15.png"/><Relationship Id="rId5" Type="http://schemas.openxmlformats.org/officeDocument/2006/relationships/tags" Target="../tags/tag72.xml"/><Relationship Id="rId15" Type="http://schemas.openxmlformats.org/officeDocument/2006/relationships/tags" Target="../tags/tag82.xml"/><Relationship Id="rId23" Type="http://schemas.openxmlformats.org/officeDocument/2006/relationships/image" Target="../media/image14.jpeg"/><Relationship Id="rId10" Type="http://schemas.openxmlformats.org/officeDocument/2006/relationships/tags" Target="../tags/tag77.xml"/><Relationship Id="rId19" Type="http://schemas.openxmlformats.org/officeDocument/2006/relationships/tags" Target="../tags/tag86.xml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tags" Target="../tags/tag81.xml"/><Relationship Id="rId22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tags" Target="../tags/tag106.xml"/><Relationship Id="rId3" Type="http://schemas.openxmlformats.org/officeDocument/2006/relationships/tags" Target="../tags/tag91.xml"/><Relationship Id="rId21" Type="http://schemas.openxmlformats.org/officeDocument/2006/relationships/image" Target="../media/image17.png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5" Type="http://schemas.openxmlformats.org/officeDocument/2006/relationships/image" Target="../media/image21.png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0" Type="http://schemas.openxmlformats.org/officeDocument/2006/relationships/image" Target="../media/image16.png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24" Type="http://schemas.openxmlformats.org/officeDocument/2006/relationships/image" Target="../media/image20.png"/><Relationship Id="rId5" Type="http://schemas.openxmlformats.org/officeDocument/2006/relationships/tags" Target="../tags/tag93.xml"/><Relationship Id="rId15" Type="http://schemas.openxmlformats.org/officeDocument/2006/relationships/tags" Target="../tags/tag103.xml"/><Relationship Id="rId23" Type="http://schemas.openxmlformats.org/officeDocument/2006/relationships/image" Target="../media/image19.png"/><Relationship Id="rId10" Type="http://schemas.openxmlformats.org/officeDocument/2006/relationships/tags" Target="../tags/tag98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Relationship Id="rId22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10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13" Type="http://schemas.openxmlformats.org/officeDocument/2006/relationships/tags" Target="../tags/tag125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12" Type="http://schemas.openxmlformats.org/officeDocument/2006/relationships/tags" Target="../tags/tag124.xml"/><Relationship Id="rId2" Type="http://schemas.openxmlformats.org/officeDocument/2006/relationships/tags" Target="../tags/tag114.xml"/><Relationship Id="rId16" Type="http://schemas.openxmlformats.org/officeDocument/2006/relationships/image" Target="../media/image24.png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tags" Target="../tags/tag123.xml"/><Relationship Id="rId5" Type="http://schemas.openxmlformats.org/officeDocument/2006/relationships/tags" Target="../tags/tag117.xml"/><Relationship Id="rId15" Type="http://schemas.openxmlformats.org/officeDocument/2006/relationships/slideLayout" Target="../slideLayouts/slideLayout1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Relationship Id="rId14" Type="http://schemas.openxmlformats.org/officeDocument/2006/relationships/tags" Target="../tags/tag12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tags" Target="../tags/tag139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tags" Target="../tags/tag143.xml"/><Relationship Id="rId2" Type="http://schemas.openxmlformats.org/officeDocument/2006/relationships/tags" Target="../tags/tag128.xml"/><Relationship Id="rId16" Type="http://schemas.openxmlformats.org/officeDocument/2006/relationships/tags" Target="../tags/tag142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5" Type="http://schemas.openxmlformats.org/officeDocument/2006/relationships/tags" Target="../tags/tag131.xml"/><Relationship Id="rId15" Type="http://schemas.openxmlformats.org/officeDocument/2006/relationships/tags" Target="../tags/tag141.xml"/><Relationship Id="rId10" Type="http://schemas.openxmlformats.org/officeDocument/2006/relationships/tags" Target="../tags/tag136.xml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2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0" Type="http://schemas.openxmlformats.org/officeDocument/2006/relationships/tags" Target="../tags/tag153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167.xml"/><Relationship Id="rId18" Type="http://schemas.openxmlformats.org/officeDocument/2006/relationships/tags" Target="../tags/tag172.xml"/><Relationship Id="rId26" Type="http://schemas.openxmlformats.org/officeDocument/2006/relationships/tags" Target="../tags/tag180.xml"/><Relationship Id="rId39" Type="http://schemas.openxmlformats.org/officeDocument/2006/relationships/tags" Target="../tags/tag193.xml"/><Relationship Id="rId21" Type="http://schemas.openxmlformats.org/officeDocument/2006/relationships/tags" Target="../tags/tag175.xml"/><Relationship Id="rId34" Type="http://schemas.openxmlformats.org/officeDocument/2006/relationships/tags" Target="../tags/tag188.xml"/><Relationship Id="rId42" Type="http://schemas.openxmlformats.org/officeDocument/2006/relationships/tags" Target="../tags/tag196.xml"/><Relationship Id="rId47" Type="http://schemas.openxmlformats.org/officeDocument/2006/relationships/tags" Target="../tags/tag201.xml"/><Relationship Id="rId50" Type="http://schemas.openxmlformats.org/officeDocument/2006/relationships/tags" Target="../tags/tag204.xml"/><Relationship Id="rId55" Type="http://schemas.openxmlformats.org/officeDocument/2006/relationships/slideLayout" Target="../slideLayouts/slideLayout2.xml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tags" Target="../tags/tag171.xml"/><Relationship Id="rId25" Type="http://schemas.openxmlformats.org/officeDocument/2006/relationships/tags" Target="../tags/tag179.xml"/><Relationship Id="rId33" Type="http://schemas.openxmlformats.org/officeDocument/2006/relationships/tags" Target="../tags/tag187.xml"/><Relationship Id="rId38" Type="http://schemas.openxmlformats.org/officeDocument/2006/relationships/tags" Target="../tags/tag192.xml"/><Relationship Id="rId46" Type="http://schemas.openxmlformats.org/officeDocument/2006/relationships/tags" Target="../tags/tag200.xml"/><Relationship Id="rId2" Type="http://schemas.openxmlformats.org/officeDocument/2006/relationships/tags" Target="../tags/tag156.xml"/><Relationship Id="rId16" Type="http://schemas.openxmlformats.org/officeDocument/2006/relationships/tags" Target="../tags/tag170.xml"/><Relationship Id="rId20" Type="http://schemas.openxmlformats.org/officeDocument/2006/relationships/tags" Target="../tags/tag174.xml"/><Relationship Id="rId29" Type="http://schemas.openxmlformats.org/officeDocument/2006/relationships/tags" Target="../tags/tag183.xml"/><Relationship Id="rId41" Type="http://schemas.openxmlformats.org/officeDocument/2006/relationships/tags" Target="../tags/tag195.xml"/><Relationship Id="rId54" Type="http://schemas.openxmlformats.org/officeDocument/2006/relationships/tags" Target="../tags/tag208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24" Type="http://schemas.openxmlformats.org/officeDocument/2006/relationships/tags" Target="../tags/tag178.xml"/><Relationship Id="rId32" Type="http://schemas.openxmlformats.org/officeDocument/2006/relationships/tags" Target="../tags/tag186.xml"/><Relationship Id="rId37" Type="http://schemas.openxmlformats.org/officeDocument/2006/relationships/tags" Target="../tags/tag191.xml"/><Relationship Id="rId40" Type="http://schemas.openxmlformats.org/officeDocument/2006/relationships/tags" Target="../tags/tag194.xml"/><Relationship Id="rId45" Type="http://schemas.openxmlformats.org/officeDocument/2006/relationships/tags" Target="../tags/tag199.xml"/><Relationship Id="rId53" Type="http://schemas.openxmlformats.org/officeDocument/2006/relationships/tags" Target="../tags/tag207.xml"/><Relationship Id="rId58" Type="http://schemas.openxmlformats.org/officeDocument/2006/relationships/image" Target="../media/image28.png"/><Relationship Id="rId5" Type="http://schemas.openxmlformats.org/officeDocument/2006/relationships/tags" Target="../tags/tag159.xml"/><Relationship Id="rId15" Type="http://schemas.openxmlformats.org/officeDocument/2006/relationships/tags" Target="../tags/tag169.xml"/><Relationship Id="rId23" Type="http://schemas.openxmlformats.org/officeDocument/2006/relationships/tags" Target="../tags/tag177.xml"/><Relationship Id="rId28" Type="http://schemas.openxmlformats.org/officeDocument/2006/relationships/tags" Target="../tags/tag182.xml"/><Relationship Id="rId36" Type="http://schemas.openxmlformats.org/officeDocument/2006/relationships/tags" Target="../tags/tag190.xml"/><Relationship Id="rId49" Type="http://schemas.openxmlformats.org/officeDocument/2006/relationships/tags" Target="../tags/tag203.xml"/><Relationship Id="rId57" Type="http://schemas.openxmlformats.org/officeDocument/2006/relationships/image" Target="../media/image27.png"/><Relationship Id="rId10" Type="http://schemas.openxmlformats.org/officeDocument/2006/relationships/tags" Target="../tags/tag164.xml"/><Relationship Id="rId19" Type="http://schemas.openxmlformats.org/officeDocument/2006/relationships/tags" Target="../tags/tag173.xml"/><Relationship Id="rId31" Type="http://schemas.openxmlformats.org/officeDocument/2006/relationships/tags" Target="../tags/tag185.xml"/><Relationship Id="rId44" Type="http://schemas.openxmlformats.org/officeDocument/2006/relationships/tags" Target="../tags/tag198.xml"/><Relationship Id="rId52" Type="http://schemas.openxmlformats.org/officeDocument/2006/relationships/tags" Target="../tags/tag206.xml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tags" Target="../tags/tag168.xml"/><Relationship Id="rId22" Type="http://schemas.openxmlformats.org/officeDocument/2006/relationships/tags" Target="../tags/tag176.xml"/><Relationship Id="rId27" Type="http://schemas.openxmlformats.org/officeDocument/2006/relationships/tags" Target="../tags/tag181.xml"/><Relationship Id="rId30" Type="http://schemas.openxmlformats.org/officeDocument/2006/relationships/tags" Target="../tags/tag184.xml"/><Relationship Id="rId35" Type="http://schemas.openxmlformats.org/officeDocument/2006/relationships/tags" Target="../tags/tag189.xml"/><Relationship Id="rId43" Type="http://schemas.openxmlformats.org/officeDocument/2006/relationships/tags" Target="../tags/tag197.xml"/><Relationship Id="rId48" Type="http://schemas.openxmlformats.org/officeDocument/2006/relationships/tags" Target="../tags/tag202.xml"/><Relationship Id="rId56" Type="http://schemas.openxmlformats.org/officeDocument/2006/relationships/image" Target="../media/image26.png"/><Relationship Id="rId8" Type="http://schemas.openxmlformats.org/officeDocument/2006/relationships/tags" Target="../tags/tag162.xml"/><Relationship Id="rId51" Type="http://schemas.openxmlformats.org/officeDocument/2006/relationships/tags" Target="../tags/tag205.xml"/><Relationship Id="rId3" Type="http://schemas.openxmlformats.org/officeDocument/2006/relationships/tags" Target="../tags/tag15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tags" Target="../tags/tag220.xml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tags" Target="../tags/tag219.xml"/><Relationship Id="rId2" Type="http://schemas.openxmlformats.org/officeDocument/2006/relationships/tags" Target="../tags/tag209.xml"/><Relationship Id="rId16" Type="http://schemas.openxmlformats.org/officeDocument/2006/relationships/image" Target="../media/image29.wmf"/><Relationship Id="rId1" Type="http://schemas.openxmlformats.org/officeDocument/2006/relationships/vmlDrawing" Target="../drawings/vmlDrawing1.vml"/><Relationship Id="rId6" Type="http://schemas.openxmlformats.org/officeDocument/2006/relationships/tags" Target="../tags/tag213.xml"/><Relationship Id="rId11" Type="http://schemas.openxmlformats.org/officeDocument/2006/relationships/tags" Target="../tags/tag218.xml"/><Relationship Id="rId5" Type="http://schemas.openxmlformats.org/officeDocument/2006/relationships/tags" Target="../tags/tag212.xml"/><Relationship Id="rId15" Type="http://schemas.openxmlformats.org/officeDocument/2006/relationships/oleObject" Target="../embeddings/oleObject1.bin"/><Relationship Id="rId10" Type="http://schemas.openxmlformats.org/officeDocument/2006/relationships/tags" Target="../tags/tag217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25.xml"/><Relationship Id="rId4" Type="http://schemas.openxmlformats.org/officeDocument/2006/relationships/tags" Target="../tags/tag2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623185" y="1213485"/>
            <a:ext cx="694563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6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第十单元</a:t>
            </a:r>
            <a:r>
              <a:rPr lang="en-US" altLang="zh-CN" sz="6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6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酸和碱</a:t>
            </a:r>
          </a:p>
          <a:p>
            <a:pPr indent="0" algn="ctr" fontAlgn="auto">
              <a:lnSpc>
                <a:spcPct val="150000"/>
              </a:lnSpc>
            </a:pPr>
            <a:r>
              <a:rPr lang="zh-CN" altLang="en-US" sz="6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课题</a:t>
            </a:r>
            <a:r>
              <a:rPr lang="en-US" altLang="zh-CN" sz="6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6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常见的酸和碱</a:t>
            </a:r>
            <a:r>
              <a:rPr lang="en-US" altLang="zh-CN" sz="6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indent="0" algn="ctr" fontAlgn="auto">
              <a:lnSpc>
                <a:spcPct val="150000"/>
              </a:lnSpc>
            </a:pPr>
            <a:r>
              <a:rPr lang="zh-CN" altLang="en-US" sz="6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第三课时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占位符 1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189230" y="238760"/>
            <a:ext cx="10737850" cy="23088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TW" sz="3200" b="1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zh-TW" altLang="zh-CN" sz="3200" b="1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zh-TW" sz="3200" b="1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常见的碱</a:t>
            </a:r>
            <a:endParaRPr lang="zh-TW" altLang="zh-CN" sz="3200" b="1" ker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zh-CN" sz="28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定义：解离时产生的阴离子</a:t>
            </a:r>
            <a:r>
              <a:rPr lang="en-US" altLang="zh-CN" sz="28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zh-CN" sz="28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的化合物。</a:t>
            </a:r>
            <a:r>
              <a:rPr lang="en-US" altLang="zh-CN" sz="28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lang="zh-CN" altLang="zh-CN" sz="2800" kern="10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28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zh-CN" sz="28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构成：碱</a:t>
            </a:r>
            <a:r>
              <a:rPr lang="zh-CN" altLang="zh-CN" sz="2800" kern="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可以看作是由</a:t>
            </a:r>
            <a:r>
              <a:rPr lang="en-US" altLang="zh-CN" sz="2800" u="sng" kern="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</a:t>
            </a:r>
            <a:r>
              <a:rPr lang="zh-CN" altLang="zh-CN" sz="2800" kern="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u="sng" kern="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zh-CN" sz="2800" kern="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构成。</a:t>
            </a: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5299710" y="1219200"/>
            <a:ext cx="161798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2800" ker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都是</a:t>
            </a:r>
            <a:r>
              <a:rPr lang="en-US" altLang="zh-CN" sz="2800" ker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OH</a:t>
            </a:r>
            <a:r>
              <a:rPr lang="en-US" altLang="zh-CN" sz="2800" kern="0" baseline="300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4355465" y="2025650"/>
            <a:ext cx="316547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ker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金属阳离子</a:t>
            </a:r>
            <a:r>
              <a:rPr lang="en-US" altLang="zh-CN" sz="2800" ker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/NH</a:t>
            </a:r>
            <a:r>
              <a:rPr lang="en-US" altLang="zh-CN" sz="2800" kern="0" baseline="-250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kern="0" baseline="300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8213090" y="2025650"/>
            <a:ext cx="13315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ker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OH</a:t>
            </a:r>
            <a:r>
              <a:rPr lang="en-US" altLang="zh-CN" sz="2800" kern="0" baseline="300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3205480" y="391795"/>
            <a:ext cx="7960995" cy="607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lnSpc>
                <a:spcPct val="120000"/>
              </a:lnSpc>
              <a:defRPr/>
            </a:pPr>
            <a:r>
              <a:rPr lang="en-US" altLang="zh-CN" sz="2800" noProof="1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NaOH</a:t>
            </a:r>
            <a:r>
              <a:rPr lang="zh-CN" altLang="en-US" sz="2800" noProof="1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noProof="1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KOH</a:t>
            </a:r>
            <a:r>
              <a:rPr lang="zh-CN" altLang="en-US" sz="2800" noProof="1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noProof="1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Ba(OH)</a:t>
            </a:r>
            <a:r>
              <a:rPr lang="en-US" altLang="zh-CN" sz="2800" baseline="-25000" noProof="1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noProof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Ca(OH)</a:t>
            </a:r>
            <a:r>
              <a:rPr lang="en-US" altLang="zh-CN" sz="2800" baseline="-25000" noProof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8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NH</a:t>
            </a:r>
            <a:r>
              <a:rPr lang="zh-CN" altLang="en-US" sz="2800" baseline="-250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·</a:t>
            </a:r>
            <a:r>
              <a:rPr lang="zh-CN" altLang="en-US" sz="28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2800" baseline="-250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zh-CN" altLang="en-US" sz="2800" baseline="-25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</a:t>
            </a:r>
          </a:p>
        </p:txBody>
      </p:sp>
      <p:pic>
        <p:nvPicPr>
          <p:cNvPr id="100" name="图片 99"/>
          <p:cNvPicPr/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80695" y="2758440"/>
            <a:ext cx="2675255" cy="3268345"/>
          </a:xfrm>
          <a:prstGeom prst="roundRect">
            <a:avLst/>
          </a:prstGeom>
          <a:noFill/>
          <a:ln w="952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1" name="图片 100"/>
          <p:cNvPicPr/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349625" y="2758440"/>
            <a:ext cx="2637155" cy="3268345"/>
          </a:xfrm>
          <a:prstGeom prst="roundRect">
            <a:avLst/>
          </a:prstGeom>
          <a:noFill/>
          <a:ln w="952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807085" y="6068060"/>
            <a:ext cx="160528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汉仪书魂体简" panose="02010600000101010101" charset="-122"/>
                <a:sym typeface="+mn-ea"/>
              </a:rPr>
              <a:t>氢氧化钠</a:t>
            </a: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3835400" y="6068060"/>
            <a:ext cx="160528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汉仪书魂体简" panose="02010600000101010101" charset="-122"/>
                <a:sym typeface="+mn-ea"/>
              </a:rPr>
              <a:t>氢氧化钙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9935210" y="6099810"/>
            <a:ext cx="89408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汉仪书魂体简" panose="02010600000101010101" charset="-122"/>
                <a:sym typeface="+mn-ea"/>
              </a:rPr>
              <a:t>氨水</a:t>
            </a:r>
          </a:p>
        </p:txBody>
      </p:sp>
      <p:sp>
        <p:nvSpPr>
          <p:cNvPr id="6" name="圆角矩形 5"/>
          <p:cNvSpPr/>
          <p:nvPr>
            <p:custDataLst>
              <p:tags r:id="rId12"/>
            </p:custDataLst>
          </p:nvPr>
        </p:nvSpPr>
        <p:spPr>
          <a:xfrm>
            <a:off x="6153150" y="2738755"/>
            <a:ext cx="2675890" cy="3329305"/>
          </a:xfrm>
          <a:prstGeom prst="roundRect">
            <a:avLst/>
          </a:prstGeom>
          <a:blipFill rotWithShape="1">
            <a:blip r:embed="rId1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圆角矩形 6"/>
          <p:cNvSpPr/>
          <p:nvPr>
            <p:custDataLst>
              <p:tags r:id="rId13"/>
            </p:custDataLst>
          </p:nvPr>
        </p:nvSpPr>
        <p:spPr>
          <a:xfrm>
            <a:off x="9023350" y="2758440"/>
            <a:ext cx="2682875" cy="3287395"/>
          </a:xfrm>
          <a:prstGeom prst="roundRect">
            <a:avLst/>
          </a:prstGeom>
          <a:blipFill rotWithShape="1">
            <a:blip r:embed="rId1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6793230" y="6143625"/>
            <a:ext cx="160528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汉仪书魂体简" panose="02010600000101010101" charset="-122"/>
                <a:sym typeface="+mn-ea"/>
              </a:rPr>
              <a:t>氢氧化钾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8" grpId="0"/>
      <p:bldP spid="26" grpId="0"/>
      <p:bldP spid="4" grpId="0"/>
      <p:bldP spid="5" grpId="0"/>
      <p:bldP spid="6" grpId="0" animBg="1"/>
      <p:bldP spid="7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流程图: 过程 7"/>
          <p:cNvSpPr/>
          <p:nvPr>
            <p:custDataLst>
              <p:tags r:id="rId2"/>
            </p:custDataLst>
          </p:nvPr>
        </p:nvSpPr>
        <p:spPr>
          <a:xfrm>
            <a:off x="238125" y="3981450"/>
            <a:ext cx="6851650" cy="2632075"/>
          </a:xfrm>
          <a:prstGeom prst="flowChartProcess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317172" y="330824"/>
            <a:ext cx="187198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氢氧化钠</a:t>
            </a: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238760" y="934085"/>
            <a:ext cx="543179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俗名：苛性钠、火碱、烧碱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2"/>
          <a:srcRect b="8056"/>
          <a:stretch>
            <a:fillRect/>
          </a:stretch>
        </p:blipFill>
        <p:spPr bwMode="auto">
          <a:xfrm>
            <a:off x="5829935" y="71755"/>
            <a:ext cx="6222365" cy="3795395"/>
          </a:xfrm>
          <a:prstGeom prst="roundRect">
            <a:avLst>
              <a:gd name="adj" fmla="val 8286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1" name="组合 30"/>
          <p:cNvGrpSpPr/>
          <p:nvPr>
            <p:custDataLst>
              <p:tags r:id="rId6"/>
            </p:custDataLst>
          </p:nvPr>
        </p:nvGrpSpPr>
        <p:grpSpPr>
          <a:xfrm>
            <a:off x="7153910" y="3983990"/>
            <a:ext cx="4898391" cy="2642870"/>
            <a:chOff x="7670612" y="4298386"/>
            <a:chExt cx="3788530" cy="2642870"/>
          </a:xfrm>
        </p:grpSpPr>
        <p:sp>
          <p:nvSpPr>
            <p:cNvPr id="32" name="矩形 31"/>
            <p:cNvSpPr/>
            <p:nvPr>
              <p:custDataLst>
                <p:tags r:id="rId19"/>
              </p:custDataLst>
            </p:nvPr>
          </p:nvSpPr>
          <p:spPr>
            <a:xfrm>
              <a:off x="7670612" y="4298386"/>
              <a:ext cx="3788530" cy="2642870"/>
            </a:xfrm>
            <a:prstGeom prst="rect">
              <a:avLst/>
            </a:prstGeom>
            <a:noFill/>
            <a:ln w="1270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使用时要十分小心！</a:t>
              </a:r>
              <a:endParaRPr kumimoji="0" lang="en-US" altLang="zh-CN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若不慎沾到氢氧化钠，应立即用大量水冲洗，然后再涂上硼酸溶液。</a:t>
              </a:r>
            </a:p>
          </p:txBody>
        </p:sp>
        <p:pic>
          <p:nvPicPr>
            <p:cNvPr id="33" name="图片 4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776695" y="4342201"/>
              <a:ext cx="719988" cy="780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316865" y="1537335"/>
            <a:ext cx="5353685" cy="224536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）物理性质</a:t>
            </a:r>
            <a:r>
              <a:rPr 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：</a:t>
            </a:r>
          </a:p>
          <a:p>
            <a:pPr lvl="1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颜色、状态：白色不透明固体</a:t>
            </a:r>
          </a:p>
          <a:p>
            <a:pPr lvl="1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吸水性：易潮解</a:t>
            </a:r>
          </a:p>
          <a:p>
            <a:pPr lvl="1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溶解性：固体易溶于水</a:t>
            </a:r>
          </a:p>
          <a:p>
            <a:pPr lvl="1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（溶解时放出大量的热）</a:t>
            </a: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2188845" y="2408555"/>
            <a:ext cx="1205230" cy="4305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3561" t="19171" r="6300" b="14197"/>
          <a:stretch>
            <a:fillRect/>
          </a:stretch>
        </p:blipFill>
        <p:spPr>
          <a:xfrm>
            <a:off x="4069715" y="4054475"/>
            <a:ext cx="3097530" cy="15214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65" name="Text Box 110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38760" y="3980815"/>
            <a:ext cx="35045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</a:rPr>
              <a:t>用作干燥剂，能干燥</a:t>
            </a:r>
          </a:p>
        </p:txBody>
      </p:sp>
      <p:sp>
        <p:nvSpPr>
          <p:cNvPr id="23568" name="Text Box 11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7658" y="5995035"/>
            <a:ext cx="187166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</a:rPr>
              <a:t>不能干燥</a:t>
            </a:r>
          </a:p>
        </p:txBody>
      </p:sp>
      <p:sp>
        <p:nvSpPr>
          <p:cNvPr id="23569" name="Text Box 114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5965" y="5320030"/>
            <a:ext cx="2376170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碱性气体：</a:t>
            </a:r>
            <a:r>
              <a:rPr lang="en-US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400" baseline="-25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503" name="Text Box 119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64845" y="4563110"/>
            <a:ext cx="340487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defTabSz="457200" eaLnBrk="1" fontAlgn="auto" hangingPunct="1">
              <a:spcBef>
                <a:spcPct val="0"/>
              </a:spcBef>
            </a:pP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中性气体：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</a:p>
          <a:p>
            <a:pPr indent="0" defTabSz="457200" eaLnBrk="1" fontAlgn="auto" hangingPunct="1">
              <a:spcBef>
                <a:spcPct val="0"/>
              </a:spcBef>
            </a:pP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CO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73" name="Text Box 12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842770" y="6023610"/>
            <a:ext cx="416115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酸性气体：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</a:p>
        </p:txBody>
      </p:sp>
      <p:sp>
        <p:nvSpPr>
          <p:cNvPr id="13" name="左大括号 12"/>
          <p:cNvSpPr/>
          <p:nvPr>
            <p:custDataLst>
              <p:tags r:id="rId15"/>
            </p:custDataLst>
          </p:nvPr>
        </p:nvSpPr>
        <p:spPr>
          <a:xfrm>
            <a:off x="497708" y="4723206"/>
            <a:ext cx="238125" cy="952579"/>
          </a:xfrm>
          <a:prstGeom prst="leftBrace">
            <a:avLst>
              <a:gd name="adj1" fmla="val 8234"/>
              <a:gd name="adj2" fmla="val 48388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左箭头 5"/>
          <p:cNvSpPr/>
          <p:nvPr>
            <p:custDataLst>
              <p:tags r:id="rId16"/>
            </p:custDataLst>
          </p:nvPr>
        </p:nvSpPr>
        <p:spPr>
          <a:xfrm rot="18480000">
            <a:off x="791210" y="3230880"/>
            <a:ext cx="1701165" cy="260985"/>
          </a:xfrm>
          <a:prstGeom prst="leftArrow">
            <a:avLst>
              <a:gd name="adj1" fmla="val 50000"/>
              <a:gd name="adj2" fmla="val 840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>
            <p:custDataLst>
              <p:tags r:id="rId17"/>
            </p:custDataLst>
          </p:nvPr>
        </p:nvSpPr>
        <p:spPr>
          <a:xfrm>
            <a:off x="5889625" y="1644015"/>
            <a:ext cx="988695" cy="1679575"/>
          </a:xfrm>
          <a:prstGeom prst="round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8"/>
            </p:custDataLst>
          </p:nvPr>
        </p:nvSpPr>
        <p:spPr>
          <a:xfrm>
            <a:off x="5833745" y="1708150"/>
            <a:ext cx="1109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腐蚀性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/>
      <p:bldP spid="4" grpId="0" animBg="1"/>
      <p:bldP spid="23565" grpId="0"/>
      <p:bldP spid="23568" grpId="0"/>
      <p:bldP spid="23569" grpId="0"/>
      <p:bldP spid="20503" grpId="0"/>
      <p:bldP spid="23573" grpId="0"/>
      <p:bldP spid="13" grpId="0" animBg="1"/>
      <p:bldP spid="6" grpId="0" animBg="1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65200" y="1062990"/>
          <a:ext cx="10262235" cy="3823335"/>
        </p:xfrm>
        <a:graphic>
          <a:graphicData uri="http://schemas.openxmlformats.org/drawingml/2006/table">
            <a:tbl>
              <a:tblPr/>
              <a:tblGrid>
                <a:gridCol w="5267960"/>
                <a:gridCol w="2598420"/>
                <a:gridCol w="2395855"/>
              </a:tblGrid>
              <a:tr h="5175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实验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现象</a:t>
                      </a: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分析</a:t>
                      </a: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421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观察氢氧化钠的颜色和状态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362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将</a:t>
                      </a: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氢氧化钠放在表面皿上，放置一会儿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798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将氢氧化钠放入盛有少量水的试管里</a:t>
                      </a: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并用手轻轻触碰试管外壁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026785" y="1659890"/>
            <a:ext cx="31064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  <a:sym typeface="+mn-ea"/>
              </a:rPr>
              <a:t>白色</a:t>
            </a:r>
            <a:r>
              <a:rPr lang="zh-CN" altLang="en-US" sz="320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  <a:sym typeface="+mn-ea"/>
              </a:rPr>
              <a:t>固体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191885" y="2243455"/>
            <a:ext cx="239141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  <a:sym typeface="+mn-ea"/>
              </a:rPr>
              <a:t>表面潮湿并逐渐溶解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967095" y="3588385"/>
            <a:ext cx="31661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  <a:sym typeface="+mn-ea"/>
              </a:rPr>
              <a:t>试管外壁温热</a:t>
            </a:r>
            <a:endParaRPr lang="zh-CN" altLang="en-US" sz="320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9133205" y="2243455"/>
            <a:ext cx="19297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氢氧化钠易潮解</a:t>
            </a: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968105" y="3448685"/>
            <a:ext cx="23241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氢氧化钠溶于水放热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>
            <p:custDataLst>
              <p:tags r:id="rId1"/>
            </p:custDataLst>
          </p:nvPr>
        </p:nvGrpSpPr>
        <p:grpSpPr>
          <a:xfrm>
            <a:off x="987073" y="1264796"/>
            <a:ext cx="3264664" cy="2296944"/>
            <a:chOff x="946504" y="1633890"/>
            <a:chExt cx="3012722" cy="2090829"/>
          </a:xfrm>
        </p:grpSpPr>
        <p:pic>
          <p:nvPicPr>
            <p:cNvPr id="5" name="Picture 2"/>
            <p:cNvPicPr>
              <a:picLocks noChangeAspect="1" noChangeArrowheads="1"/>
            </p:cNvPicPr>
            <p:nvPr>
              <p:custDataLst>
                <p:tags r:id="rId22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46504" y="1633890"/>
              <a:ext cx="3012722" cy="2090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文本框 10284"/>
            <p:cNvSpPr txBox="1"/>
            <p:nvPr>
              <p:custDataLst>
                <p:tags r:id="rId23"/>
              </p:custDataLst>
            </p:nvPr>
          </p:nvSpPr>
          <p:spPr>
            <a:xfrm>
              <a:off x="2045451" y="3263054"/>
              <a:ext cx="814828" cy="46166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anchor="t">
              <a:spAutoFit/>
            </a:bodyPr>
            <a:lstStyle/>
            <a:p>
              <a:pPr lvl="0" algn="ctr">
                <a:spcBef>
                  <a:spcPct val="50000"/>
                </a:spcBef>
                <a:buClrTx/>
              </a:pPr>
              <a:r>
                <a:rPr lang="zh-CN" altLang="en-US" sz="2400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</a:rPr>
                <a:t>肥皂</a:t>
              </a:r>
            </a:p>
          </p:txBody>
        </p:sp>
      </p:grp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4190460" y="1264796"/>
            <a:ext cx="3529831" cy="2296944"/>
            <a:chOff x="4149892" y="1633890"/>
            <a:chExt cx="3257426" cy="2090829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4149892" y="1633890"/>
              <a:ext cx="3257426" cy="2090829"/>
            </a:xfrm>
            <a:prstGeom prst="rect">
              <a:avLst/>
            </a:prstGeom>
          </p:spPr>
        </p:pic>
        <p:sp>
          <p:nvSpPr>
            <p:cNvPr id="9" name="文本框 10284"/>
            <p:cNvSpPr txBox="1"/>
            <p:nvPr>
              <p:custDataLst>
                <p:tags r:id="rId21"/>
              </p:custDataLst>
            </p:nvPr>
          </p:nvSpPr>
          <p:spPr>
            <a:xfrm>
              <a:off x="5371191" y="3263053"/>
              <a:ext cx="814828" cy="46166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anchor="t">
              <a:spAutoFit/>
            </a:bodyPr>
            <a:lstStyle/>
            <a:p>
              <a:pPr lvl="0" algn="ctr">
                <a:spcBef>
                  <a:spcPct val="50000"/>
                </a:spcBef>
                <a:buClrTx/>
              </a:pPr>
              <a:r>
                <a:rPr lang="zh-CN" altLang="en-US" sz="2400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</a:rPr>
                <a:t>石油</a:t>
              </a:r>
            </a:p>
          </p:txBody>
        </p:sp>
      </p:grpSp>
      <p:grpSp>
        <p:nvGrpSpPr>
          <p:cNvPr id="10" name="组合 9"/>
          <p:cNvGrpSpPr/>
          <p:nvPr>
            <p:custDataLst>
              <p:tags r:id="rId3"/>
            </p:custDataLst>
          </p:nvPr>
        </p:nvGrpSpPr>
        <p:grpSpPr>
          <a:xfrm>
            <a:off x="987073" y="3753288"/>
            <a:ext cx="3264664" cy="2203456"/>
            <a:chOff x="946504" y="3860801"/>
            <a:chExt cx="3012722" cy="2005730"/>
          </a:xfrm>
        </p:grpSpPr>
        <p:pic>
          <p:nvPicPr>
            <p:cNvPr id="11" name="Picture 4"/>
            <p:cNvPicPr>
              <a:picLocks noChangeAspect="1" noChangeArrowheads="1"/>
            </p:cNvPicPr>
            <p:nvPr>
              <p:custDataLst>
                <p:tags r:id="rId18"/>
              </p:custDataLst>
            </p:nvPr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46504" y="3860801"/>
              <a:ext cx="3012722" cy="2005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文本框 10284"/>
            <p:cNvSpPr txBox="1"/>
            <p:nvPr>
              <p:custDataLst>
                <p:tags r:id="rId19"/>
              </p:custDataLst>
            </p:nvPr>
          </p:nvSpPr>
          <p:spPr>
            <a:xfrm>
              <a:off x="2045451" y="5402933"/>
              <a:ext cx="814828" cy="46166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anchor="t">
              <a:spAutoFit/>
            </a:bodyPr>
            <a:lstStyle/>
            <a:p>
              <a:pPr lvl="0" algn="ctr">
                <a:spcBef>
                  <a:spcPct val="50000"/>
                </a:spcBef>
                <a:buClrTx/>
              </a:pPr>
              <a:r>
                <a:rPr lang="zh-CN" altLang="en-US" sz="2400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</a:rPr>
                <a:t>造纸</a:t>
              </a:r>
            </a:p>
          </p:txBody>
        </p:sp>
      </p:grpSp>
      <p:grpSp>
        <p:nvGrpSpPr>
          <p:cNvPr id="13" name="组合 12"/>
          <p:cNvGrpSpPr/>
          <p:nvPr>
            <p:custDataLst>
              <p:tags r:id="rId4"/>
            </p:custDataLst>
          </p:nvPr>
        </p:nvGrpSpPr>
        <p:grpSpPr>
          <a:xfrm>
            <a:off x="4190460" y="3753288"/>
            <a:ext cx="3529831" cy="2203456"/>
            <a:chOff x="4149892" y="3860801"/>
            <a:chExt cx="3257426" cy="2005730"/>
          </a:xfrm>
        </p:grpSpPr>
        <p:pic>
          <p:nvPicPr>
            <p:cNvPr id="14" name="Picture 6"/>
            <p:cNvPicPr>
              <a:picLocks noChangeAspect="1" noChangeArrowheads="1"/>
            </p:cNvPicPr>
            <p:nvPr>
              <p:custDataLst>
                <p:tags r:id="rId16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49892" y="3860801"/>
              <a:ext cx="3257426" cy="2005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文本框 10284"/>
            <p:cNvSpPr txBox="1"/>
            <p:nvPr>
              <p:custDataLst>
                <p:tags r:id="rId17"/>
              </p:custDataLst>
            </p:nvPr>
          </p:nvSpPr>
          <p:spPr>
            <a:xfrm>
              <a:off x="5371191" y="5402932"/>
              <a:ext cx="814828" cy="46166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anchor="t">
              <a:spAutoFit/>
            </a:bodyPr>
            <a:lstStyle/>
            <a:p>
              <a:pPr lvl="0" algn="ctr">
                <a:spcBef>
                  <a:spcPct val="50000"/>
                </a:spcBef>
                <a:buClrTx/>
              </a:pPr>
              <a:r>
                <a:rPr lang="zh-CN" altLang="en-US" sz="2400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</a:rPr>
                <a:t>纺织</a:t>
              </a:r>
            </a:p>
          </p:txBody>
        </p:sp>
      </p:grpSp>
      <p:grpSp>
        <p:nvGrpSpPr>
          <p:cNvPr id="16" name="组合 15"/>
          <p:cNvGrpSpPr/>
          <p:nvPr>
            <p:custDataLst>
              <p:tags r:id="rId5"/>
            </p:custDataLst>
          </p:nvPr>
        </p:nvGrpSpPr>
        <p:grpSpPr>
          <a:xfrm>
            <a:off x="7638553" y="3753288"/>
            <a:ext cx="3657038" cy="2201332"/>
            <a:chOff x="7597984" y="3860801"/>
            <a:chExt cx="3374816" cy="2003797"/>
          </a:xfrm>
        </p:grpSpPr>
        <p:pic>
          <p:nvPicPr>
            <p:cNvPr id="17" name="Picture 8"/>
            <p:cNvPicPr>
              <a:picLocks noChangeAspect="1" noChangeArrowheads="1"/>
            </p:cNvPicPr>
            <p:nvPr>
              <p:custDataLst>
                <p:tags r:id="rId14"/>
              </p:custDataLst>
            </p:nvPr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7984" y="3860801"/>
              <a:ext cx="3374816" cy="2003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文本框 10284"/>
            <p:cNvSpPr txBox="1"/>
            <p:nvPr>
              <p:custDataLst>
                <p:tags r:id="rId15"/>
              </p:custDataLst>
            </p:nvPr>
          </p:nvSpPr>
          <p:spPr>
            <a:xfrm>
              <a:off x="8877976" y="5402932"/>
              <a:ext cx="814828" cy="46166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anchor="t">
              <a:spAutoFit/>
            </a:bodyPr>
            <a:lstStyle/>
            <a:p>
              <a:pPr lvl="0" algn="ctr">
                <a:spcBef>
                  <a:spcPct val="50000"/>
                </a:spcBef>
                <a:buClrTx/>
              </a:pPr>
              <a:r>
                <a:rPr lang="zh-CN" altLang="en-US" sz="2400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</a:rPr>
                <a:t>印染</a:t>
              </a:r>
            </a:p>
          </p:txBody>
        </p:sp>
      </p:grpSp>
      <p:grpSp>
        <p:nvGrpSpPr>
          <p:cNvPr id="19" name="组合 18"/>
          <p:cNvGrpSpPr/>
          <p:nvPr>
            <p:custDataLst>
              <p:tags r:id="rId6"/>
            </p:custDataLst>
          </p:nvPr>
        </p:nvGrpSpPr>
        <p:grpSpPr>
          <a:xfrm>
            <a:off x="7638552" y="1264796"/>
            <a:ext cx="3657037" cy="2296944"/>
            <a:chOff x="7597983" y="1633890"/>
            <a:chExt cx="3374815" cy="2090829"/>
          </a:xfrm>
        </p:grpSpPr>
        <p:pic>
          <p:nvPicPr>
            <p:cNvPr id="20" name="Picture 10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7983" y="1633890"/>
              <a:ext cx="3374815" cy="2090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文本框 10284"/>
            <p:cNvSpPr txBox="1"/>
            <p:nvPr>
              <p:custDataLst>
                <p:tags r:id="rId13"/>
              </p:custDataLst>
            </p:nvPr>
          </p:nvSpPr>
          <p:spPr>
            <a:xfrm>
              <a:off x="8384733" y="3263053"/>
              <a:ext cx="1801313" cy="46166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anchor="t">
              <a:spAutoFit/>
            </a:bodyPr>
            <a:lstStyle/>
            <a:p>
              <a:pPr lvl="0" algn="ctr">
                <a:spcBef>
                  <a:spcPct val="50000"/>
                </a:spcBef>
                <a:buClrTx/>
              </a:pPr>
              <a:r>
                <a:rPr lang="zh-CN" altLang="en-US" sz="2400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</a:rPr>
                <a:t>油污清洁剂</a:t>
              </a:r>
            </a:p>
          </p:txBody>
        </p:sp>
      </p:grpSp>
      <p:sp>
        <p:nvSpPr>
          <p:cNvPr id="22" name="矩形 21"/>
          <p:cNvSpPr/>
          <p:nvPr>
            <p:custDataLst>
              <p:tags r:id="rId7"/>
            </p:custDataLst>
          </p:nvPr>
        </p:nvSpPr>
        <p:spPr>
          <a:xfrm>
            <a:off x="238760" y="412115"/>
            <a:ext cx="543179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）氢氧化钠的用途</a:t>
            </a: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6710680" y="552450"/>
            <a:ext cx="5369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去油污的原理：氢氧化钠能与油脂反应</a:t>
            </a:r>
          </a:p>
        </p:txBody>
      </p:sp>
      <p:sp>
        <p:nvSpPr>
          <p:cNvPr id="24" name="文本框 23"/>
          <p:cNvSpPr txBox="1"/>
          <p:nvPr>
            <p:custDataLst>
              <p:tags r:id="rId9"/>
            </p:custDataLst>
          </p:nvPr>
        </p:nvSpPr>
        <p:spPr>
          <a:xfrm>
            <a:off x="6819900" y="119380"/>
            <a:ext cx="173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化学变化</a:t>
            </a:r>
          </a:p>
        </p:txBody>
      </p:sp>
      <p:sp>
        <p:nvSpPr>
          <p:cNvPr id="25" name="椭圆 24"/>
          <p:cNvSpPr/>
          <p:nvPr>
            <p:custDataLst>
              <p:tags r:id="rId10"/>
            </p:custDataLst>
          </p:nvPr>
        </p:nvSpPr>
        <p:spPr>
          <a:xfrm>
            <a:off x="7720330" y="1264920"/>
            <a:ext cx="3594100" cy="223647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箭头连接符 25"/>
          <p:cNvCxnSpPr>
            <a:stCxn id="25" idx="0"/>
          </p:cNvCxnSpPr>
          <p:nvPr>
            <p:custDataLst>
              <p:tags r:id="rId11"/>
            </p:custDataLst>
          </p:nvPr>
        </p:nvCxnSpPr>
        <p:spPr>
          <a:xfrm flipH="1" flipV="1">
            <a:off x="8616950" y="977265"/>
            <a:ext cx="900430" cy="287655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317172" y="330824"/>
            <a:ext cx="187198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氢氧化钙</a:t>
            </a: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238760" y="934085"/>
            <a:ext cx="543179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俗名：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熟石灰、消石灰</a:t>
            </a: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316865" y="1537335"/>
            <a:ext cx="5353685" cy="18148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）物理性质</a:t>
            </a:r>
            <a:r>
              <a:rPr 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：</a:t>
            </a:r>
          </a:p>
          <a:p>
            <a:pPr lvl="1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颜色、状态：白色粉末状固体</a:t>
            </a:r>
          </a:p>
          <a:p>
            <a:pPr lvl="1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溶解性：微溶于水</a:t>
            </a:r>
          </a:p>
          <a:p>
            <a:pPr lvl="1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（其水溶液俗称石灰水）</a:t>
            </a:r>
          </a:p>
        </p:txBody>
      </p:sp>
      <p:pic>
        <p:nvPicPr>
          <p:cNvPr id="18" name="Picture 2"/>
          <p:cNvPicPr>
            <a:picLocks noChangeArrowheads="1"/>
          </p:cNvPicPr>
          <p:nvPr>
            <p:custDataLst>
              <p:tags r:id="rId5"/>
            </p:custDataLst>
          </p:nvPr>
        </p:nvPicPr>
        <p:blipFill>
          <a:blip r:embed="rId23"/>
          <a:srcRect l="501" b="10708"/>
          <a:stretch>
            <a:fillRect/>
          </a:stretch>
        </p:blipFill>
        <p:spPr bwMode="auto">
          <a:xfrm>
            <a:off x="5788025" y="182880"/>
            <a:ext cx="6228080" cy="3696335"/>
          </a:xfrm>
          <a:prstGeom prst="roundRect">
            <a:avLst>
              <a:gd name="adj" fmla="val 905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组合 20"/>
          <p:cNvGrpSpPr/>
          <p:nvPr>
            <p:custDataLst>
              <p:tags r:id="rId6"/>
            </p:custDataLst>
          </p:nvPr>
        </p:nvGrpSpPr>
        <p:grpSpPr>
          <a:xfrm>
            <a:off x="7500118" y="3926149"/>
            <a:ext cx="4183618" cy="656846"/>
            <a:chOff x="4474960" y="4393636"/>
            <a:chExt cx="4183618" cy="656846"/>
          </a:xfrm>
        </p:grpSpPr>
        <p:sp>
          <p:nvSpPr>
            <p:cNvPr id="22" name="矩形 21"/>
            <p:cNvSpPr/>
            <p:nvPr>
              <p:custDataLst>
                <p:tags r:id="rId20"/>
              </p:custDataLst>
            </p:nvPr>
          </p:nvSpPr>
          <p:spPr>
            <a:xfrm>
              <a:off x="4474960" y="4393636"/>
              <a:ext cx="4183618" cy="656846"/>
            </a:xfrm>
            <a:prstGeom prst="rect">
              <a:avLst/>
            </a:prstGeom>
            <a:noFill/>
            <a:ln w="1270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rPr>
                <a:t>         使用时要注意安全！</a:t>
              </a:r>
              <a:endParaRPr kumimoji="0" lang="en-US" altLang="zh-CN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3" name="图片 4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87850" y="4402698"/>
              <a:ext cx="663974" cy="600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圆角矩形 8"/>
          <p:cNvSpPr/>
          <p:nvPr>
            <p:custDataLst>
              <p:tags r:id="rId7"/>
            </p:custDataLst>
          </p:nvPr>
        </p:nvSpPr>
        <p:spPr>
          <a:xfrm>
            <a:off x="5954395" y="2273300"/>
            <a:ext cx="1261745" cy="2309495"/>
          </a:xfrm>
          <a:prstGeom prst="round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030595" y="4040505"/>
            <a:ext cx="1109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腐蚀性</a:t>
            </a: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238760" y="3352165"/>
            <a:ext cx="543179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）氢氧化钙的制法</a:t>
            </a:r>
            <a:endParaRPr lang="en-US" altLang="zh-CN" sz="2800">
              <a:ln w="22225">
                <a:noFill/>
                <a:prstDash val="solid"/>
              </a:ln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10"/>
            </p:custDataLst>
          </p:nvPr>
        </p:nvSpPr>
        <p:spPr>
          <a:xfrm>
            <a:off x="895350" y="4017010"/>
            <a:ext cx="4117975" cy="4838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黑体" panose="02010600030101010101" charset="-122"/>
              </a:defRPr>
            </a:lvl5pPr>
          </a:lstStyle>
          <a:p>
            <a:pPr marL="0" marR="0" lvl="0" indent="0" algn="l" defTabSz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CaO  + H</a:t>
            </a:r>
            <a:r>
              <a:rPr kumimoji="0" lang="en-US" altLang="zh-CN" sz="2800" b="0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 == Ca(OH)</a:t>
            </a:r>
            <a:r>
              <a:rPr kumimoji="0" lang="en-US" altLang="zh-CN" sz="2800" b="0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95985" y="4361180"/>
            <a:ext cx="1292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生石灰</a:t>
            </a:r>
          </a:p>
        </p:txBody>
      </p:sp>
      <p:sp>
        <p:nvSpPr>
          <p:cNvPr id="14" name="流程图: 过程 13"/>
          <p:cNvSpPr/>
          <p:nvPr>
            <p:custDataLst>
              <p:tags r:id="rId12"/>
            </p:custDataLst>
          </p:nvPr>
        </p:nvSpPr>
        <p:spPr>
          <a:xfrm>
            <a:off x="704850" y="4827905"/>
            <a:ext cx="8472805" cy="1963420"/>
          </a:xfrm>
          <a:prstGeom prst="flowChartProcess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3561" t="19171" r="6300" b="14197"/>
          <a:stretch>
            <a:fillRect/>
          </a:stretch>
        </p:blipFill>
        <p:spPr>
          <a:xfrm>
            <a:off x="6080125" y="4827270"/>
            <a:ext cx="3097530" cy="15214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65" name="Text Box 110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05485" y="4827270"/>
            <a:ext cx="50831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</a:rPr>
              <a:t>生石灰也用作干燥剂，能干燥</a:t>
            </a:r>
          </a:p>
        </p:txBody>
      </p:sp>
      <p:sp>
        <p:nvSpPr>
          <p:cNvPr id="23568" name="Text Box 113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84383" y="6269990"/>
            <a:ext cx="187166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</a:rPr>
              <a:t>不能干燥</a:t>
            </a:r>
          </a:p>
        </p:txBody>
      </p:sp>
      <p:sp>
        <p:nvSpPr>
          <p:cNvPr id="23569" name="Text Box 114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202690" y="5864860"/>
            <a:ext cx="2376170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碱性气体：</a:t>
            </a:r>
            <a:r>
              <a:rPr lang="en-US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400" baseline="-25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503" name="Text Box 11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131570" y="5409565"/>
            <a:ext cx="54038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defTabSz="457200" eaLnBrk="1" fontAlgn="auto" hangingPunct="1">
              <a:spcBef>
                <a:spcPct val="0"/>
              </a:spcBef>
            </a:pP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中性气体：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73" name="Text Box 12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309495" y="6298565"/>
            <a:ext cx="416115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酸性气体：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</a:p>
        </p:txBody>
      </p:sp>
      <p:sp>
        <p:nvSpPr>
          <p:cNvPr id="27" name="左大括号 26"/>
          <p:cNvSpPr/>
          <p:nvPr>
            <p:custDataLst>
              <p:tags r:id="rId19"/>
            </p:custDataLst>
          </p:nvPr>
        </p:nvSpPr>
        <p:spPr>
          <a:xfrm>
            <a:off x="964565" y="5569585"/>
            <a:ext cx="238125" cy="683260"/>
          </a:xfrm>
          <a:prstGeom prst="leftBrace">
            <a:avLst>
              <a:gd name="adj1" fmla="val 8234"/>
              <a:gd name="adj2" fmla="val 48388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 animBg="1"/>
      <p:bldP spid="10" grpId="0"/>
      <p:bldP spid="4" grpId="0"/>
      <p:bldP spid="17" grpId="0"/>
      <p:bldP spid="13" grpId="0"/>
      <p:bldP spid="14" grpId="0" animBg="1"/>
      <p:bldP spid="23565" grpId="0"/>
      <p:bldP spid="23568" grpId="0"/>
      <p:bldP spid="23569" grpId="0"/>
      <p:bldP spid="20503" grpId="0"/>
      <p:bldP spid="23573" grpId="0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4564380" y="1419225"/>
            <a:ext cx="2988945" cy="2871682"/>
            <a:chOff x="5021646" y="1689100"/>
            <a:chExt cx="2350323" cy="2601357"/>
          </a:xfrm>
        </p:grpSpPr>
        <p:sp>
          <p:nvSpPr>
            <p:cNvPr id="40" name="矩形 39"/>
            <p:cNvSpPr/>
            <p:nvPr>
              <p:custDataLst>
                <p:tags r:id="rId17"/>
              </p:custDataLst>
            </p:nvPr>
          </p:nvSpPr>
          <p:spPr>
            <a:xfrm>
              <a:off x="5021646" y="3806693"/>
              <a:ext cx="2350323" cy="4837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>
                  <a:solidFill>
                    <a:prstClr val="black"/>
                  </a:solidFill>
                  <a:latin typeface="黑体" panose="02010600030101010101" charset="-122"/>
                  <a:ea typeface="黑体" panose="02010600030101010101" charset="-122"/>
                  <a:cs typeface="+mn-ea"/>
                  <a:sym typeface="+mn-lt"/>
                </a:rPr>
                <a:t>石灰水粉刷墙壁</a:t>
              </a:r>
              <a:endParaRPr lang="zh-CN" altLang="en-US" sz="2400" b="1">
                <a:latin typeface="黑体" panose="02010600030101010101" charset="-122"/>
                <a:ea typeface="黑体" panose="02010600030101010101" charset="-122"/>
                <a:cs typeface="+mn-ea"/>
                <a:sym typeface="+mn-lt"/>
              </a:endParaRPr>
            </a:p>
          </p:txBody>
        </p:sp>
        <p:pic>
          <p:nvPicPr>
            <p:cNvPr id="41" name="图片 40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0"/>
            <a:srcRect l="25115" t="7459" r="18252" b="7459"/>
            <a:stretch>
              <a:fillRect/>
            </a:stretch>
          </p:blipFill>
          <p:spPr>
            <a:xfrm>
              <a:off x="5174331" y="1689100"/>
              <a:ext cx="2044952" cy="2044952"/>
            </a:xfrm>
            <a:custGeom>
              <a:avLst/>
              <a:gdLst>
                <a:gd name="connsiteX0" fmla="*/ 1270000 w 2540000"/>
                <a:gd name="connsiteY0" fmla="*/ 0 h 2540000"/>
                <a:gd name="connsiteX1" fmla="*/ 2540000 w 2540000"/>
                <a:gd name="connsiteY1" fmla="*/ 1270000 h 2540000"/>
                <a:gd name="connsiteX2" fmla="*/ 1270000 w 2540000"/>
                <a:gd name="connsiteY2" fmla="*/ 2540000 h 2540000"/>
                <a:gd name="connsiteX3" fmla="*/ 0 w 2540000"/>
                <a:gd name="connsiteY3" fmla="*/ 1270000 h 2540000"/>
                <a:gd name="connsiteX4" fmla="*/ 1270000 w 2540000"/>
                <a:gd name="connsiteY4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0" h="2540000">
                  <a:moveTo>
                    <a:pt x="1270000" y="0"/>
                  </a:moveTo>
                  <a:cubicBezTo>
                    <a:pt x="1971402" y="0"/>
                    <a:pt x="2540000" y="568598"/>
                    <a:pt x="2540000" y="1270000"/>
                  </a:cubicBezTo>
                  <a:cubicBezTo>
                    <a:pt x="2540000" y="1971402"/>
                    <a:pt x="1971402" y="2540000"/>
                    <a:pt x="1270000" y="2540000"/>
                  </a:cubicBezTo>
                  <a:cubicBezTo>
                    <a:pt x="568598" y="2540000"/>
                    <a:pt x="0" y="1971402"/>
                    <a:pt x="0" y="1270000"/>
                  </a:cubicBezTo>
                  <a:cubicBezTo>
                    <a:pt x="0" y="568598"/>
                    <a:pt x="568598" y="0"/>
                    <a:pt x="1270000" y="0"/>
                  </a:cubicBezTo>
                  <a:close/>
                </a:path>
              </a:pathLst>
            </a:custGeom>
            <a:ln w="12700">
              <a:solidFill>
                <a:srgbClr val="3F83BC"/>
              </a:solidFill>
            </a:ln>
          </p:spPr>
        </p:pic>
      </p:grpSp>
      <p:grpSp>
        <p:nvGrpSpPr>
          <p:cNvPr id="42" name="组合 41"/>
          <p:cNvGrpSpPr/>
          <p:nvPr>
            <p:custDataLst>
              <p:tags r:id="rId2"/>
            </p:custDataLst>
          </p:nvPr>
        </p:nvGrpSpPr>
        <p:grpSpPr>
          <a:xfrm>
            <a:off x="9396436" y="1373505"/>
            <a:ext cx="2600279" cy="3314065"/>
            <a:chOff x="9812086" y="1689100"/>
            <a:chExt cx="2044952" cy="3002095"/>
          </a:xfrm>
        </p:grpSpPr>
        <p:sp>
          <p:nvSpPr>
            <p:cNvPr id="43" name="矩形 42"/>
            <p:cNvSpPr/>
            <p:nvPr>
              <p:custDataLst>
                <p:tags r:id="rId15"/>
              </p:custDataLst>
            </p:nvPr>
          </p:nvSpPr>
          <p:spPr>
            <a:xfrm>
              <a:off x="9917958" y="3805925"/>
              <a:ext cx="1924137" cy="8852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>
                  <a:solidFill>
                    <a:prstClr val="black"/>
                  </a:solidFill>
                  <a:latin typeface="黑体" panose="02010600030101010101" charset="-122"/>
                  <a:ea typeface="黑体" panose="02010600030101010101" charset="-122"/>
                  <a:cs typeface="+mn-ea"/>
                  <a:sym typeface="+mn-lt"/>
                </a:rPr>
                <a:t>在树木上涂刷石灰浆，保护树木</a:t>
              </a:r>
              <a:endParaRPr lang="zh-CN" altLang="en-US" sz="2400" b="1">
                <a:latin typeface="黑体" panose="02010600030101010101" charset="-122"/>
                <a:ea typeface="黑体" panose="02010600030101010101" charset="-122"/>
                <a:cs typeface="+mn-ea"/>
                <a:sym typeface="+mn-lt"/>
              </a:endParaRPr>
            </a:p>
          </p:txBody>
        </p:sp>
        <p:pic>
          <p:nvPicPr>
            <p:cNvPr id="44" name="图片 43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1"/>
            <a:srcRect l="9442" t="32655" r="62222" b="24863"/>
            <a:stretch>
              <a:fillRect/>
            </a:stretch>
          </p:blipFill>
          <p:spPr>
            <a:xfrm>
              <a:off x="9812086" y="1689100"/>
              <a:ext cx="2044952" cy="2044952"/>
            </a:xfrm>
            <a:custGeom>
              <a:avLst/>
              <a:gdLst>
                <a:gd name="connsiteX0" fmla="*/ 1270000 w 2540000"/>
                <a:gd name="connsiteY0" fmla="*/ 0 h 2540000"/>
                <a:gd name="connsiteX1" fmla="*/ 2540000 w 2540000"/>
                <a:gd name="connsiteY1" fmla="*/ 1270000 h 2540000"/>
                <a:gd name="connsiteX2" fmla="*/ 1270000 w 2540000"/>
                <a:gd name="connsiteY2" fmla="*/ 2540000 h 2540000"/>
                <a:gd name="connsiteX3" fmla="*/ 0 w 2540000"/>
                <a:gd name="connsiteY3" fmla="*/ 1270000 h 2540000"/>
                <a:gd name="connsiteX4" fmla="*/ 1270000 w 2540000"/>
                <a:gd name="connsiteY4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0" h="2540000">
                  <a:moveTo>
                    <a:pt x="1270000" y="0"/>
                  </a:moveTo>
                  <a:cubicBezTo>
                    <a:pt x="1971402" y="0"/>
                    <a:pt x="2540000" y="568598"/>
                    <a:pt x="2540000" y="1270000"/>
                  </a:cubicBezTo>
                  <a:cubicBezTo>
                    <a:pt x="2540000" y="1971402"/>
                    <a:pt x="1971402" y="2540000"/>
                    <a:pt x="1270000" y="2540000"/>
                  </a:cubicBezTo>
                  <a:cubicBezTo>
                    <a:pt x="568598" y="2540000"/>
                    <a:pt x="0" y="1971402"/>
                    <a:pt x="0" y="1270000"/>
                  </a:cubicBezTo>
                  <a:cubicBezTo>
                    <a:pt x="0" y="568598"/>
                    <a:pt x="568598" y="0"/>
                    <a:pt x="1270000" y="0"/>
                  </a:cubicBezTo>
                  <a:close/>
                </a:path>
              </a:pathLst>
            </a:custGeom>
            <a:ln w="12700">
              <a:solidFill>
                <a:srgbClr val="3F83BC"/>
              </a:solidFill>
            </a:ln>
          </p:spPr>
        </p:pic>
      </p:grpSp>
      <p:grpSp>
        <p:nvGrpSpPr>
          <p:cNvPr id="45" name="组合 44"/>
          <p:cNvGrpSpPr/>
          <p:nvPr>
            <p:custDataLst>
              <p:tags r:id="rId3"/>
            </p:custDataLst>
          </p:nvPr>
        </p:nvGrpSpPr>
        <p:grpSpPr>
          <a:xfrm>
            <a:off x="7085965" y="3493135"/>
            <a:ext cx="2600325" cy="2909826"/>
            <a:chOff x="7493209" y="4170237"/>
            <a:chExt cx="2044952" cy="2636131"/>
          </a:xfrm>
        </p:grpSpPr>
        <p:sp>
          <p:nvSpPr>
            <p:cNvPr id="46" name="矩形 45"/>
            <p:cNvSpPr/>
            <p:nvPr>
              <p:custDataLst>
                <p:tags r:id="rId13"/>
              </p:custDataLst>
            </p:nvPr>
          </p:nvSpPr>
          <p:spPr>
            <a:xfrm>
              <a:off x="7495213" y="6322564"/>
              <a:ext cx="2040944" cy="483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>
                  <a:solidFill>
                    <a:prstClr val="black"/>
                  </a:solidFill>
                  <a:latin typeface="黑体" panose="02010600030101010101" charset="-122"/>
                  <a:ea typeface="黑体" panose="02010600030101010101" charset="-122"/>
                  <a:cs typeface="+mn-ea"/>
                  <a:sym typeface="+mn-lt"/>
                </a:rPr>
                <a:t>改良酸性土壤</a:t>
              </a:r>
              <a:endParaRPr lang="zh-CN" altLang="en-US" sz="2400" b="1">
                <a:latin typeface="黑体" panose="02010600030101010101" charset="-122"/>
                <a:ea typeface="黑体" panose="02010600030101010101" charset="-122"/>
                <a:cs typeface="+mn-ea"/>
                <a:sym typeface="+mn-lt"/>
              </a:endParaRPr>
            </a:p>
          </p:txBody>
        </p:sp>
        <p:pic>
          <p:nvPicPr>
            <p:cNvPr id="47" name="图片 46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2"/>
            <a:srcRect l="30929" r="15413" b="19514"/>
            <a:stretch>
              <a:fillRect/>
            </a:stretch>
          </p:blipFill>
          <p:spPr>
            <a:xfrm>
              <a:off x="7493209" y="4170237"/>
              <a:ext cx="2044952" cy="2044952"/>
            </a:xfrm>
            <a:custGeom>
              <a:avLst/>
              <a:gdLst>
                <a:gd name="connsiteX0" fmla="*/ 1270000 w 2540000"/>
                <a:gd name="connsiteY0" fmla="*/ 0 h 2540000"/>
                <a:gd name="connsiteX1" fmla="*/ 2540000 w 2540000"/>
                <a:gd name="connsiteY1" fmla="*/ 1270000 h 2540000"/>
                <a:gd name="connsiteX2" fmla="*/ 1270000 w 2540000"/>
                <a:gd name="connsiteY2" fmla="*/ 2540000 h 2540000"/>
                <a:gd name="connsiteX3" fmla="*/ 0 w 2540000"/>
                <a:gd name="connsiteY3" fmla="*/ 1270000 h 2540000"/>
                <a:gd name="connsiteX4" fmla="*/ 1270000 w 2540000"/>
                <a:gd name="connsiteY4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0" h="2540000">
                  <a:moveTo>
                    <a:pt x="1270000" y="0"/>
                  </a:moveTo>
                  <a:cubicBezTo>
                    <a:pt x="1971402" y="0"/>
                    <a:pt x="2540000" y="568598"/>
                    <a:pt x="2540000" y="1270000"/>
                  </a:cubicBezTo>
                  <a:cubicBezTo>
                    <a:pt x="2540000" y="1971402"/>
                    <a:pt x="1971402" y="2540000"/>
                    <a:pt x="1270000" y="2540000"/>
                  </a:cubicBezTo>
                  <a:cubicBezTo>
                    <a:pt x="568598" y="2540000"/>
                    <a:pt x="0" y="1971402"/>
                    <a:pt x="0" y="1270000"/>
                  </a:cubicBezTo>
                  <a:cubicBezTo>
                    <a:pt x="0" y="568598"/>
                    <a:pt x="568598" y="0"/>
                    <a:pt x="1270000" y="0"/>
                  </a:cubicBezTo>
                  <a:close/>
                </a:path>
              </a:pathLst>
            </a:custGeom>
            <a:ln w="12700">
              <a:solidFill>
                <a:srgbClr val="3F83BC"/>
              </a:solidFill>
            </a:ln>
          </p:spPr>
        </p:pic>
      </p:grp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79375" y="1383030"/>
            <a:ext cx="2613025" cy="3166423"/>
            <a:chOff x="536575" y="1689100"/>
            <a:chExt cx="2054966" cy="2868633"/>
          </a:xfrm>
        </p:grpSpPr>
        <p:pic>
          <p:nvPicPr>
            <p:cNvPr id="49" name="图片 4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/>
            <a:srcRect l="9780" t="5203" r="29453" b="3646"/>
            <a:stretch>
              <a:fillRect/>
            </a:stretch>
          </p:blipFill>
          <p:spPr>
            <a:xfrm>
              <a:off x="536575" y="1689100"/>
              <a:ext cx="2044952" cy="2044952"/>
            </a:xfrm>
            <a:custGeom>
              <a:avLst/>
              <a:gdLst>
                <a:gd name="connsiteX0" fmla="*/ 1270000 w 2540000"/>
                <a:gd name="connsiteY0" fmla="*/ 0 h 2540000"/>
                <a:gd name="connsiteX1" fmla="*/ 2540000 w 2540000"/>
                <a:gd name="connsiteY1" fmla="*/ 1270000 h 2540000"/>
                <a:gd name="connsiteX2" fmla="*/ 1270000 w 2540000"/>
                <a:gd name="connsiteY2" fmla="*/ 2540000 h 2540000"/>
                <a:gd name="connsiteX3" fmla="*/ 0 w 2540000"/>
                <a:gd name="connsiteY3" fmla="*/ 1270000 h 2540000"/>
                <a:gd name="connsiteX4" fmla="*/ 1270000 w 2540000"/>
                <a:gd name="connsiteY4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0" h="2540000">
                  <a:moveTo>
                    <a:pt x="1270000" y="0"/>
                  </a:moveTo>
                  <a:cubicBezTo>
                    <a:pt x="1971402" y="0"/>
                    <a:pt x="2540000" y="568598"/>
                    <a:pt x="2540000" y="1270000"/>
                  </a:cubicBezTo>
                  <a:cubicBezTo>
                    <a:pt x="2540000" y="1971402"/>
                    <a:pt x="1971402" y="2540000"/>
                    <a:pt x="1270000" y="2540000"/>
                  </a:cubicBezTo>
                  <a:cubicBezTo>
                    <a:pt x="568598" y="2540000"/>
                    <a:pt x="0" y="1971402"/>
                    <a:pt x="0" y="1270000"/>
                  </a:cubicBezTo>
                  <a:cubicBezTo>
                    <a:pt x="0" y="568598"/>
                    <a:pt x="568598" y="0"/>
                    <a:pt x="1270000" y="0"/>
                  </a:cubicBezTo>
                  <a:close/>
                </a:path>
              </a:pathLst>
            </a:custGeom>
            <a:ln w="12700">
              <a:solidFill>
                <a:srgbClr val="3F83BC"/>
              </a:solidFill>
            </a:ln>
          </p:spPr>
        </p:pic>
        <p:sp>
          <p:nvSpPr>
            <p:cNvPr id="50" name="文本框 49"/>
            <p:cNvSpPr txBox="1"/>
            <p:nvPr>
              <p:custDataLst>
                <p:tags r:id="rId12"/>
              </p:custDataLst>
            </p:nvPr>
          </p:nvSpPr>
          <p:spPr>
            <a:xfrm>
              <a:off x="546589" y="3805841"/>
              <a:ext cx="2044952" cy="7518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>
                  <a:latin typeface="黑体" panose="02010600030101010101" charset="-122"/>
                  <a:ea typeface="黑体" panose="02010600030101010101" charset="-122"/>
                  <a:cs typeface="+mn-ea"/>
                  <a:sym typeface="+mn-lt"/>
                </a:rPr>
                <a:t>用熟石灰与沙子混合来砌砖</a:t>
              </a:r>
            </a:p>
          </p:txBody>
        </p:sp>
      </p:grpSp>
      <p:grpSp>
        <p:nvGrpSpPr>
          <p:cNvPr id="51" name="组合 50"/>
          <p:cNvGrpSpPr/>
          <p:nvPr>
            <p:custDataLst>
              <p:tags r:id="rId5"/>
            </p:custDataLst>
          </p:nvPr>
        </p:nvGrpSpPr>
        <p:grpSpPr>
          <a:xfrm>
            <a:off x="1911350" y="3448685"/>
            <a:ext cx="3382645" cy="2973293"/>
            <a:chOff x="2548078" y="4153255"/>
            <a:chExt cx="2659702" cy="2693461"/>
          </a:xfrm>
        </p:grpSpPr>
        <p:sp>
          <p:nvSpPr>
            <p:cNvPr id="52" name="矩形 51"/>
            <p:cNvSpPr/>
            <p:nvPr>
              <p:custDataLst>
                <p:tags r:id="rId7"/>
              </p:custDataLst>
            </p:nvPr>
          </p:nvSpPr>
          <p:spPr>
            <a:xfrm>
              <a:off x="2548078" y="6362942"/>
              <a:ext cx="2659702" cy="483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>
                  <a:solidFill>
                    <a:prstClr val="black"/>
                  </a:solidFill>
                  <a:latin typeface="黑体" panose="02010600030101010101" charset="-122"/>
                  <a:ea typeface="黑体" panose="02010600030101010101" charset="-122"/>
                  <a:cs typeface="+mn-ea"/>
                  <a:sym typeface="+mn-lt"/>
                </a:rPr>
                <a:t>配制农药波尔多液</a:t>
              </a:r>
              <a:endParaRPr lang="zh-CN" altLang="en-US" sz="2400" b="1">
                <a:latin typeface="黑体" panose="02010600030101010101" charset="-122"/>
                <a:ea typeface="黑体" panose="02010600030101010101" charset="-122"/>
                <a:cs typeface="+mn-ea"/>
                <a:sym typeface="+mn-lt"/>
              </a:endParaRPr>
            </a:p>
          </p:txBody>
        </p:sp>
        <p:grpSp>
          <p:nvGrpSpPr>
            <p:cNvPr id="53" name="组合 52"/>
            <p:cNvGrpSpPr/>
            <p:nvPr>
              <p:custDataLst>
                <p:tags r:id="rId8"/>
              </p:custDataLst>
            </p:nvPr>
          </p:nvGrpSpPr>
          <p:grpSpPr>
            <a:xfrm>
              <a:off x="2835422" y="4153255"/>
              <a:ext cx="2085013" cy="2078916"/>
              <a:chOff x="2835422" y="4153255"/>
              <a:chExt cx="2085013" cy="2078916"/>
            </a:xfrm>
          </p:grpSpPr>
          <p:pic>
            <p:nvPicPr>
              <p:cNvPr id="54" name="图片 5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4"/>
              <a:srcRect l="3741" t="1159" r="35070" b="1159"/>
              <a:stretch>
                <a:fillRect/>
              </a:stretch>
            </p:blipFill>
            <p:spPr>
              <a:xfrm>
                <a:off x="2855452" y="4170237"/>
                <a:ext cx="2044952" cy="2044952"/>
              </a:xfrm>
              <a:custGeom>
                <a:avLst/>
                <a:gdLst>
                  <a:gd name="connsiteX0" fmla="*/ 1270000 w 2540000"/>
                  <a:gd name="connsiteY0" fmla="*/ 0 h 2540000"/>
                  <a:gd name="connsiteX1" fmla="*/ 2540000 w 2540000"/>
                  <a:gd name="connsiteY1" fmla="*/ 1270000 h 2540000"/>
                  <a:gd name="connsiteX2" fmla="*/ 1270000 w 2540000"/>
                  <a:gd name="connsiteY2" fmla="*/ 2540000 h 2540000"/>
                  <a:gd name="connsiteX3" fmla="*/ 0 w 2540000"/>
                  <a:gd name="connsiteY3" fmla="*/ 1270000 h 2540000"/>
                  <a:gd name="connsiteX4" fmla="*/ 1270000 w 2540000"/>
                  <a:gd name="connsiteY4" fmla="*/ 0 h 25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0000" h="2540000">
                    <a:moveTo>
                      <a:pt x="1270000" y="0"/>
                    </a:moveTo>
                    <a:cubicBezTo>
                      <a:pt x="1971402" y="0"/>
                      <a:pt x="2540000" y="568598"/>
                      <a:pt x="2540000" y="1270000"/>
                    </a:cubicBezTo>
                    <a:cubicBezTo>
                      <a:pt x="2540000" y="1971402"/>
                      <a:pt x="1971402" y="2540000"/>
                      <a:pt x="1270000" y="2540000"/>
                    </a:cubicBezTo>
                    <a:cubicBezTo>
                      <a:pt x="568598" y="2540000"/>
                      <a:pt x="0" y="1971402"/>
                      <a:pt x="0" y="1270000"/>
                    </a:cubicBezTo>
                    <a:cubicBezTo>
                      <a:pt x="0" y="568598"/>
                      <a:pt x="568598" y="0"/>
                      <a:pt x="1270000" y="0"/>
                    </a:cubicBezTo>
                    <a:close/>
                  </a:path>
                </a:pathLst>
              </a:custGeom>
              <a:ln w="12700">
                <a:solidFill>
                  <a:srgbClr val="00A5B0"/>
                </a:solidFill>
              </a:ln>
            </p:spPr>
          </p:pic>
          <p:pic>
            <p:nvPicPr>
              <p:cNvPr id="55" name="图片 5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5"/>
              <a:stretch>
                <a:fillRect/>
              </a:stretch>
            </p:blipFill>
            <p:spPr>
              <a:xfrm>
                <a:off x="2835422" y="4153255"/>
                <a:ext cx="2085013" cy="2078916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22" name="矩形 21"/>
          <p:cNvSpPr/>
          <p:nvPr>
            <p:custDataLst>
              <p:tags r:id="rId6"/>
            </p:custDataLst>
          </p:nvPr>
        </p:nvSpPr>
        <p:spPr>
          <a:xfrm>
            <a:off x="238760" y="412115"/>
            <a:ext cx="543179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）氢氧化钙的用途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266916" y="965745"/>
            <a:ext cx="10065114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除了NaOH、Ca(OH)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外，常见的碱还有氢氧化钾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(KOH)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、氨水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(NH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·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O)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945493" y="1447811"/>
            <a:ext cx="2667000" cy="3505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784198" y="1596781"/>
            <a:ext cx="3003778" cy="3207260"/>
          </a:xfrm>
          <a:prstGeom prst="rect">
            <a:avLst/>
          </a:prstGeom>
        </p:spPr>
      </p:pic>
      <p:sp>
        <p:nvSpPr>
          <p:cNvPr id="6" name="文本框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04024" y="4875887"/>
            <a:ext cx="3749938" cy="1383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氢氧化钾为白色固体，具强碱性及腐蚀性。</a:t>
            </a: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403976" y="4875887"/>
            <a:ext cx="4333693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氨水为无色液体，有一定的腐蚀性，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易挥发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，挥发出的氨气有刺激性气味。</a:t>
            </a:r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17172" y="330824"/>
            <a:ext cx="187198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其他的碱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40972" y="330824"/>
            <a:ext cx="258318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碱的化学性质</a:t>
            </a: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238760" y="934085"/>
            <a:ext cx="543179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与酸碱指示剂反应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955982" y="3029009"/>
            <a:ext cx="4880004" cy="3263265"/>
          </a:xfrm>
          <a:prstGeom prst="rect">
            <a:avLst/>
          </a:prstGeom>
        </p:spPr>
      </p:pic>
      <p:sp>
        <p:nvSpPr>
          <p:cNvPr id="4" name="椭圆 3"/>
          <p:cNvSpPr/>
          <p:nvPr>
            <p:custDataLst>
              <p:tags r:id="rId5"/>
            </p:custDataLst>
          </p:nvPr>
        </p:nvSpPr>
        <p:spPr>
          <a:xfrm rot="21060000">
            <a:off x="9003896" y="4484618"/>
            <a:ext cx="341272" cy="167314"/>
          </a:xfrm>
          <a:prstGeom prst="ellipse">
            <a:avLst/>
          </a:prstGeom>
          <a:gradFill>
            <a:gsLst>
              <a:gs pos="0">
                <a:srgbClr val="FE4444">
                  <a:alpha val="43000"/>
                </a:srgbClr>
              </a:gs>
              <a:gs pos="100000">
                <a:srgbClr val="832B2B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 rot="21120000">
            <a:off x="8172043" y="5379397"/>
            <a:ext cx="413346" cy="198369"/>
          </a:xfrm>
          <a:prstGeom prst="ellipse">
            <a:avLst/>
          </a:prstGeom>
          <a:gradFill>
            <a:gsLst>
              <a:gs pos="0">
                <a:srgbClr val="FE4444">
                  <a:alpha val="43000"/>
                </a:srgbClr>
              </a:gs>
              <a:gs pos="100000">
                <a:srgbClr val="832B2B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 rot="21060000">
            <a:off x="9721446" y="4611618"/>
            <a:ext cx="341272" cy="167314"/>
          </a:xfrm>
          <a:prstGeom prst="ellipse">
            <a:avLst/>
          </a:prstGeom>
          <a:solidFill>
            <a:schemeClr val="accent1">
              <a:lumMod val="75000"/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 rot="21120000">
            <a:off x="8889593" y="5506397"/>
            <a:ext cx="413346" cy="198369"/>
          </a:xfrm>
          <a:prstGeom prst="ellipse">
            <a:avLst/>
          </a:prstGeom>
          <a:solidFill>
            <a:schemeClr val="accent1">
              <a:lumMod val="75000"/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723307" y="1750120"/>
          <a:ext cx="7003383" cy="2194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881"/>
                <a:gridCol w="2338251"/>
                <a:gridCol w="2338251"/>
              </a:tblGrid>
              <a:tr h="6402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56" marR="91456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紫色石蕊溶液</a:t>
                      </a:r>
                    </a:p>
                  </a:txBody>
                  <a:tcPr marL="91456" marR="91456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无色酚酞溶液</a:t>
                      </a:r>
                    </a:p>
                  </a:txBody>
                  <a:tcPr marL="91456" marR="91456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FA"/>
                    </a:solidFill>
                  </a:tcPr>
                </a:tc>
              </a:tr>
              <a:tr h="6402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氢氧化钠溶液</a:t>
                      </a:r>
                    </a:p>
                  </a:txBody>
                  <a:tcPr marL="91456" marR="91456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56" marR="91456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56" marR="91456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2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氢氧化钙溶液</a:t>
                      </a:r>
                    </a:p>
                  </a:txBody>
                  <a:tcPr marL="91456" marR="91456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56" marR="91456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56" marR="91456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770694" y="2460420"/>
            <a:ext cx="13368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变蓝</a:t>
            </a:r>
          </a:p>
        </p:txBody>
      </p:sp>
      <p:sp>
        <p:nvSpPr>
          <p:cNvPr id="13" name="文本框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108374" y="2460420"/>
            <a:ext cx="11624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变红</a:t>
            </a:r>
          </a:p>
        </p:txBody>
      </p:sp>
      <p:sp>
        <p:nvSpPr>
          <p:cNvPr id="14" name="文本框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775456" y="3191474"/>
            <a:ext cx="11759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变蓝</a:t>
            </a:r>
          </a:p>
        </p:txBody>
      </p:sp>
      <p:sp>
        <p:nvSpPr>
          <p:cNvPr id="15" name="文本框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108374" y="3191474"/>
            <a:ext cx="11624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变红</a:t>
            </a:r>
          </a:p>
        </p:txBody>
      </p:sp>
      <p:sp>
        <p:nvSpPr>
          <p:cNvPr id="16" name="对话气泡: 圆角矩形 15"/>
          <p:cNvSpPr/>
          <p:nvPr>
            <p:custDataLst>
              <p:tags r:id="rId14"/>
            </p:custDataLst>
          </p:nvPr>
        </p:nvSpPr>
        <p:spPr>
          <a:xfrm>
            <a:off x="626787" y="4586156"/>
            <a:ext cx="5481503" cy="1328875"/>
          </a:xfrm>
          <a:prstGeom prst="wedgeRoundRectCallout">
            <a:avLst>
              <a:gd name="adj1" fmla="val -1597"/>
              <a:gd name="adj2" fmla="val -94768"/>
              <a:gd name="adj3" fmla="val 16667"/>
            </a:avLst>
          </a:prstGeom>
          <a:solidFill>
            <a:srgbClr val="D8EEFA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碱能使紫色的石蕊溶液变为</a:t>
            </a: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蓝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色；</a:t>
            </a:r>
            <a:endParaRPr lang="en-US" altLang="zh-CN" sz="280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碱能使无色的酚酞溶液变为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红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色。</a:t>
            </a:r>
            <a:endParaRPr lang="en-US" altLang="zh-CN" sz="280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2" grpId="0"/>
      <p:bldP spid="13" grpId="0"/>
      <p:bldP spid="14" grpId="0"/>
      <p:bldP spid="15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897890" y="1586230"/>
            <a:ext cx="1050734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①回忆检验二氧化碳的反应，写出化学方程式：</a:t>
            </a:r>
            <a:endParaRPr lang="zh-CN" altLang="en-US" sz="32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                                  </a:t>
            </a:r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</a:p>
          <a:p>
            <a:pPr indent="0" fontAlgn="auto">
              <a:lnSpc>
                <a:spcPct val="150000"/>
              </a:lnSpc>
            </a:pPr>
            <a:endParaRPr lang="zh-CN" altLang="en-US" sz="32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②氢氧化钠在空气中不仅吸收水分，还会发生下列反应：</a:t>
            </a:r>
            <a:endParaRPr lang="zh-CN" altLang="en-US" sz="32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32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2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                                </a:t>
            </a:r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1074445" y="2389923"/>
            <a:ext cx="578929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Ca(OH)</a:t>
            </a:r>
            <a:r>
              <a:rPr lang="en-US" altLang="zh-CN" sz="3200" baseline="-250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+CO</a:t>
            </a:r>
            <a:r>
              <a:rPr lang="en-US" altLang="zh-CN" sz="3200" baseline="-250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=  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CaCO</a:t>
            </a:r>
            <a:r>
              <a:rPr lang="en-US" altLang="zh-CN" sz="32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↓+H</a:t>
            </a:r>
            <a:r>
              <a:rPr lang="en-US" altLang="zh-CN" sz="3200" baseline="-250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1057730" y="4603606"/>
            <a:ext cx="556323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2NaOH+CO</a:t>
            </a:r>
            <a:r>
              <a:rPr lang="en-US" altLang="zh-CN" sz="3200" baseline="-250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=  Na</a:t>
            </a:r>
            <a:r>
              <a:rPr lang="en-US" altLang="zh-CN" sz="3200" baseline="-250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</a:t>
            </a:r>
            <a:r>
              <a:rPr lang="en-US" altLang="zh-CN" sz="3200" baseline="-250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+H</a:t>
            </a:r>
            <a:r>
              <a:rPr lang="en-US" altLang="zh-CN" sz="3200" baseline="-250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 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030730" y="5708650"/>
            <a:ext cx="73863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氢氧化钙、氢氧化钠需要</a:t>
            </a:r>
            <a:r>
              <a:rPr lang="zh-CN" altLang="en-US" sz="32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2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</a:t>
            </a:r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保存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020560" y="5680710"/>
            <a:ext cx="10877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密封</a:t>
            </a: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238760" y="852805"/>
            <a:ext cx="543179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与非金属氧化物反应</a:t>
            </a: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240972" y="330824"/>
            <a:ext cx="258318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碱的化学性质</a:t>
            </a: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594225" y="852805"/>
            <a:ext cx="60693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just" defTabSz="914400" fontAlgn="auto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碱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（部分）非金属氧化物 → 盐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+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水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640070" y="392430"/>
            <a:ext cx="65519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914400" fontAlgn="auto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4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注意：如非金属氧化物中</a:t>
            </a:r>
            <a:r>
              <a:rPr lang="en-US" altLang="zh-CN" sz="24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CO</a:t>
            </a:r>
            <a:r>
              <a:rPr lang="zh-CN" altLang="en-US" sz="24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en-US" altLang="zh-CN" sz="24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</a:t>
            </a:r>
            <a:r>
              <a:rPr lang="zh-CN" altLang="en-US" sz="24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</a:t>
            </a:r>
            <a:r>
              <a:rPr lang="zh-CN" sz="24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不与碱反应</a:t>
            </a:r>
            <a:r>
              <a:rPr lang="en-US" altLang="zh-CN" sz="24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</a:p>
        </p:txBody>
      </p:sp>
      <p:sp>
        <p:nvSpPr>
          <p:cNvPr id="12" name="椭圆 11"/>
          <p:cNvSpPr/>
          <p:nvPr>
            <p:custDataLst>
              <p:tags r:id="rId10"/>
            </p:custDataLst>
          </p:nvPr>
        </p:nvSpPr>
        <p:spPr>
          <a:xfrm>
            <a:off x="5441950" y="825500"/>
            <a:ext cx="1198880" cy="549275"/>
          </a:xfrm>
          <a:prstGeom prst="ellipse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>
            <a:stCxn id="12" idx="2"/>
            <a:endCxn id="11" idx="1"/>
          </p:cNvCxnSpPr>
          <p:nvPr>
            <p:custDataLst>
              <p:tags r:id="rId11"/>
            </p:custDataLst>
          </p:nvPr>
        </p:nvCxnSpPr>
        <p:spPr>
          <a:xfrm flipV="1">
            <a:off x="5441950" y="622935"/>
            <a:ext cx="198120" cy="477520"/>
          </a:xfrm>
          <a:prstGeom prst="straightConnector1">
            <a:avLst/>
          </a:prstGeom>
          <a:ln w="38100" cmpd="sng">
            <a:solidFill>
              <a:srgbClr val="00206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>
            <p:custDataLst>
              <p:tags r:id="rId12"/>
            </p:custDataLst>
          </p:nvPr>
        </p:nvGrpSpPr>
        <p:grpSpPr>
          <a:xfrm>
            <a:off x="7255510" y="2369185"/>
            <a:ext cx="2970530" cy="703580"/>
            <a:chOff x="13019" y="2944"/>
            <a:chExt cx="4678" cy="1108"/>
          </a:xfrm>
        </p:grpSpPr>
        <p:sp>
          <p:nvSpPr>
            <p:cNvPr id="14" name="矩形: 圆角 4"/>
            <p:cNvSpPr/>
            <p:nvPr>
              <p:custDataLst>
                <p:tags r:id="rId16"/>
              </p:custDataLst>
            </p:nvPr>
          </p:nvSpPr>
          <p:spPr>
            <a:xfrm>
              <a:off x="13019" y="2944"/>
              <a:ext cx="4679" cy="1109"/>
            </a:xfrm>
            <a:prstGeom prst="roundRect">
              <a:avLst>
                <a:gd name="adj" fmla="val 50000"/>
              </a:avLst>
            </a:prstGeom>
            <a:solidFill>
              <a:srgbClr val="3F83BC"/>
            </a:solidFill>
            <a:ln>
              <a:solidFill>
                <a:srgbClr val="3F83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7"/>
              </p:custDataLst>
            </p:nvPr>
          </p:nvSpPr>
          <p:spPr>
            <a:xfrm flipH="1">
              <a:off x="13426" y="3104"/>
              <a:ext cx="386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  <a:sym typeface="+mn-lt"/>
                </a:rPr>
                <a:t>检验二氧化碳</a:t>
              </a:r>
            </a:p>
          </p:txBody>
        </p:sp>
      </p:grpSp>
      <p:grpSp>
        <p:nvGrpSpPr>
          <p:cNvPr id="17" name="组合 16"/>
          <p:cNvGrpSpPr/>
          <p:nvPr>
            <p:custDataLst>
              <p:tags r:id="rId13"/>
            </p:custDataLst>
          </p:nvPr>
        </p:nvGrpSpPr>
        <p:grpSpPr>
          <a:xfrm>
            <a:off x="7255510" y="4581525"/>
            <a:ext cx="2971165" cy="704215"/>
            <a:chOff x="13019" y="2944"/>
            <a:chExt cx="4679" cy="1109"/>
          </a:xfrm>
        </p:grpSpPr>
        <p:sp>
          <p:nvSpPr>
            <p:cNvPr id="18" name="矩形: 圆角 4"/>
            <p:cNvSpPr/>
            <p:nvPr>
              <p:custDataLst>
                <p:tags r:id="rId14"/>
              </p:custDataLst>
            </p:nvPr>
          </p:nvSpPr>
          <p:spPr>
            <a:xfrm>
              <a:off x="13019" y="2944"/>
              <a:ext cx="4679" cy="1109"/>
            </a:xfrm>
            <a:prstGeom prst="roundRect">
              <a:avLst>
                <a:gd name="adj" fmla="val 50000"/>
              </a:avLst>
            </a:prstGeom>
            <a:solidFill>
              <a:srgbClr val="3F83BC"/>
            </a:solidFill>
            <a:ln>
              <a:solidFill>
                <a:srgbClr val="3F83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5"/>
              </p:custDataLst>
            </p:nvPr>
          </p:nvSpPr>
          <p:spPr>
            <a:xfrm flipH="1">
              <a:off x="13426" y="3104"/>
              <a:ext cx="386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  <a:sym typeface="+mn-lt"/>
                </a:rPr>
                <a:t>吸收二氧化碳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/>
      <p:bldP spid="10" grpId="0"/>
      <p:bldP spid="11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38760" y="852805"/>
            <a:ext cx="543179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与非金属氧化物反应</a:t>
            </a: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40972" y="330824"/>
            <a:ext cx="258318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碱的化学性质</a:t>
            </a:r>
          </a:p>
        </p:txBody>
      </p:sp>
      <p:pic>
        <p:nvPicPr>
          <p:cNvPr id="102" name="图片 101"/>
          <p:cNvPicPr/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7627" t="5288"/>
          <a:stretch>
            <a:fillRect/>
          </a:stretch>
        </p:blipFill>
        <p:spPr>
          <a:xfrm>
            <a:off x="1229360" y="1564640"/>
            <a:ext cx="2635885" cy="2149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4034155" y="1515110"/>
            <a:ext cx="7222490" cy="175323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硫在氧气中燃烧实验，可以用</a:t>
            </a:r>
            <a:r>
              <a:rPr lang="zh-CN" altLang="en-US" sz="24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代替水，来吸收有毒的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SO</a:t>
            </a:r>
            <a:r>
              <a:rPr lang="en-US" altLang="zh-CN" sz="2400" baseline="-25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效果更好。由于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NaOH溶液与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SO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能发生化学反应吸收更彻底。</a:t>
            </a:r>
            <a:endParaRPr lang="zh-CN" altLang="en-US" sz="240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8272780" y="1605915"/>
            <a:ext cx="16230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NaOH溶液</a:t>
            </a: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831215" y="1511300"/>
            <a:ext cx="10594975" cy="2346325"/>
          </a:xfrm>
          <a:prstGeom prst="rect">
            <a:avLst/>
          </a:prstGeom>
          <a:noFill/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1215" y="3961130"/>
            <a:ext cx="1059434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硫酸厂排放的废气中含有二氧化硫，为了周围居民的安全，你能利用我们已知的化学知识帮居民解决这个问题吗？</a:t>
            </a:r>
          </a:p>
        </p:txBody>
      </p:sp>
      <p:sp>
        <p:nvSpPr>
          <p:cNvPr id="10" name="矩形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1215" y="5316538"/>
            <a:ext cx="936752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将废气通过氢氧化钠溶液或石灰浆处理后再排放。</a:t>
            </a:r>
          </a:p>
        </p:txBody>
      </p:sp>
      <p:sp>
        <p:nvSpPr>
          <p:cNvPr id="11" name="矩形 1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034012" y="3268490"/>
            <a:ext cx="53574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2NaOH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＋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SO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＝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Na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SO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＋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H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O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831215" y="3994150"/>
            <a:ext cx="10594975" cy="2346325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594225" y="852805"/>
            <a:ext cx="60693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just" defTabSz="914400" fontAlgn="auto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碱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（部分）非金属氧化物 → 盐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+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 animBg="1"/>
      <p:bldP spid="7" grpId="0"/>
      <p:bldP spid="10" grpId="0"/>
      <p:bldP spid="11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>
            <p:custDataLst>
              <p:tags r:id="rId1"/>
            </p:custDataLst>
          </p:nvPr>
        </p:nvGrpSpPr>
        <p:grpSpPr>
          <a:xfrm>
            <a:off x="7582760" y="3993787"/>
            <a:ext cx="4524965" cy="2457129"/>
            <a:chOff x="1076008" y="4243866"/>
            <a:chExt cx="4524965" cy="2457129"/>
          </a:xfrm>
        </p:grpSpPr>
        <p:grpSp>
          <p:nvGrpSpPr>
            <p:cNvPr id="20" name="组合 19"/>
            <p:cNvGrpSpPr/>
            <p:nvPr>
              <p:custDataLst>
                <p:tags r:id="rId19"/>
              </p:custDataLst>
            </p:nvPr>
          </p:nvGrpSpPr>
          <p:grpSpPr>
            <a:xfrm>
              <a:off x="4079558" y="4243866"/>
              <a:ext cx="533400" cy="2036919"/>
              <a:chOff x="4079558" y="4243866"/>
              <a:chExt cx="533400" cy="2036919"/>
            </a:xfrm>
          </p:grpSpPr>
          <p:grpSp>
            <p:nvGrpSpPr>
              <p:cNvPr id="42" name="组合 41"/>
              <p:cNvGrpSpPr/>
              <p:nvPr>
                <p:custDataLst>
                  <p:tags r:id="rId41"/>
                </p:custDataLst>
              </p:nvPr>
            </p:nvGrpSpPr>
            <p:grpSpPr>
              <a:xfrm>
                <a:off x="4079558" y="4243866"/>
                <a:ext cx="533400" cy="2036919"/>
                <a:chOff x="4833938" y="2506506"/>
                <a:chExt cx="533400" cy="2036919"/>
              </a:xfrm>
            </p:grpSpPr>
            <p:sp>
              <p:nvSpPr>
                <p:cNvPr id="51" name="圆柱体 50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4985385" y="2506506"/>
                  <a:ext cx="230505" cy="239553"/>
                </a:xfrm>
                <a:prstGeom prst="can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+mn-lt"/>
                  </a:endParaRPr>
                </a:p>
              </p:txBody>
            </p:sp>
            <p:sp>
              <p:nvSpPr>
                <p:cNvPr id="52" name="任意多边形: 形状 51"/>
                <p:cNvSpPr/>
                <p:nvPr>
                  <p:custDataLst>
                    <p:tags r:id="rId51"/>
                  </p:custDataLst>
                </p:nvPr>
              </p:nvSpPr>
              <p:spPr>
                <a:xfrm>
                  <a:off x="4870450" y="2730500"/>
                  <a:ext cx="482600" cy="584200"/>
                </a:xfrm>
                <a:custGeom>
                  <a:avLst/>
                  <a:gdLst>
                    <a:gd name="connsiteX0" fmla="*/ 139700 w 482600"/>
                    <a:gd name="connsiteY0" fmla="*/ 0 h 584200"/>
                    <a:gd name="connsiteX1" fmla="*/ 139700 w 482600"/>
                    <a:gd name="connsiteY1" fmla="*/ 66675 h 584200"/>
                    <a:gd name="connsiteX2" fmla="*/ 0 w 482600"/>
                    <a:gd name="connsiteY2" fmla="*/ 254000 h 584200"/>
                    <a:gd name="connsiteX3" fmla="*/ 0 w 482600"/>
                    <a:gd name="connsiteY3" fmla="*/ 549275 h 584200"/>
                    <a:gd name="connsiteX4" fmla="*/ 34925 w 482600"/>
                    <a:gd name="connsiteY4" fmla="*/ 584200 h 584200"/>
                    <a:gd name="connsiteX5" fmla="*/ 441325 w 482600"/>
                    <a:gd name="connsiteY5" fmla="*/ 584200 h 584200"/>
                    <a:gd name="connsiteX6" fmla="*/ 482600 w 482600"/>
                    <a:gd name="connsiteY6" fmla="*/ 542925 h 584200"/>
                    <a:gd name="connsiteX7" fmla="*/ 482600 w 482600"/>
                    <a:gd name="connsiteY7" fmla="*/ 260350 h 584200"/>
                    <a:gd name="connsiteX8" fmla="*/ 307975 w 482600"/>
                    <a:gd name="connsiteY8" fmla="*/ 41275 h 584200"/>
                    <a:gd name="connsiteX9" fmla="*/ 311150 w 482600"/>
                    <a:gd name="connsiteY9" fmla="*/ 5556 h 584200"/>
                    <a:gd name="connsiteX10" fmla="*/ 139700 w 482600"/>
                    <a:gd name="connsiteY10" fmla="*/ 0 h 584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2600" h="584200">
                      <a:moveTo>
                        <a:pt x="139700" y="0"/>
                      </a:moveTo>
                      <a:lnTo>
                        <a:pt x="139700" y="66675"/>
                      </a:lnTo>
                      <a:lnTo>
                        <a:pt x="0" y="254000"/>
                      </a:lnTo>
                      <a:lnTo>
                        <a:pt x="0" y="549275"/>
                      </a:lnTo>
                      <a:lnTo>
                        <a:pt x="34925" y="584200"/>
                      </a:lnTo>
                      <a:lnTo>
                        <a:pt x="441325" y="584200"/>
                      </a:lnTo>
                      <a:lnTo>
                        <a:pt x="482600" y="542925"/>
                      </a:lnTo>
                      <a:lnTo>
                        <a:pt x="482600" y="260350"/>
                      </a:lnTo>
                      <a:lnTo>
                        <a:pt x="307975" y="41275"/>
                      </a:lnTo>
                      <a:lnTo>
                        <a:pt x="311150" y="5556"/>
                      </a:lnTo>
                      <a:lnTo>
                        <a:pt x="139700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+mn-lt"/>
                  </a:endParaRPr>
                </a:p>
              </p:txBody>
            </p:sp>
            <p:sp>
              <p:nvSpPr>
                <p:cNvPr id="53" name="任意多边形: 形状 52"/>
                <p:cNvSpPr/>
                <p:nvPr>
                  <p:custDataLst>
                    <p:tags r:id="rId52"/>
                  </p:custDataLst>
                </p:nvPr>
              </p:nvSpPr>
              <p:spPr>
                <a:xfrm>
                  <a:off x="4833938" y="3314700"/>
                  <a:ext cx="533400" cy="1228725"/>
                </a:xfrm>
                <a:custGeom>
                  <a:avLst/>
                  <a:gdLst>
                    <a:gd name="connsiteX0" fmla="*/ 61912 w 533400"/>
                    <a:gd name="connsiteY0" fmla="*/ 0 h 1228725"/>
                    <a:gd name="connsiteX1" fmla="*/ 4762 w 533400"/>
                    <a:gd name="connsiteY1" fmla="*/ 61912 h 1228725"/>
                    <a:gd name="connsiteX2" fmla="*/ 4762 w 533400"/>
                    <a:gd name="connsiteY2" fmla="*/ 180975 h 1228725"/>
                    <a:gd name="connsiteX3" fmla="*/ 130492 w 533400"/>
                    <a:gd name="connsiteY3" fmla="*/ 591503 h 1228725"/>
                    <a:gd name="connsiteX4" fmla="*/ 4762 w 533400"/>
                    <a:gd name="connsiteY4" fmla="*/ 1071562 h 1228725"/>
                    <a:gd name="connsiteX5" fmla="*/ 0 w 533400"/>
                    <a:gd name="connsiteY5" fmla="*/ 1138237 h 1228725"/>
                    <a:gd name="connsiteX6" fmla="*/ 47625 w 533400"/>
                    <a:gd name="connsiteY6" fmla="*/ 1228725 h 1228725"/>
                    <a:gd name="connsiteX7" fmla="*/ 485775 w 533400"/>
                    <a:gd name="connsiteY7" fmla="*/ 1228725 h 1228725"/>
                    <a:gd name="connsiteX8" fmla="*/ 533400 w 533400"/>
                    <a:gd name="connsiteY8" fmla="*/ 1176337 h 1228725"/>
                    <a:gd name="connsiteX9" fmla="*/ 523875 w 533400"/>
                    <a:gd name="connsiteY9" fmla="*/ 1062037 h 1228725"/>
                    <a:gd name="connsiteX10" fmla="*/ 525780 w 533400"/>
                    <a:gd name="connsiteY10" fmla="*/ 415290 h 1228725"/>
                    <a:gd name="connsiteX11" fmla="*/ 528637 w 533400"/>
                    <a:gd name="connsiteY11" fmla="*/ 71437 h 1228725"/>
                    <a:gd name="connsiteX12" fmla="*/ 466725 w 533400"/>
                    <a:gd name="connsiteY12" fmla="*/ 0 h 1228725"/>
                    <a:gd name="connsiteX13" fmla="*/ 61912 w 533400"/>
                    <a:gd name="connsiteY13" fmla="*/ 0 h 1228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33400" h="1228725">
                      <a:moveTo>
                        <a:pt x="61912" y="0"/>
                      </a:moveTo>
                      <a:lnTo>
                        <a:pt x="4762" y="61912"/>
                      </a:lnTo>
                      <a:lnTo>
                        <a:pt x="4762" y="180975"/>
                      </a:lnTo>
                      <a:cubicBezTo>
                        <a:pt x="46672" y="317818"/>
                        <a:pt x="160020" y="445135"/>
                        <a:pt x="130492" y="591503"/>
                      </a:cubicBezTo>
                      <a:cubicBezTo>
                        <a:pt x="74294" y="751523"/>
                        <a:pt x="46672" y="911542"/>
                        <a:pt x="4762" y="1071562"/>
                      </a:cubicBezTo>
                      <a:lnTo>
                        <a:pt x="0" y="1138237"/>
                      </a:lnTo>
                      <a:lnTo>
                        <a:pt x="47625" y="1228725"/>
                      </a:lnTo>
                      <a:lnTo>
                        <a:pt x="485775" y="1228725"/>
                      </a:lnTo>
                      <a:lnTo>
                        <a:pt x="533400" y="1176337"/>
                      </a:lnTo>
                      <a:lnTo>
                        <a:pt x="523875" y="1062037"/>
                      </a:lnTo>
                      <a:cubicBezTo>
                        <a:pt x="522605" y="935196"/>
                        <a:pt x="429736" y="594678"/>
                        <a:pt x="525780" y="415290"/>
                      </a:cubicBezTo>
                      <a:cubicBezTo>
                        <a:pt x="407512" y="274003"/>
                        <a:pt x="538480" y="140652"/>
                        <a:pt x="528637" y="71437"/>
                      </a:cubicBezTo>
                      <a:lnTo>
                        <a:pt x="466725" y="0"/>
                      </a:lnTo>
                      <a:lnTo>
                        <a:pt x="61912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+mn-lt"/>
                  </a:endParaRPr>
                </a:p>
              </p:txBody>
            </p:sp>
            <p:cxnSp>
              <p:nvCxnSpPr>
                <p:cNvPr id="54" name="直接连接符 53"/>
                <p:cNvCxnSpPr/>
                <p:nvPr>
                  <p:custDataLst>
                    <p:tags r:id="rId53"/>
                  </p:custDataLst>
                </p:nvPr>
              </p:nvCxnSpPr>
              <p:spPr>
                <a:xfrm>
                  <a:off x="4833938" y="3481387"/>
                  <a:ext cx="51911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/>
                <p:cNvCxnSpPr/>
                <p:nvPr>
                  <p:custDataLst>
                    <p:tags r:id="rId54"/>
                  </p:custDataLst>
                </p:nvPr>
              </p:nvCxnSpPr>
              <p:spPr>
                <a:xfrm>
                  <a:off x="4833938" y="4379118"/>
                  <a:ext cx="51911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直接连接符 42"/>
              <p:cNvCxnSpPr/>
              <p:nvPr>
                <p:custDataLst>
                  <p:tags r:id="rId42"/>
                </p:custDataLst>
              </p:nvPr>
            </p:nvCxnSpPr>
            <p:spPr>
              <a:xfrm>
                <a:off x="4124325" y="5943600"/>
                <a:ext cx="442913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>
                <p:custDataLst>
                  <p:tags r:id="rId43"/>
                </p:custDataLst>
              </p:nvPr>
            </p:nvCxnSpPr>
            <p:spPr>
              <a:xfrm>
                <a:off x="4146550" y="5997575"/>
                <a:ext cx="4521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>
                <p:custDataLst>
                  <p:tags r:id="rId44"/>
                </p:custDataLst>
              </p:nvPr>
            </p:nvCxnSpPr>
            <p:spPr>
              <a:xfrm>
                <a:off x="4117181" y="6051550"/>
                <a:ext cx="413544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>
                <p:custDataLst>
                  <p:tags r:id="rId45"/>
                </p:custDataLst>
              </p:nvPr>
            </p:nvCxnSpPr>
            <p:spPr>
              <a:xfrm>
                <a:off x="4079558" y="6116478"/>
                <a:ext cx="519112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>
                <p:custDataLst>
                  <p:tags r:id="rId46"/>
                </p:custDataLst>
              </p:nvPr>
            </p:nvCxnSpPr>
            <p:spPr>
              <a:xfrm>
                <a:off x="4146550" y="6170453"/>
                <a:ext cx="4521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>
                <p:custDataLst>
                  <p:tags r:id="rId47"/>
                </p:custDataLst>
              </p:nvPr>
            </p:nvCxnSpPr>
            <p:spPr>
              <a:xfrm>
                <a:off x="4104958" y="6224428"/>
                <a:ext cx="451167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>
                <p:custDataLst>
                  <p:tags r:id="rId48"/>
                </p:custDataLst>
              </p:nvPr>
            </p:nvCxnSpPr>
            <p:spPr>
              <a:xfrm>
                <a:off x="4167188" y="5837078"/>
                <a:ext cx="431482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>
                <p:custDataLst>
                  <p:tags r:id="rId49"/>
                </p:custDataLst>
              </p:nvPr>
            </p:nvCxnSpPr>
            <p:spPr>
              <a:xfrm>
                <a:off x="4146550" y="5891053"/>
                <a:ext cx="420688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圆柱体 20"/>
            <p:cNvSpPr/>
            <p:nvPr>
              <p:custDataLst>
                <p:tags r:id="rId20"/>
              </p:custDataLst>
            </p:nvPr>
          </p:nvSpPr>
          <p:spPr>
            <a:xfrm>
              <a:off x="1227455" y="4243866"/>
              <a:ext cx="230505" cy="239553"/>
            </a:xfrm>
            <a:prstGeom prst="can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22" name="任意多边形: 形状 21"/>
            <p:cNvSpPr/>
            <p:nvPr>
              <p:custDataLst>
                <p:tags r:id="rId21"/>
              </p:custDataLst>
            </p:nvPr>
          </p:nvSpPr>
          <p:spPr>
            <a:xfrm>
              <a:off x="1112520" y="4467860"/>
              <a:ext cx="482600" cy="584200"/>
            </a:xfrm>
            <a:custGeom>
              <a:avLst/>
              <a:gdLst>
                <a:gd name="connsiteX0" fmla="*/ 139700 w 482600"/>
                <a:gd name="connsiteY0" fmla="*/ 0 h 584200"/>
                <a:gd name="connsiteX1" fmla="*/ 139700 w 482600"/>
                <a:gd name="connsiteY1" fmla="*/ 66675 h 584200"/>
                <a:gd name="connsiteX2" fmla="*/ 0 w 482600"/>
                <a:gd name="connsiteY2" fmla="*/ 254000 h 584200"/>
                <a:gd name="connsiteX3" fmla="*/ 0 w 482600"/>
                <a:gd name="connsiteY3" fmla="*/ 549275 h 584200"/>
                <a:gd name="connsiteX4" fmla="*/ 34925 w 482600"/>
                <a:gd name="connsiteY4" fmla="*/ 584200 h 584200"/>
                <a:gd name="connsiteX5" fmla="*/ 441325 w 482600"/>
                <a:gd name="connsiteY5" fmla="*/ 584200 h 584200"/>
                <a:gd name="connsiteX6" fmla="*/ 482600 w 482600"/>
                <a:gd name="connsiteY6" fmla="*/ 542925 h 584200"/>
                <a:gd name="connsiteX7" fmla="*/ 482600 w 482600"/>
                <a:gd name="connsiteY7" fmla="*/ 260350 h 584200"/>
                <a:gd name="connsiteX8" fmla="*/ 307975 w 482600"/>
                <a:gd name="connsiteY8" fmla="*/ 41275 h 584200"/>
                <a:gd name="connsiteX9" fmla="*/ 311150 w 482600"/>
                <a:gd name="connsiteY9" fmla="*/ 5556 h 584200"/>
                <a:gd name="connsiteX10" fmla="*/ 139700 w 482600"/>
                <a:gd name="connsiteY10" fmla="*/ 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2600" h="584200">
                  <a:moveTo>
                    <a:pt x="139700" y="0"/>
                  </a:moveTo>
                  <a:lnTo>
                    <a:pt x="139700" y="66675"/>
                  </a:lnTo>
                  <a:lnTo>
                    <a:pt x="0" y="254000"/>
                  </a:lnTo>
                  <a:lnTo>
                    <a:pt x="0" y="549275"/>
                  </a:lnTo>
                  <a:lnTo>
                    <a:pt x="34925" y="584200"/>
                  </a:lnTo>
                  <a:lnTo>
                    <a:pt x="441325" y="584200"/>
                  </a:lnTo>
                  <a:lnTo>
                    <a:pt x="482600" y="542925"/>
                  </a:lnTo>
                  <a:lnTo>
                    <a:pt x="482600" y="260350"/>
                  </a:lnTo>
                  <a:lnTo>
                    <a:pt x="307975" y="41275"/>
                  </a:lnTo>
                  <a:lnTo>
                    <a:pt x="311150" y="5556"/>
                  </a:lnTo>
                  <a:lnTo>
                    <a:pt x="13970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23" name="任意多边形: 形状 22"/>
            <p:cNvSpPr/>
            <p:nvPr>
              <p:custDataLst>
                <p:tags r:id="rId22"/>
              </p:custDataLst>
            </p:nvPr>
          </p:nvSpPr>
          <p:spPr>
            <a:xfrm>
              <a:off x="1076008" y="5052060"/>
              <a:ext cx="533400" cy="1228725"/>
            </a:xfrm>
            <a:custGeom>
              <a:avLst/>
              <a:gdLst>
                <a:gd name="connsiteX0" fmla="*/ 61912 w 533400"/>
                <a:gd name="connsiteY0" fmla="*/ 0 h 1228725"/>
                <a:gd name="connsiteX1" fmla="*/ 4762 w 533400"/>
                <a:gd name="connsiteY1" fmla="*/ 61912 h 1228725"/>
                <a:gd name="connsiteX2" fmla="*/ 4762 w 533400"/>
                <a:gd name="connsiteY2" fmla="*/ 180975 h 1228725"/>
                <a:gd name="connsiteX3" fmla="*/ 174942 w 533400"/>
                <a:gd name="connsiteY3" fmla="*/ 424815 h 1228725"/>
                <a:gd name="connsiteX4" fmla="*/ 101917 w 533400"/>
                <a:gd name="connsiteY4" fmla="*/ 723265 h 1228725"/>
                <a:gd name="connsiteX5" fmla="*/ 4762 w 533400"/>
                <a:gd name="connsiteY5" fmla="*/ 1071562 h 1228725"/>
                <a:gd name="connsiteX6" fmla="*/ 0 w 533400"/>
                <a:gd name="connsiteY6" fmla="*/ 1138237 h 1228725"/>
                <a:gd name="connsiteX7" fmla="*/ 47625 w 533400"/>
                <a:gd name="connsiteY7" fmla="*/ 1228725 h 1228725"/>
                <a:gd name="connsiteX8" fmla="*/ 485775 w 533400"/>
                <a:gd name="connsiteY8" fmla="*/ 1228725 h 1228725"/>
                <a:gd name="connsiteX9" fmla="*/ 533400 w 533400"/>
                <a:gd name="connsiteY9" fmla="*/ 1176337 h 1228725"/>
                <a:gd name="connsiteX10" fmla="*/ 523875 w 533400"/>
                <a:gd name="connsiteY10" fmla="*/ 1062037 h 1228725"/>
                <a:gd name="connsiteX11" fmla="*/ 365442 w 533400"/>
                <a:gd name="connsiteY11" fmla="*/ 805815 h 1228725"/>
                <a:gd name="connsiteX12" fmla="*/ 381317 w 533400"/>
                <a:gd name="connsiteY12" fmla="*/ 399415 h 1228725"/>
                <a:gd name="connsiteX13" fmla="*/ 528637 w 533400"/>
                <a:gd name="connsiteY13" fmla="*/ 71437 h 1228725"/>
                <a:gd name="connsiteX14" fmla="*/ 466725 w 533400"/>
                <a:gd name="connsiteY14" fmla="*/ 0 h 1228725"/>
                <a:gd name="connsiteX15" fmla="*/ 61912 w 533400"/>
                <a:gd name="connsiteY15" fmla="*/ 0 h 122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400" h="1228725">
                  <a:moveTo>
                    <a:pt x="61912" y="0"/>
                  </a:moveTo>
                  <a:lnTo>
                    <a:pt x="4762" y="61912"/>
                  </a:lnTo>
                  <a:lnTo>
                    <a:pt x="4762" y="180975"/>
                  </a:lnTo>
                  <a:cubicBezTo>
                    <a:pt x="3280" y="251672"/>
                    <a:pt x="176424" y="354118"/>
                    <a:pt x="174942" y="424815"/>
                  </a:cubicBezTo>
                  <a:cubicBezTo>
                    <a:pt x="191134" y="515197"/>
                    <a:pt x="130280" y="615474"/>
                    <a:pt x="101917" y="723265"/>
                  </a:cubicBezTo>
                  <a:cubicBezTo>
                    <a:pt x="187854" y="821531"/>
                    <a:pt x="21748" y="1002400"/>
                    <a:pt x="4762" y="1071562"/>
                  </a:cubicBezTo>
                  <a:lnTo>
                    <a:pt x="0" y="1138237"/>
                  </a:lnTo>
                  <a:lnTo>
                    <a:pt x="47625" y="1228725"/>
                  </a:lnTo>
                  <a:lnTo>
                    <a:pt x="485775" y="1228725"/>
                  </a:lnTo>
                  <a:lnTo>
                    <a:pt x="533400" y="1176337"/>
                  </a:lnTo>
                  <a:lnTo>
                    <a:pt x="523875" y="1062037"/>
                  </a:lnTo>
                  <a:cubicBezTo>
                    <a:pt x="507524" y="998696"/>
                    <a:pt x="408252" y="909902"/>
                    <a:pt x="365442" y="805815"/>
                  </a:cubicBezTo>
                  <a:cubicBezTo>
                    <a:pt x="233732" y="692203"/>
                    <a:pt x="365760" y="520224"/>
                    <a:pt x="381317" y="399415"/>
                  </a:cubicBezTo>
                  <a:cubicBezTo>
                    <a:pt x="382111" y="234315"/>
                    <a:pt x="538215" y="138535"/>
                    <a:pt x="528637" y="71437"/>
                  </a:cubicBezTo>
                  <a:lnTo>
                    <a:pt x="466725" y="0"/>
                  </a:lnTo>
                  <a:lnTo>
                    <a:pt x="6191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endParaRPr>
            </a:p>
          </p:txBody>
        </p:sp>
        <p:cxnSp>
          <p:nvCxnSpPr>
            <p:cNvPr id="24" name="直接连接符 23"/>
            <p:cNvCxnSpPr/>
            <p:nvPr>
              <p:custDataLst>
                <p:tags r:id="rId23"/>
              </p:custDataLst>
            </p:nvPr>
          </p:nvCxnSpPr>
          <p:spPr>
            <a:xfrm>
              <a:off x="1076008" y="5218747"/>
              <a:ext cx="51911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>
              <p:custDataLst>
                <p:tags r:id="rId24"/>
              </p:custDataLst>
            </p:nvPr>
          </p:nvCxnSpPr>
          <p:spPr>
            <a:xfrm>
              <a:off x="1076008" y="6116478"/>
              <a:ext cx="51911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25"/>
              </p:custDataLst>
            </p:nvPr>
          </p:nvCxnSpPr>
          <p:spPr>
            <a:xfrm>
              <a:off x="1182370" y="5943600"/>
              <a:ext cx="2755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26"/>
              </p:custDataLst>
            </p:nvPr>
          </p:nvCxnSpPr>
          <p:spPr>
            <a:xfrm>
              <a:off x="1143000" y="5997575"/>
              <a:ext cx="36909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27"/>
              </p:custDataLst>
            </p:nvPr>
          </p:nvCxnSpPr>
          <p:spPr>
            <a:xfrm>
              <a:off x="1121569" y="6051550"/>
              <a:ext cx="40560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28"/>
              </p:custDataLst>
            </p:nvPr>
          </p:nvCxnSpPr>
          <p:spPr>
            <a:xfrm>
              <a:off x="1076008" y="6116478"/>
              <a:ext cx="51911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>
              <p:custDataLst>
                <p:tags r:id="rId29"/>
              </p:custDataLst>
            </p:nvPr>
          </p:nvCxnSpPr>
          <p:spPr>
            <a:xfrm>
              <a:off x="1143000" y="6170453"/>
              <a:ext cx="45212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>
              <p:custDataLst>
                <p:tags r:id="rId30"/>
              </p:custDataLst>
            </p:nvPr>
          </p:nvCxnSpPr>
          <p:spPr>
            <a:xfrm>
              <a:off x="1101408" y="6224428"/>
              <a:ext cx="45116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>
              <p:custDataLst>
                <p:tags r:id="rId31"/>
              </p:custDataLst>
            </p:nvPr>
          </p:nvCxnSpPr>
          <p:spPr>
            <a:xfrm>
              <a:off x="1204913" y="5837078"/>
              <a:ext cx="21431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32"/>
              </p:custDataLst>
            </p:nvPr>
          </p:nvCxnSpPr>
          <p:spPr>
            <a:xfrm>
              <a:off x="1204913" y="5891053"/>
              <a:ext cx="2286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>
              <p:custDataLst>
                <p:tags r:id="rId33"/>
              </p:custDataLst>
            </p:nvPr>
          </p:nvSpPr>
          <p:spPr>
            <a:xfrm>
              <a:off x="1860187" y="5667315"/>
              <a:ext cx="7797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altLang="zh-CN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lt"/>
                </a:rPr>
                <a:t>NaOH</a:t>
              </a:r>
            </a:p>
          </p:txBody>
        </p:sp>
        <p:sp>
          <p:nvSpPr>
            <p:cNvPr id="35" name="文本框 34"/>
            <p:cNvSpPr txBox="1"/>
            <p:nvPr>
              <p:custDataLst>
                <p:tags r:id="rId34"/>
              </p:custDataLst>
            </p:nvPr>
          </p:nvSpPr>
          <p:spPr>
            <a:xfrm>
              <a:off x="4890501" y="5667315"/>
              <a:ext cx="587375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>
                  <a:solidFill>
                    <a:prstClr val="black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lt"/>
                </a:rPr>
                <a:t>H</a:t>
              </a:r>
              <a:r>
                <a:rPr lang="en-US" altLang="zh-CN" baseline="-25000">
                  <a:solidFill>
                    <a:prstClr val="black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lt"/>
                </a:rPr>
                <a:t>2</a:t>
              </a:r>
              <a:r>
                <a:rPr lang="en-US" altLang="zh-CN">
                  <a:solidFill>
                    <a:prstClr val="black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lt"/>
                </a:rPr>
                <a:t>O</a:t>
              </a:r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35"/>
              </p:custDataLst>
            </p:nvPr>
          </p:nvSpPr>
          <p:spPr>
            <a:xfrm>
              <a:off x="2019761" y="4408806"/>
              <a:ext cx="683623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zh-CN" altLang="en-US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lt"/>
                </a:rPr>
                <a:t>软塑料瓶</a:t>
              </a:r>
            </a:p>
          </p:txBody>
        </p:sp>
        <p:sp>
          <p:nvSpPr>
            <p:cNvPr id="37" name="文本框 36"/>
            <p:cNvSpPr txBox="1"/>
            <p:nvPr>
              <p:custDataLst>
                <p:tags r:id="rId36"/>
              </p:custDataLst>
            </p:nvPr>
          </p:nvSpPr>
          <p:spPr>
            <a:xfrm>
              <a:off x="4917350" y="4408807"/>
              <a:ext cx="683623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zh-CN" altLang="en-US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lt"/>
                </a:rPr>
                <a:t>软塑料瓶</a:t>
              </a:r>
            </a:p>
          </p:txBody>
        </p:sp>
        <p:cxnSp>
          <p:nvCxnSpPr>
            <p:cNvPr id="38" name="直接连接符 37"/>
            <p:cNvCxnSpPr/>
            <p:nvPr>
              <p:custDataLst>
                <p:tags r:id="rId37"/>
              </p:custDataLst>
            </p:nvPr>
          </p:nvCxnSpPr>
          <p:spPr>
            <a:xfrm flipV="1">
              <a:off x="1587152" y="4665793"/>
              <a:ext cx="428804" cy="2535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>
              <p:custDataLst>
                <p:tags r:id="rId38"/>
              </p:custDataLst>
            </p:nvPr>
          </p:nvCxnSpPr>
          <p:spPr>
            <a:xfrm flipV="1">
              <a:off x="4598670" y="4665793"/>
              <a:ext cx="428804" cy="2535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>
              <p:custDataLst>
                <p:tags r:id="rId39"/>
              </p:custDataLst>
            </p:nvPr>
          </p:nvSpPr>
          <p:spPr>
            <a:xfrm>
              <a:off x="1176020" y="6356191"/>
              <a:ext cx="38608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zh-CN" altLang="en-US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lt"/>
                </a:rPr>
                <a:t>甲</a:t>
              </a:r>
            </a:p>
          </p:txBody>
        </p:sp>
        <p:sp>
          <p:nvSpPr>
            <p:cNvPr id="41" name="文本框 40"/>
            <p:cNvSpPr txBox="1"/>
            <p:nvPr>
              <p:custDataLst>
                <p:tags r:id="rId40"/>
              </p:custDataLst>
            </p:nvPr>
          </p:nvSpPr>
          <p:spPr>
            <a:xfrm>
              <a:off x="4148436" y="6363810"/>
              <a:ext cx="38608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zh-CN" altLang="en-US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lt"/>
                </a:rPr>
                <a:t>乙</a:t>
              </a:r>
            </a:p>
          </p:txBody>
        </p:sp>
      </p:grpSp>
      <p:sp>
        <p:nvSpPr>
          <p:cNvPr id="56" name="文本框 55"/>
          <p:cNvSpPr txBox="1"/>
          <p:nvPr>
            <p:custDataLst>
              <p:tags r:id="rId2"/>
            </p:custDataLst>
          </p:nvPr>
        </p:nvSpPr>
        <p:spPr>
          <a:xfrm>
            <a:off x="1213485" y="1321435"/>
            <a:ext cx="653796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①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该反应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（有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/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无）明显实验现象；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②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证明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     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生成或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              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消失。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①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用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 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瓶收集两瓶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CO</a:t>
            </a:r>
            <a:r>
              <a:rPr lang="en-US" altLang="zh-CN" sz="2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2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；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②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加入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NaOH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溶液和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；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</a:t>
            </a:r>
            <a:r>
              <a:rPr lang="en-US" altLang="zh-CN" sz="2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u="sng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③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观察塑料瓶的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 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程度。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甲塑料瓶的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 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程度比乙的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，则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NaOH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和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CO</a:t>
            </a:r>
            <a:r>
              <a:rPr lang="en-US" altLang="zh-CN" sz="2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2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发生反应。</a:t>
            </a:r>
          </a:p>
        </p:txBody>
      </p:sp>
      <p:sp>
        <p:nvSpPr>
          <p:cNvPr id="57" name="文本框 56"/>
          <p:cNvSpPr txBox="1"/>
          <p:nvPr>
            <p:custDataLst>
              <p:tags r:id="rId3"/>
            </p:custDataLst>
          </p:nvPr>
        </p:nvSpPr>
        <p:spPr>
          <a:xfrm>
            <a:off x="153670" y="1414780"/>
            <a:ext cx="1356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800">
                <a:solidFill>
                  <a:srgbClr val="3F83BC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思路</a:t>
            </a:r>
          </a:p>
        </p:txBody>
      </p:sp>
      <p:sp>
        <p:nvSpPr>
          <p:cNvPr id="58" name="文本框 57"/>
          <p:cNvSpPr txBox="1"/>
          <p:nvPr>
            <p:custDataLst>
              <p:tags r:id="rId4"/>
            </p:custDataLst>
          </p:nvPr>
        </p:nvSpPr>
        <p:spPr>
          <a:xfrm>
            <a:off x="153670" y="2510790"/>
            <a:ext cx="1356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buFont typeface="Wingdings" panose="05000000000000000000" pitchFamily="2" charset="2"/>
              <a:buChar char="l"/>
              <a:defRPr sz="2400">
                <a:solidFill>
                  <a:srgbClr val="3F83BC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2800">
                <a:ea typeface="宋体" panose="02010600030101010101" pitchFamily="2" charset="-122"/>
                <a:sym typeface="+mn-lt"/>
              </a:rPr>
              <a:t>步骤</a:t>
            </a:r>
          </a:p>
        </p:txBody>
      </p:sp>
      <p:sp>
        <p:nvSpPr>
          <p:cNvPr id="59" name="文本框 58"/>
          <p:cNvSpPr txBox="1"/>
          <p:nvPr>
            <p:custDataLst>
              <p:tags r:id="rId5"/>
            </p:custDataLst>
          </p:nvPr>
        </p:nvSpPr>
        <p:spPr>
          <a:xfrm>
            <a:off x="153670" y="4152900"/>
            <a:ext cx="1356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buFont typeface="Wingdings" panose="05000000000000000000" pitchFamily="2" charset="2"/>
              <a:buChar char="l"/>
              <a:defRPr sz="2400">
                <a:solidFill>
                  <a:srgbClr val="3F83BC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2800">
                <a:ea typeface="宋体" panose="02010600030101010101" pitchFamily="2" charset="-122"/>
                <a:sym typeface="+mn-lt"/>
              </a:rPr>
              <a:t>结论</a:t>
            </a:r>
          </a:p>
        </p:txBody>
      </p:sp>
      <p:sp>
        <p:nvSpPr>
          <p:cNvPr id="60" name="文本框 59"/>
          <p:cNvSpPr txBox="1"/>
          <p:nvPr>
            <p:custDataLst>
              <p:tags r:id="rId6"/>
            </p:custDataLst>
          </p:nvPr>
        </p:nvSpPr>
        <p:spPr>
          <a:xfrm flipH="1">
            <a:off x="2687320" y="1290955"/>
            <a:ext cx="5168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无</a:t>
            </a:r>
          </a:p>
        </p:txBody>
      </p:sp>
      <p:sp>
        <p:nvSpPr>
          <p:cNvPr id="61" name="文本框 60"/>
          <p:cNvSpPr txBox="1"/>
          <p:nvPr>
            <p:custDataLst>
              <p:tags r:id="rId7"/>
            </p:custDataLst>
          </p:nvPr>
        </p:nvSpPr>
        <p:spPr>
          <a:xfrm flipH="1">
            <a:off x="2366645" y="1911350"/>
            <a:ext cx="159131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Na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CO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3 </a:t>
            </a:r>
          </a:p>
        </p:txBody>
      </p:sp>
      <p:sp>
        <p:nvSpPr>
          <p:cNvPr id="62" name="文本框 61"/>
          <p:cNvSpPr txBox="1"/>
          <p:nvPr>
            <p:custDataLst>
              <p:tags r:id="rId8"/>
            </p:custDataLst>
          </p:nvPr>
        </p:nvSpPr>
        <p:spPr>
          <a:xfrm flipH="1">
            <a:off x="4638675" y="1911350"/>
            <a:ext cx="232981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NaOH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或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CO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2 </a:t>
            </a:r>
          </a:p>
        </p:txBody>
      </p:sp>
      <p:sp>
        <p:nvSpPr>
          <p:cNvPr id="63" name="文本框 62"/>
          <p:cNvSpPr txBox="1"/>
          <p:nvPr>
            <p:custDataLst>
              <p:tags r:id="rId9"/>
            </p:custDataLst>
          </p:nvPr>
        </p:nvSpPr>
        <p:spPr>
          <a:xfrm flipH="1">
            <a:off x="2007235" y="2539365"/>
            <a:ext cx="119697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塑料</a:t>
            </a:r>
          </a:p>
        </p:txBody>
      </p:sp>
      <p:sp>
        <p:nvSpPr>
          <p:cNvPr id="64" name="文本框 63"/>
          <p:cNvSpPr txBox="1"/>
          <p:nvPr>
            <p:custDataLst>
              <p:tags r:id="rId10"/>
            </p:custDataLst>
          </p:nvPr>
        </p:nvSpPr>
        <p:spPr>
          <a:xfrm flipH="1">
            <a:off x="2256155" y="3216910"/>
            <a:ext cx="149733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等量</a:t>
            </a:r>
          </a:p>
        </p:txBody>
      </p:sp>
      <p:sp>
        <p:nvSpPr>
          <p:cNvPr id="65" name="文本框 64"/>
          <p:cNvSpPr txBox="1"/>
          <p:nvPr>
            <p:custDataLst>
              <p:tags r:id="rId11"/>
            </p:custDataLst>
          </p:nvPr>
        </p:nvSpPr>
        <p:spPr>
          <a:xfrm flipH="1">
            <a:off x="5207635" y="3207385"/>
            <a:ext cx="87757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H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O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</a:p>
        </p:txBody>
      </p:sp>
      <p:sp>
        <p:nvSpPr>
          <p:cNvPr id="66" name="文本框 65"/>
          <p:cNvSpPr txBox="1"/>
          <p:nvPr>
            <p:custDataLst>
              <p:tags r:id="rId12"/>
            </p:custDataLst>
          </p:nvPr>
        </p:nvSpPr>
        <p:spPr>
          <a:xfrm flipH="1">
            <a:off x="3820160" y="3836670"/>
            <a:ext cx="12668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变瘪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</a:p>
        </p:txBody>
      </p:sp>
      <p:sp>
        <p:nvSpPr>
          <p:cNvPr id="67" name="文本框 66"/>
          <p:cNvSpPr txBox="1"/>
          <p:nvPr>
            <p:custDataLst>
              <p:tags r:id="rId13"/>
            </p:custDataLst>
          </p:nvPr>
        </p:nvSpPr>
        <p:spPr>
          <a:xfrm flipH="1">
            <a:off x="3053715" y="4463415"/>
            <a:ext cx="122682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变瘪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</a:p>
        </p:txBody>
      </p:sp>
      <p:sp>
        <p:nvSpPr>
          <p:cNvPr id="68" name="文本框 67"/>
          <p:cNvSpPr txBox="1"/>
          <p:nvPr>
            <p:custDataLst>
              <p:tags r:id="rId14"/>
            </p:custDataLst>
          </p:nvPr>
        </p:nvSpPr>
        <p:spPr>
          <a:xfrm flipH="1">
            <a:off x="5746750" y="4453890"/>
            <a:ext cx="54991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大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</a:p>
        </p:txBody>
      </p:sp>
      <p:sp>
        <p:nvSpPr>
          <p:cNvPr id="69" name="文本框 68"/>
          <p:cNvSpPr txBox="1"/>
          <p:nvPr>
            <p:custDataLst>
              <p:tags r:id="rId15"/>
            </p:custDataLst>
          </p:nvPr>
        </p:nvSpPr>
        <p:spPr>
          <a:xfrm>
            <a:off x="93345" y="615315"/>
            <a:ext cx="1202245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交流讨论：如何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证明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NaOH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和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CO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2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发生了化学反应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，请设计一个可行的实验。</a:t>
            </a:r>
          </a:p>
        </p:txBody>
      </p:sp>
      <p:pic>
        <p:nvPicPr>
          <p:cNvPr id="71" name="图片 7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6"/>
          <a:stretch>
            <a:fillRect/>
          </a:stretch>
        </p:blipFill>
        <p:spPr>
          <a:xfrm>
            <a:off x="7532172" y="1788450"/>
            <a:ext cx="4535817" cy="2048434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7577334" y="3991454"/>
            <a:ext cx="4535817" cy="2542252"/>
          </a:xfrm>
          <a:prstGeom prst="rect">
            <a:avLst/>
          </a:prstGeom>
        </p:spPr>
      </p:pic>
      <p:pic>
        <p:nvPicPr>
          <p:cNvPr id="73" name="New picture"/>
          <p:cNvPicPr/>
          <p:nvPr>
            <p:custDataLst>
              <p:tags r:id="rId18"/>
            </p:custDataLst>
          </p:nvPr>
        </p:nvPicPr>
        <p:blipFill>
          <a:blip r:embed="rId58"/>
          <a:stretch>
            <a:fillRect/>
          </a:stretch>
        </p:blipFill>
        <p:spPr>
          <a:xfrm>
            <a:off x="11772900" y="11137900"/>
            <a:ext cx="342900" cy="2540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238760" y="852805"/>
            <a:ext cx="543179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与酸反应（中和反应）</a:t>
            </a: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240972" y="330824"/>
            <a:ext cx="258318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en-US" sz="2800">
                <a:ln w="22225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碱的化学性质</a:t>
            </a:r>
          </a:p>
        </p:txBody>
      </p:sp>
      <p:sp>
        <p:nvSpPr>
          <p:cNvPr id="13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939665" y="791210"/>
            <a:ext cx="346265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酸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碱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→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盐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</a:p>
        </p:txBody>
      </p:sp>
      <p:sp>
        <p:nvSpPr>
          <p:cNvPr id="4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42285" y="1527047"/>
            <a:ext cx="487838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algn="just" defTabSz="457200"/>
            <a:r>
              <a:rPr lang="en-US" altLang="zh-CN" sz="28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NaOH + HCl == NaCl + H</a:t>
            </a:r>
            <a:r>
              <a:rPr lang="en-US" altLang="zh-CN" sz="2800" baseline="-250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8402320" y="852805"/>
            <a:ext cx="19665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复分解反应</a:t>
            </a: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238760" y="2493645"/>
            <a:ext cx="2805430" cy="521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indent="0" algn="just" defTabSz="457200" fontAlgn="auto">
              <a:buClrTx/>
              <a:buSzTx/>
              <a:buFontTx/>
            </a:pP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sz="2800">
                <a:ln w="22225">
                  <a:noFill/>
                  <a:prstDash val="solid"/>
                </a:ln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与盐反应</a:t>
            </a:r>
          </a:p>
        </p:txBody>
      </p:sp>
      <p:sp>
        <p:nvSpPr>
          <p:cNvPr id="12" name="Text Box 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901315" y="2451100"/>
            <a:ext cx="503936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碱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+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某些盐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→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新碱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+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新盐 </a:t>
            </a: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7940675" y="2512695"/>
            <a:ext cx="19665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复分解反应</a:t>
            </a:r>
          </a:p>
        </p:txBody>
      </p:sp>
      <p:grpSp>
        <p:nvGrpSpPr>
          <p:cNvPr id="25" name="组合 24"/>
          <p:cNvGrpSpPr/>
          <p:nvPr>
            <p:custDataLst>
              <p:tags r:id="rId10"/>
            </p:custDataLst>
          </p:nvPr>
        </p:nvGrpSpPr>
        <p:grpSpPr>
          <a:xfrm>
            <a:off x="7311390" y="3227705"/>
            <a:ext cx="2736850" cy="2519045"/>
            <a:chOff x="7070" y="6789"/>
            <a:chExt cx="4310" cy="3967"/>
          </a:xfrm>
        </p:grpSpPr>
        <p:sp>
          <p:nvSpPr>
            <p:cNvPr id="10279" name="文本框 8"/>
            <p:cNvSpPr txBox="1"/>
            <p:nvPr>
              <p:custDataLst>
                <p:tags r:id="rId12"/>
              </p:custDataLst>
            </p:nvPr>
          </p:nvSpPr>
          <p:spPr>
            <a:xfrm>
              <a:off x="7070" y="9934"/>
              <a:ext cx="431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宋体" panose="02010600030101010101" pitchFamily="2" charset="-122"/>
                </a:rPr>
                <a:t>CuSO</a:t>
              </a:r>
              <a:r>
                <a:rPr lang="en-US" altLang="zh-CN" sz="2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宋体" panose="02010600030101010101" pitchFamily="2" charset="-122"/>
                </a:rPr>
                <a:t>4 </a:t>
              </a:r>
              <a:r>
                <a:rPr lang="en-US" altLang="zh-CN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宋体" panose="02010600030101010101" pitchFamily="2" charset="-122"/>
                </a:rPr>
                <a:t>+  NaOH</a:t>
              </a:r>
            </a:p>
          </p:txBody>
        </p:sp>
        <p:graphicFrame>
          <p:nvGraphicFramePr>
            <p:cNvPr id="10280" name="对象 22"/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8217" y="6789"/>
            <a:ext cx="1955" cy="30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r:id="rId15" imgW="678180" imgH="1455420" progId="Paint.Picture">
                    <p:embed/>
                  </p:oleObj>
                </mc:Choice>
                <mc:Fallback>
                  <p:oleObj r:id="rId15" imgW="678180" imgH="1455420" progId="Paint.Picture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8217" y="6789"/>
                          <a:ext cx="1955" cy="30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1142365" y="3330575"/>
            <a:ext cx="68973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CuSO</a:t>
            </a:r>
            <a:r>
              <a:rPr lang="en-US" sz="28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+2NaOH = Cu(OH)</a:t>
            </a:r>
            <a:r>
              <a:rPr lang="en-US" sz="28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↓+Na</a:t>
            </a:r>
            <a:r>
              <a:rPr lang="en-US" sz="28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</a:t>
            </a:r>
            <a:r>
              <a:rPr lang="en-US" sz="28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en-US" altLang="en-US" sz="2800" b="0" baseline="-25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10" grpId="0"/>
      <p:bldP spid="12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77900" y="824230"/>
            <a:ext cx="6129655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课堂小结：碱的化学性质</a:t>
            </a:r>
          </a:p>
        </p:txBody>
      </p:sp>
      <p:sp>
        <p:nvSpPr>
          <p:cNvPr id="54275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14525" y="1771650"/>
            <a:ext cx="7920990" cy="70675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defTabSz="457200"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 碱能使石蕊变蓝；酚酞变红</a:t>
            </a:r>
          </a:p>
        </p:txBody>
      </p:sp>
      <p:sp>
        <p:nvSpPr>
          <p:cNvPr id="54276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14525" y="2868295"/>
            <a:ext cx="9689465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、碱   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 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部分非金属氧化物  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  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盐  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 H</a:t>
            </a:r>
            <a:r>
              <a:rPr lang="en-US" altLang="zh-CN" sz="4000" baseline="-25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54278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14525" y="3964940"/>
            <a:ext cx="693674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、碱 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某些盐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= 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新碱 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新盐</a:t>
            </a:r>
          </a:p>
        </p:txBody>
      </p:sp>
      <p:sp>
        <p:nvSpPr>
          <p:cNvPr id="54279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14525" y="5061585"/>
            <a:ext cx="473202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45720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、酸 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碱 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盐 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  <p:bldP spid="54276" grpId="0"/>
      <p:bldP spid="54278" grpId="0"/>
      <p:bldP spid="5427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ODM4MjkzYmE4MzMyMDcyNjEwMDQ3YmNkMzI1ZDJiOTYifQ=="/>
  <p:tag name="KSO_WPP_MARK_KEY" val="4da67aa5-dae4-433e-9103-3d8c106f1cf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6"/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7"/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7"/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7"/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8"/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1"/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2"/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3"/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4"/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5"/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8"/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9"/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0"/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3"/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3"/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7"/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8"/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8"/>
  <p:tag name="KSO_WM_BEAUTIFY_FLAG" val=""/>
  <p:tag name="KSO_WM_UNIT_TABLE_BEAUTIFY" val="smartTable{d20edf02-57b9-46ce-99a4-31df284934a4}"/>
  <p:tag name="TABLE_ENDDRAG_ORIGIN_RECT" val="805*332"/>
  <p:tag name="TABLE_ENDDRAG_RECT" val="66*71*805*33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5"/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8"/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2"/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3"/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0"/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3"/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2"/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3"/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4"/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5"/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6"/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0"/>
  <p:tag name="KSO_WM_BEAUTIFY_FLAG" val=""/>
  <p:tag name="KSO_WM_UNIT_TABLE_BEAUTIFY" val="smartTable{a51b036b-9c48-4680-985f-325d8bc89453}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2"/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3"/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4"/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5"/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6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0"/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7"/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8"/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6"/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"/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"/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7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8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7"/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8"/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7"/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8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2"/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"/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"/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3"/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4"/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"/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5"/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5"/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3"/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4"/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902</Words>
  <Application>Microsoft Office PowerPoint</Application>
  <PresentationFormat>宽屏</PresentationFormat>
  <Paragraphs>156</Paragraphs>
  <Slides>14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汉仪书魂体简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Bitmap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2023-04-08T08:31:21Z</dcterms:created>
  <dcterms:modified xsi:type="dcterms:W3CDTF">2023-04-08T08:31:24Z</dcterms:modified>
</cp:coreProperties>
</file>