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fntdata" ContentType="application/x-fontdata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40" r:id="rId30"/>
    <p:sldId id="343" r:id="rId31"/>
    <p:sldId id="346" r:id="rId32"/>
    <p:sldId id="349" r:id="rId33"/>
  </p:sldIdLst>
  <p:sldSz cx="12192000" cy="6858000"/>
  <p:notesSz cx="6858000" cy="9144000"/>
  <p:embeddedFontLst>
    <p:embeddedFont>
      <p:font typeface="微软雅黑" panose="020B0503020204020204" charset="-122"/>
      <p:regular r:id="rId35"/>
    </p:embeddedFont>
  </p:embeddedFontLst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7F7F7F"/>
    <a:srgbClr val="2D3A4B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2050"/>
        <p:guide pos="383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tags" Target="tags/tag62.xml" /><Relationship Id="rId35" Type="http://schemas.openxmlformats.org/officeDocument/2006/relationships/font" Target="fonts/font1.fntdata" /><Relationship Id="rId36" Type="http://schemas.openxmlformats.org/officeDocument/2006/relationships/presProps" Target="presProps.xml" /><Relationship Id="rId37" Type="http://schemas.openxmlformats.org/officeDocument/2006/relationships/viewProps" Target="viewProps.xml" /><Relationship Id="rId38" Type="http://schemas.openxmlformats.org/officeDocument/2006/relationships/theme" Target="theme/theme1.xml" /><Relationship Id="rId39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9.wmf" /><Relationship Id="rId2" Type="http://schemas.openxmlformats.org/officeDocument/2006/relationships/image" Target="../media/image20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7.wmf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/>
              </a:rPr>
              <a:t/>
            </a:fld>
            <a:endParaRPr lang="zh-CN" altLang="en-US" smtClean="0"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/>
              </a:rPr>
              <a:t/>
            </a:fld>
            <a:endParaRPr lang="zh-CN" altLang="en-US" smtClean="0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fld id="{1AC49D05-6128-4D0D-A32A-06A5E73B386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fld id="{5849F42C-2DAE-424C-A4B8-3140182C3E9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3686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600"/>
              <a:t>27</a:t>
            </a:fld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6.xml" /><Relationship Id="rId13" Type="http://schemas.openxmlformats.org/officeDocument/2006/relationships/tags" Target="../tags/tag57.xml" /><Relationship Id="rId14" Type="http://schemas.openxmlformats.org/officeDocument/2006/relationships/tags" Target="../tags/tag58.xml" /><Relationship Id="rId15" Type="http://schemas.openxmlformats.org/officeDocument/2006/relationships/tags" Target="../tags/tag59.xml" /><Relationship Id="rId16" Type="http://schemas.openxmlformats.org/officeDocument/2006/relationships/tags" Target="../tags/tag60.xml" /><Relationship Id="rId17" Type="http://schemas.openxmlformats.org/officeDocument/2006/relationships/tags" Target="../tags/tag61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hyperlink" Target="&#19981;&#21516;&#30340;&#39640;&#24230;&#28082;&#20307;&#30340;&#21387;&#24378;&#19981;&#21516;.asf" TargetMode="Externa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Relationship Id="rId3" Type="http://schemas.openxmlformats.org/officeDocument/2006/relationships/image" Target="../media/image16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19.wmf" /><Relationship Id="rId4" Type="http://schemas.openxmlformats.org/officeDocument/2006/relationships/oleObject" Target="../embeddings/oleObject2.bin" TargetMode="Internal" /><Relationship Id="rId5" Type="http://schemas.openxmlformats.org/officeDocument/2006/relationships/image" Target="../media/image20.wmf" /><Relationship Id="rId6" Type="http://schemas.openxmlformats.org/officeDocument/2006/relationships/image" Target="../media/image21.png" /><Relationship Id="rId7" Type="http://schemas.openxmlformats.org/officeDocument/2006/relationships/vmlDrawing" Target="../drawings/vmlDrawing1.v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Relationship Id="rId3" Type="http://schemas.openxmlformats.org/officeDocument/2006/relationships/image" Target="../media/image24.png" /><Relationship Id="rId4" Type="http://schemas.openxmlformats.org/officeDocument/2006/relationships/image" Target="../media/image25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oleObject" Target="../embeddings/oleObject3.bin" TargetMode="Internal" /><Relationship Id="rId3" Type="http://schemas.openxmlformats.org/officeDocument/2006/relationships/image" Target="../media/image27.wmf" /><Relationship Id="rId4" Type="http://schemas.openxmlformats.org/officeDocument/2006/relationships/vmlDrawing" Target="../drawings/vmlDrawing2.v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文本框 4"/>
          <p:cNvSpPr txBox="1"/>
          <p:nvPr/>
        </p:nvSpPr>
        <p:spPr>
          <a:xfrm>
            <a:off x="2753784" y="2250018"/>
            <a:ext cx="9120716" cy="9440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5333" b="1">
                <a:latin typeface="黑体" pitchFamily="49" charset="-122"/>
                <a:ea typeface="黑体" pitchFamily="49" charset="-122"/>
              </a:rPr>
              <a:t>第二节 液体内部的压强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443" name="Picture 59" descr="https://timgsa.baidu.com/timg?image&amp;quality=80&amp;size=b9999_10000&amp;sec=1603617127102&amp;di=3125b54d6502d07922f6727a944eec9e&amp;imgtype=0&amp;src=http%3A%2F%2Fn.sinaimg.cn%2Fsinacn10108%2F459%2Fw1200h859%2F20190316%2Fc2fb-hukwxnu27284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33" y="1149351"/>
            <a:ext cx="5949951" cy="425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445" name="Picture 61" descr="https://timgsa.baidu.com/timg?image&amp;quality=80&amp;size=b9999_10000&amp;sec=1603617435413&amp;di=13bd1b38a79eea922bb271fec4b76f11&amp;imgtype=0&amp;src=http%3A%2F%2F5b0988e595225.cdn.sohucs.com%2Fimages%2F20190625%2Ffc44250617414ec7bfb9837e60cc1bbb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117" y="1517651"/>
            <a:ext cx="5281083" cy="352001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3" name="Rectangle 3"/>
          <p:cNvSpPr>
            <a:spLocks noChangeArrowheads="1"/>
          </p:cNvSpPr>
          <p:nvPr/>
        </p:nvSpPr>
        <p:spPr bwMode="auto">
          <a:xfrm>
            <a:off x="1102784" y="5611284"/>
            <a:ext cx="9550400" cy="6985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5867" b="1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1pPr>
            <a:lvl2pPr marL="60960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5867" b="1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2pPr>
            <a:lvl3pPr marL="121920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5867" b="1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3pPr>
            <a:lvl4pPr marL="182880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5867" b="1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4pPr>
            <a:lvl5pPr marL="243840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5867" b="1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5pPr>
            <a:lvl6pPr marL="304800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5867" b="1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6pPr>
            <a:lvl7pPr marL="365760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5867" b="1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7pPr>
            <a:lvl8pPr marL="426720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5867" b="1" i="0" u="none" kern="1200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+mn-cs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5867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为什么深海鱼类被捕捞上岸后会死亡？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64" name="Rectangle 2"/>
          <p:cNvSpPr>
            <a:spLocks noChangeArrowheads="1"/>
          </p:cNvSpPr>
          <p:nvPr/>
        </p:nvSpPr>
        <p:spPr bwMode="auto">
          <a:xfrm>
            <a:off x="4756151" y="260351"/>
            <a:ext cx="2679700" cy="730251"/>
          </a:xfrm>
          <a:prstGeom prst="rect">
            <a:avLst/>
          </a:prstGeom>
          <a:solidFill>
            <a:srgbClr val="FF00FF"/>
          </a:solidFill>
          <a:ln>
            <a:noFill/>
          </a:ln>
          <a:effectLst>
            <a:outerShdw dist="35921" dir="2700000" algn="ctr" rotWithShape="0">
              <a:srgbClr val="E7E6E6"/>
            </a:outerShdw>
          </a:effectLst>
        </p:spPr>
        <p:txBody>
          <a:bodyPr anchor="b"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兰亭粗黑简体" panose="02000000000000000000" pitchFamily="2" charset="-122"/>
                <a:ea typeface="方正兰亭粗黑简体" panose="02000000000000000000" pitchFamily="2" charset="-122"/>
                <a:cs typeface="Times New Roman" panose="02020603050405020304" pitchFamily="18" charset="0"/>
              </a:rPr>
              <a:t>情境导入</a:t>
            </a:r>
            <a:endParaRPr kumimoji="0" lang="zh-CN" altLang="en-US" sz="373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兰亭粗黑简体" panose="02000000000000000000" pitchFamily="2" charset="-122"/>
              <a:ea typeface="方正兰亭粗黑简体" panose="02000000000000000000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527051" y="548217"/>
            <a:ext cx="7177618" cy="6985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水坝为什么要建成上窄下宽呢？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317" name="Picture 5" descr="https://timgsa.baidu.com/timg?image&amp;quality=80&amp;size=b9999_10000&amp;sec=1603615735011&amp;di=e1e7226d84dbf32483aa8bdcedbaff52&amp;imgtype=0&amp;src=http%3A%2F%2Fimg02.tooopen.com%2Fimages%2F20151206%2Ftooopen_sy_15043798246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8067" y="1007533"/>
            <a:ext cx="5829300" cy="38692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9" name="Picture 7" descr="https://timgsa.baidu.com/timg?image&amp;quality=80&amp;size=b9999_10000&amp;sec=1603617545429&amp;di=3c6c85ac42b036d9426fc357e4e75c61&amp;imgtype=0&amp;src=http%3A%2F%2Fdpic.tiankong.com%2Fzt%2Fwj%2FQJ865278026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33" y="535518"/>
            <a:ext cx="4800600" cy="4813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9"/>
          <p:cNvSpPr/>
          <p:nvPr/>
        </p:nvSpPr>
        <p:spPr>
          <a:xfrm>
            <a:off x="1121833" y="5389033"/>
            <a:ext cx="9948334" cy="127211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    为什么潜水员穿的深海潜水服比浅海潜水服要厚重一些？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4756151" y="260351"/>
            <a:ext cx="2679700" cy="730251"/>
          </a:xfrm>
          <a:prstGeom prst="rect">
            <a:avLst/>
          </a:prstGeom>
          <a:solidFill>
            <a:srgbClr val="FF00FF"/>
          </a:solidFill>
          <a:ln>
            <a:noFill/>
          </a:ln>
          <a:effectLst>
            <a:outerShdw dist="35921" dir="2700000" algn="ctr" rotWithShape="0">
              <a:srgbClr val="E7E6E6"/>
            </a:outerShdw>
          </a:effectLst>
        </p:spPr>
        <p:txBody>
          <a:bodyPr anchor="b"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兰亭粗黑简体" panose="02000000000000000000" pitchFamily="2" charset="-122"/>
                <a:ea typeface="方正兰亭粗黑简体" panose="02000000000000000000" pitchFamily="2" charset="-122"/>
                <a:cs typeface="Times New Roman" panose="02020603050405020304" pitchFamily="18" charset="0"/>
              </a:rPr>
              <a:t>新课探究</a:t>
            </a:r>
            <a:endParaRPr kumimoji="0" lang="zh-CN" altLang="en-US" sz="373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兰亭粗黑简体" panose="02000000000000000000" pitchFamily="2" charset="-122"/>
              <a:ea typeface="方正兰亭粗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矩形: 圆角 25"/>
          <p:cNvSpPr/>
          <p:nvPr/>
        </p:nvSpPr>
        <p:spPr>
          <a:xfrm>
            <a:off x="493183" y="826300"/>
            <a:ext cx="3120347" cy="628059"/>
          </a:xfrm>
          <a:prstGeom prst="roundRect">
            <a:avLst>
              <a:gd name="adj" fmla="val 50000"/>
            </a:avLst>
          </a:prstGeom>
          <a:solidFill>
            <a:srgbClr val="20789E"/>
          </a:solidFill>
          <a:ln>
            <a:solidFill>
              <a:srgbClr val="207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1200" cap="none" spc="0" normalizeH="0" baseline="0" noProof="0">
                <a:ln w="15875">
                  <a:solidFill>
                    <a:schemeClr val="bg1"/>
                  </a:solidFill>
                </a:ln>
                <a:solidFill>
                  <a:schemeClr val="lt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观察与思考</a:t>
            </a:r>
            <a:endParaRPr kumimoji="0" lang="zh-CN" altLang="en-US" sz="3733" b="0" i="0" u="none" strike="noStrike" kern="1200" cap="none" spc="0" normalizeH="0" baseline="0" noProof="0">
              <a:ln w="15875">
                <a:solidFill>
                  <a:schemeClr val="bg1"/>
                </a:solidFill>
              </a:ln>
              <a:solidFill>
                <a:schemeClr val="lt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93184" y="1576917"/>
            <a:ext cx="5784851" cy="419311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       如图所示，放在水平桌面上的木块会对桌面产生压强，那么装在杯子里的水对杯子底部会产生压强吗？水对杯子侧壁会产生压强吗？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pic>
        <p:nvPicPr>
          <p:cNvPr id="14" name="Picture 4" descr="T8-5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12000"/>
          </a:blip>
          <a:stretch>
            <a:fillRect/>
          </a:stretch>
        </p:blipFill>
        <p:spPr>
          <a:xfrm>
            <a:off x="5913967" y="1454151"/>
            <a:ext cx="5784851" cy="44407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" name="文本框 77"/>
          <p:cNvSpPr txBox="1"/>
          <p:nvPr/>
        </p:nvSpPr>
        <p:spPr>
          <a:xfrm>
            <a:off x="575385" y="548679"/>
            <a:ext cx="5424604" cy="69762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  <a:latin typeface="+mj-ea"/>
                <a:ea typeface="+mj-ea"/>
                <a:cs typeface="+mn-cs"/>
              </a:rPr>
              <a:t>一、液体压强的存在</a:t>
            </a:r>
            <a:endParaRPr kumimoji="0" lang="zh-CN" altLang="en-US" sz="3733" b="1" kern="1200" cap="none" spc="0" normalizeH="0" baseline="0" noProof="0">
              <a:ln w="9525">
                <a:solidFill>
                  <a:srgbClr val="0000FF"/>
                </a:solidFill>
              </a:ln>
              <a:solidFill>
                <a:srgbClr val="0000FF"/>
              </a:solidFill>
              <a:latin typeface="+mj-ea"/>
              <a:ea typeface="+mj-ea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67" y="1354667"/>
            <a:ext cx="3539067" cy="41486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4144434" y="1354667"/>
            <a:ext cx="7442200" cy="20997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现象：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向上端开口、下端蒙有橡皮膜的玻璃管内注入液体后，橡皮膜向下凸起。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144433" y="3621618"/>
            <a:ext cx="5964767" cy="6921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latin typeface="黑体" pitchFamily="49" charset="-122"/>
                <a:ea typeface="黑体" pitchFamily="49" charset="-122"/>
                <a:sym typeface="黑体" pitchFamily="49" charset="-122"/>
              </a:rPr>
              <a:t>下面的薄膜凸出说明什么？</a:t>
            </a:r>
          </a:p>
        </p:txBody>
      </p:sp>
      <p:sp>
        <p:nvSpPr>
          <p:cNvPr id="13" name="圆角矩形 6"/>
          <p:cNvSpPr>
            <a:spLocks noChangeArrowheads="1"/>
          </p:cNvSpPr>
          <p:nvPr/>
        </p:nvSpPr>
        <p:spPr bwMode="auto">
          <a:xfrm>
            <a:off x="4504267" y="4580467"/>
            <a:ext cx="6724651" cy="1604433"/>
          </a:xfrm>
          <a:prstGeom prst="roundRect">
            <a:avLst>
              <a:gd name="adj" fmla="val 16667"/>
            </a:avLst>
          </a:prstGeom>
          <a:solidFill>
            <a:srgbClr val="F79646">
              <a:lumMod val="20000"/>
              <a:lumOff val="80000"/>
            </a:srgb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733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</a:t>
            </a: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由于液体自身的重力产生了压强。</a:t>
            </a:r>
            <a:endParaRPr kumimoji="0" lang="zh-CN" altLang="en-US" sz="3733" b="1" i="0" u="none" strike="noStrike" kern="0" cap="none" spc="0" normalizeH="0" baseline="0" noProof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  <p:bldP spid="13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33" y="1352551"/>
            <a:ext cx="4857751" cy="415078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" name="文本框 50"/>
          <p:cNvSpPr txBox="1"/>
          <p:nvPr/>
        </p:nvSpPr>
        <p:spPr>
          <a:xfrm>
            <a:off x="4144434" y="1354667"/>
            <a:ext cx="7442200" cy="20997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现象：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向上端开口、下端封闭、侧壁开口且蒙有橡皮膜的玻璃管内注入液体后，橡皮膜向外凸起。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4135967" y="3621618"/>
            <a:ext cx="5537200" cy="69638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latin typeface="黑体" pitchFamily="49" charset="-122"/>
                <a:ea typeface="黑体" pitchFamily="49" charset="-122"/>
                <a:sym typeface="黑体" pitchFamily="49" charset="-122"/>
              </a:rPr>
              <a:t>侧面的薄膜为什么凸出？</a:t>
            </a:r>
          </a:p>
        </p:txBody>
      </p:sp>
      <p:sp>
        <p:nvSpPr>
          <p:cNvPr id="54" name="圆角矩形 6"/>
          <p:cNvSpPr>
            <a:spLocks noChangeArrowheads="1"/>
          </p:cNvSpPr>
          <p:nvPr/>
        </p:nvSpPr>
        <p:spPr bwMode="auto">
          <a:xfrm>
            <a:off x="4504267" y="4576233"/>
            <a:ext cx="6724651" cy="1615017"/>
          </a:xfrm>
          <a:prstGeom prst="roundRect">
            <a:avLst>
              <a:gd name="adj" fmla="val 16667"/>
            </a:avLst>
          </a:prstGeom>
          <a:solidFill>
            <a:srgbClr val="F79646">
              <a:lumMod val="20000"/>
              <a:lumOff val="80000"/>
            </a:srgb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</a:t>
            </a: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黑体" pitchFamily="49" charset="-122"/>
              </a:rPr>
              <a:t>液体由于具有流动性，因而对容器的侧壁有压强。</a:t>
            </a:r>
            <a:endParaRPr kumimoji="0" lang="zh-CN" altLang="en-US" sz="3733" b="1" i="0" u="none" strike="noStrike" kern="0" cap="none" spc="0" normalizeH="0" baseline="0" noProof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1"/>
      <p:bldP spid="54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文本框 9"/>
          <p:cNvSpPr txBox="1"/>
          <p:nvPr/>
        </p:nvSpPr>
        <p:spPr>
          <a:xfrm>
            <a:off x="239184" y="880533"/>
            <a:ext cx="11789834" cy="6963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457200" indent="-457200">
              <a:spcBef>
                <a:spcPct val="20000"/>
              </a:spcBef>
            </a:pPr>
            <a:r>
              <a:rPr lang="en-US" altLang="zh-CN" sz="3733" b="1"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1.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由于液体受重力的作用，所以</a:t>
            </a:r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液体对容器底有压强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。</a:t>
            </a:r>
          </a:p>
        </p:txBody>
      </p:sp>
      <p:sp>
        <p:nvSpPr>
          <p:cNvPr id="12" name="文本框 6"/>
          <p:cNvSpPr txBox="1"/>
          <p:nvPr/>
        </p:nvSpPr>
        <p:spPr>
          <a:xfrm>
            <a:off x="239184" y="1600200"/>
            <a:ext cx="7969250" cy="127211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3733" b="1"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2.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由于液体具有流动性，所以</a:t>
            </a:r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液体对容器侧壁也有压强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。</a:t>
            </a:r>
          </a:p>
        </p:txBody>
      </p:sp>
      <p:sp>
        <p:nvSpPr>
          <p:cNvPr id="2" name="思想气泡: 云 1"/>
          <p:cNvSpPr/>
          <p:nvPr/>
        </p:nvSpPr>
        <p:spPr>
          <a:xfrm>
            <a:off x="6959600" y="2491318"/>
            <a:ext cx="4800600" cy="2112433"/>
          </a:xfrm>
          <a:prstGeom prst="cloudCallout">
            <a:avLst>
              <a:gd name="adj1" fmla="val -43280"/>
              <a:gd name="adj2" fmla="val -524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液体内部是否也存在压强？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17" y="2893485"/>
            <a:ext cx="3585633" cy="34205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文本框 16"/>
          <p:cNvSpPr txBox="1"/>
          <p:nvPr/>
        </p:nvSpPr>
        <p:spPr>
          <a:xfrm>
            <a:off x="4307418" y="4677833"/>
            <a:ext cx="7444316" cy="18457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just" eaLnBrk="1" hangingPunct="1"/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现象：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将上端开口、下端蒙有橡皮膜的玻璃管压入液体中，橡皮膜向上凸起。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1"/>
      <p:bldP spid="2" grpId="2"/>
      <p:bldP spid="17" grpId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410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17" y="2893485"/>
            <a:ext cx="3585633" cy="34205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1" name="文本框 11"/>
          <p:cNvSpPr txBox="1"/>
          <p:nvPr/>
        </p:nvSpPr>
        <p:spPr>
          <a:xfrm>
            <a:off x="4307418" y="4677833"/>
            <a:ext cx="7444316" cy="18457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just" eaLnBrk="1" hangingPunct="1"/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现象：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将上端开口、下端蒙有橡皮膜的玻璃管压入液体中，橡皮膜向上凸起。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135967" y="810684"/>
            <a:ext cx="5539317" cy="6985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latin typeface="黑体" pitchFamily="49" charset="-122"/>
                <a:ea typeface="黑体" pitchFamily="49" charset="-122"/>
                <a:sym typeface="黑体" pitchFamily="49" charset="-122"/>
              </a:rPr>
              <a:t>底面的薄膜为什么凸出？</a:t>
            </a:r>
          </a:p>
        </p:txBody>
      </p:sp>
      <p:sp>
        <p:nvSpPr>
          <p:cNvPr id="14" name="圆角矩形 6"/>
          <p:cNvSpPr>
            <a:spLocks noChangeArrowheads="1"/>
          </p:cNvSpPr>
          <p:nvPr/>
        </p:nvSpPr>
        <p:spPr bwMode="auto">
          <a:xfrm>
            <a:off x="4605867" y="1701800"/>
            <a:ext cx="6724651" cy="2495551"/>
          </a:xfrm>
          <a:prstGeom prst="roundRect">
            <a:avLst>
              <a:gd name="adj" fmla="val 16667"/>
            </a:avLst>
          </a:prstGeom>
          <a:solidFill>
            <a:srgbClr val="F79646">
              <a:lumMod val="20000"/>
              <a:lumOff val="80000"/>
            </a:srgb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</a:t>
            </a: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黑体" pitchFamily="49" charset="-122"/>
              </a:rPr>
              <a:t>橡皮膜发生形变，说明受到力的作用，即液体内部处处都有压强。</a:t>
            </a:r>
            <a:endParaRPr kumimoji="0" lang="zh-CN" altLang="en-US" sz="3733" b="1" i="0" u="none" strike="noStrike" kern="0" cap="none" spc="0" normalizeH="0" baseline="0" noProof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文本框 15"/>
          <p:cNvSpPr txBox="1"/>
          <p:nvPr/>
        </p:nvSpPr>
        <p:spPr>
          <a:xfrm>
            <a:off x="575733" y="956733"/>
            <a:ext cx="5414433" cy="7450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黑体" pitchFamily="49" charset="-122"/>
                <a:cs typeface="+mn-cs"/>
              </a:rPr>
              <a:t>液体压强产生的原因：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575733" y="1834157"/>
            <a:ext cx="10800853" cy="1967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9pPr>
          </a:lstStyle>
          <a:p>
            <a:pPr marL="0" marR="0" lvl="0" indent="0" algn="just" defTabSz="12192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）由于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液体受重力的作用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，且具有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流动性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，所以液体对阻碍它下落和散开的容器底和容器壁都会产生压强。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575733" y="3934883"/>
            <a:ext cx="10800853" cy="1335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9pPr>
          </a:lstStyle>
          <a:p>
            <a:pPr marL="0" marR="0" lvl="0" indent="0" algn="just" defTabSz="12192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）容器内部各部分液体之间相互挤压，也会产生压强，所以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液体内部向各个方向都有压强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575385" y="356659"/>
            <a:ext cx="6864764" cy="69762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  <a:latin typeface="+mj-ea"/>
                <a:ea typeface="+mj-ea"/>
                <a:cs typeface="+mn-cs"/>
              </a:rPr>
              <a:t>二、探究液体内部的压强规律</a:t>
            </a:r>
            <a:endParaRPr kumimoji="0" lang="zh-CN" altLang="en-US" sz="3733" b="1" kern="1200" cap="none" spc="0" normalizeH="0" baseline="0" noProof="0">
              <a:ln w="9525">
                <a:solidFill>
                  <a:srgbClr val="0000FF"/>
                </a:solidFill>
              </a:ln>
              <a:solidFill>
                <a:srgbClr val="0000FF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54050" y="1102784"/>
            <a:ext cx="10883900" cy="19685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       液体对容器侧壁的不同位置压强是否相同？液体内部不同位置的压强是否相同？如果不相同，是否遵循什么规律呢？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5" name="Arc 3"/>
          <p:cNvSpPr/>
          <p:nvPr/>
        </p:nvSpPr>
        <p:spPr>
          <a:xfrm>
            <a:off x="8521700" y="4396317"/>
            <a:ext cx="571500" cy="1873249"/>
          </a:xfrm>
          <a:custGeom>
            <a:cxnLst>
              <a:cxn ang="0">
                <a:pos x="0" y="0"/>
              </a:cxn>
              <a:cxn ang="0">
                <a:pos x="168726822" y="2147483646"/>
              </a:cxn>
              <a:cxn ang="0">
                <a:pos x="0" y="2147483646"/>
              </a:cxn>
            </a:cxnLst>
            <a:pathLst>
              <a:path w="21600" h="22133" fill="none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777"/>
                  <a:pt x="21597" y="21955"/>
                  <a:pt x="21593" y="22133"/>
                </a:cubicBezTo>
              </a:path>
              <a:path w="21600" h="22133" stroke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777"/>
                  <a:pt x="21597" y="21955"/>
                  <a:pt x="21593" y="2213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 cap="flat" cmpd="sng">
            <a:solidFill>
              <a:srgbClr val="0066FF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>
            <a:endParaRPr lang="zh-CN" altLang="en-US" sz="1800"/>
          </a:p>
        </p:txBody>
      </p:sp>
      <p:sp>
        <p:nvSpPr>
          <p:cNvPr id="6" name="Arc 4"/>
          <p:cNvSpPr/>
          <p:nvPr/>
        </p:nvSpPr>
        <p:spPr>
          <a:xfrm>
            <a:off x="8449733" y="4972051"/>
            <a:ext cx="1115484" cy="1297516"/>
          </a:xfrm>
          <a:custGeom>
            <a:cxnLst>
              <a:cxn ang="0">
                <a:pos x="0" y="0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21600" h="22493" fill="none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897"/>
                  <a:pt x="21593" y="22195"/>
                  <a:pt x="21581" y="22492"/>
                </a:cubicBezTo>
              </a:path>
              <a:path w="21600" h="22493" stroke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897"/>
                  <a:pt x="21593" y="22195"/>
                  <a:pt x="21581" y="22492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 cap="flat" cmpd="sng">
            <a:solidFill>
              <a:srgbClr val="FF0000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>
            <a:endParaRPr lang="zh-CN" altLang="en-US" sz="1800"/>
          </a:p>
        </p:txBody>
      </p:sp>
      <p:grpSp>
        <p:nvGrpSpPr>
          <p:cNvPr id="2" name="组合 1"/>
          <p:cNvGrpSpPr/>
          <p:nvPr/>
        </p:nvGrpSpPr>
        <p:grpSpPr>
          <a:xfrm>
            <a:off x="6288618" y="2885017"/>
            <a:ext cx="4969933" cy="3384552"/>
            <a:chOff x="6288170" y="2885121"/>
            <a:chExt cx="4969933" cy="3384552"/>
          </a:xfrm>
        </p:grpSpPr>
        <p:grpSp>
          <p:nvGrpSpPr>
            <p:cNvPr id="19465" name="Group 5"/>
            <p:cNvGrpSpPr/>
            <p:nvPr/>
          </p:nvGrpSpPr>
          <p:grpSpPr>
            <a:xfrm>
              <a:off x="6794055" y="2885121"/>
              <a:ext cx="1729317" cy="3384551"/>
              <a:chOff x="2582" y="1859"/>
              <a:chExt cx="1452" cy="2843"/>
            </a:xfrm>
          </p:grpSpPr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2582" y="2740"/>
                <a:ext cx="1448" cy="1961"/>
              </a:xfrm>
              <a:prstGeom prst="rect">
                <a:avLst/>
              </a:prstGeom>
              <a:solidFill>
                <a:srgbClr val="92D050"/>
              </a:solidFill>
              <a:ln w="28575" algn="ctr">
                <a:solidFill>
                  <a:sysClr val="windowText" lastClr="000000">
                    <a:lumMod val="50000"/>
                    <a:lumOff val="50000"/>
                  </a:sysClr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9" name="Arc 7"/>
              <p:cNvSpPr/>
              <p:nvPr/>
            </p:nvSpPr>
            <p:spPr bwMode="auto">
              <a:xfrm flipH="1">
                <a:off x="2582" y="2152"/>
                <a:ext cx="415" cy="588"/>
              </a:xfrm>
              <a:custGeom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10" name="Arc 8"/>
              <p:cNvSpPr/>
              <p:nvPr/>
            </p:nvSpPr>
            <p:spPr bwMode="auto">
              <a:xfrm>
                <a:off x="3618" y="2152"/>
                <a:ext cx="416" cy="588"/>
              </a:xfrm>
              <a:custGeom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>
                <a:off x="2997" y="1859"/>
                <a:ext cx="624" cy="293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28575" algn="ctr">
                <a:solidFill>
                  <a:sysClr val="windowText" lastClr="000000">
                    <a:lumMod val="50000"/>
                    <a:lumOff val="50000"/>
                  </a:sysClr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12" name="Line 10"/>
              <p:cNvSpPr>
                <a:spLocks noChangeShapeType="1"/>
              </p:cNvSpPr>
              <p:nvPr/>
            </p:nvSpPr>
            <p:spPr bwMode="auto">
              <a:xfrm flipH="1">
                <a:off x="2582" y="2740"/>
                <a:ext cx="0" cy="1961"/>
              </a:xfrm>
              <a:prstGeom prst="line">
                <a:avLst/>
              </a:prstGeom>
              <a:noFill/>
              <a:ln w="2857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13" name="Line 11"/>
              <p:cNvSpPr>
                <a:spLocks noChangeShapeType="1"/>
              </p:cNvSpPr>
              <p:nvPr/>
            </p:nvSpPr>
            <p:spPr bwMode="auto">
              <a:xfrm>
                <a:off x="2582" y="4701"/>
                <a:ext cx="1448" cy="0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 flipH="1">
                <a:off x="4030" y="2740"/>
                <a:ext cx="0" cy="1961"/>
              </a:xfrm>
              <a:prstGeom prst="line">
                <a:avLst/>
              </a:prstGeom>
              <a:noFill/>
              <a:ln w="2857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15" name="Oval 13"/>
              <p:cNvSpPr>
                <a:spLocks noChangeArrowheads="1"/>
              </p:cNvSpPr>
              <p:nvPr/>
            </p:nvSpPr>
            <p:spPr bwMode="auto">
              <a:xfrm>
                <a:off x="3913" y="3068"/>
                <a:ext cx="121" cy="123"/>
              </a:xfrm>
              <a:prstGeom prst="ellipse">
                <a:avLst/>
              </a:prstGeom>
              <a:solidFill>
                <a:sysClr val="window" lastClr="FFFFFF"/>
              </a:solidFill>
              <a:ln w="28575" algn="ctr">
                <a:solidFill>
                  <a:sysClr val="windowText" lastClr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5pPr>
                <a:lvl6pPr marL="3352800" lvl="5" indent="-30480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6pPr>
                <a:lvl7pPr marL="3962400" lvl="6" indent="-30480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7pPr>
                <a:lvl8pPr marL="4572000" lvl="7" indent="-30480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8pPr>
                <a:lvl9pPr marL="5181600" indent="-3048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16" name="Oval 14"/>
              <p:cNvSpPr>
                <a:spLocks noChangeArrowheads="1"/>
              </p:cNvSpPr>
              <p:nvPr/>
            </p:nvSpPr>
            <p:spPr bwMode="auto">
              <a:xfrm>
                <a:off x="3913" y="3553"/>
                <a:ext cx="121" cy="123"/>
              </a:xfrm>
              <a:prstGeom prst="ellipse">
                <a:avLst/>
              </a:prstGeom>
              <a:solidFill>
                <a:sysClr val="window" lastClr="FFFFFF"/>
              </a:solidFill>
              <a:ln w="28575" algn="ctr">
                <a:solidFill>
                  <a:sysClr val="windowText" lastClr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5pPr>
                <a:lvl6pPr marL="3352800" lvl="5" indent="-30480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6pPr>
                <a:lvl7pPr marL="3962400" lvl="6" indent="-30480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7pPr>
                <a:lvl8pPr marL="4572000" lvl="7" indent="-30480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8pPr>
                <a:lvl9pPr marL="5181600" indent="-3048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17" name="Oval 15"/>
              <p:cNvSpPr>
                <a:spLocks noChangeArrowheads="1"/>
              </p:cNvSpPr>
              <p:nvPr/>
            </p:nvSpPr>
            <p:spPr bwMode="auto">
              <a:xfrm>
                <a:off x="3913" y="4036"/>
                <a:ext cx="121" cy="121"/>
              </a:xfrm>
              <a:prstGeom prst="ellipse">
                <a:avLst/>
              </a:prstGeom>
              <a:solidFill>
                <a:sysClr val="window" lastClr="FFFFFF"/>
              </a:solidFill>
              <a:ln w="28575" algn="ctr">
                <a:solidFill>
                  <a:sysClr val="windowText" lastClr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5pPr>
                <a:lvl6pPr marL="3352800" lvl="5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6pPr>
                <a:lvl7pPr marL="3962400" lvl="6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7pPr>
                <a:lvl8pPr marL="4572000" lvl="7" indent="-304800" algn="l" defTabSz="6096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8pPr>
                <a:lvl9pPr marL="5181600" indent="-304800" defTabSz="609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marL="0" marR="0" lvl="0" indent="0" algn="ctr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5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18" name="Text Box 16"/>
              <p:cNvSpPr txBox="1">
                <a:spLocks noChangeArrowheads="1"/>
              </p:cNvSpPr>
              <p:nvPr/>
            </p:nvSpPr>
            <p:spPr bwMode="auto">
              <a:xfrm>
                <a:off x="3481" y="2887"/>
                <a:ext cx="436" cy="5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5pPr>
                <a:lvl6pPr marL="3352800" lvl="5" indent="-30480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6pPr>
                <a:lvl7pPr marL="3962400" lvl="6" indent="-30480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7pPr>
                <a:lvl8pPr marL="4572000" lvl="7" indent="-30480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8pPr>
                <a:lvl9pPr marL="5181600" indent="-3048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1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宋体" pitchFamily="2" charset="-122"/>
                    <a:cs typeface="+mn-cs"/>
                  </a:rPr>
                  <a:t>A</a:t>
                </a:r>
                <a:endParaRPr kumimoji="0" lang="en-US" altLang="zh-CN" sz="3200" b="1" i="1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19" name="Text Box 17"/>
              <p:cNvSpPr txBox="1">
                <a:spLocks noChangeArrowheads="1"/>
              </p:cNvSpPr>
              <p:nvPr/>
            </p:nvSpPr>
            <p:spPr bwMode="auto">
              <a:xfrm>
                <a:off x="3500" y="3372"/>
                <a:ext cx="437" cy="5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5pPr>
                <a:lvl6pPr marL="3352800" lvl="5" indent="-30480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6pPr>
                <a:lvl7pPr marL="3962400" lvl="6" indent="-30480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7pPr>
                <a:lvl8pPr marL="4572000" lvl="7" indent="-30480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8pPr>
                <a:lvl9pPr marL="5181600" indent="-3048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1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宋体" pitchFamily="2" charset="-122"/>
                    <a:cs typeface="+mn-cs"/>
                  </a:rPr>
                  <a:t>B</a:t>
                </a:r>
                <a:endParaRPr kumimoji="0" lang="en-US" altLang="zh-CN" sz="3200" b="1" i="1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20" name="Text Box 18"/>
              <p:cNvSpPr txBox="1">
                <a:spLocks noChangeArrowheads="1"/>
              </p:cNvSpPr>
              <p:nvPr/>
            </p:nvSpPr>
            <p:spPr bwMode="auto">
              <a:xfrm>
                <a:off x="3489" y="3855"/>
                <a:ext cx="436" cy="5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5pPr>
                <a:lvl6pPr marL="3352800" lvl="5" indent="-30480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6pPr>
                <a:lvl7pPr marL="3962400" lvl="6" indent="-30480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7pPr>
                <a:lvl8pPr marL="4572000" lvl="7" indent="-30480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2400" b="0" i="0" u="none" kern="1200" baseline="0">
                    <a:solidFill>
                      <a:schemeClr val="tx1"/>
                    </a:solidFill>
                    <a:latin typeface="Calibri" pitchFamily="34" charset="0"/>
                    <a:ea typeface="等线" pitchFamily="2" charset="-122"/>
                    <a:cs typeface="+mn-cs"/>
                  </a:defRPr>
                </a:lvl8pPr>
                <a:lvl9pPr marL="5181600" indent="-3048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1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宋体" pitchFamily="2" charset="-122"/>
                    <a:cs typeface="+mn-cs"/>
                  </a:rPr>
                  <a:t>C</a:t>
                </a:r>
                <a:endParaRPr kumimoji="0" lang="en-US" altLang="zh-CN" sz="3200" b="1" i="1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宋体" pitchFamily="2" charset="-122"/>
                  <a:cs typeface="+mn-cs"/>
                </a:endParaRPr>
              </a:p>
            </p:txBody>
          </p:sp>
        </p:grp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6288171" y="6269671"/>
              <a:ext cx="4969933" cy="0"/>
            </a:xfrm>
            <a:prstGeom prst="line">
              <a:avLst/>
            </a:prstGeom>
            <a:noFill/>
            <a:ln w="57150">
              <a:solidFill>
                <a:srgbClr val="4F81BD">
                  <a:lumMod val="60000"/>
                  <a:lumOff val="40000"/>
                </a:srgbClr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宋体" pitchFamily="2" charset="-122"/>
                <a:cs typeface="+mn-cs"/>
              </a:endParaRPr>
            </a:p>
          </p:txBody>
        </p:sp>
      </p:grpSp>
      <p:sp>
        <p:nvSpPr>
          <p:cNvPr id="22" name="Arc 20"/>
          <p:cNvSpPr/>
          <p:nvPr/>
        </p:nvSpPr>
        <p:spPr>
          <a:xfrm>
            <a:off x="8576734" y="5547784"/>
            <a:ext cx="1545167" cy="1003300"/>
          </a:xfrm>
          <a:custGeom>
            <a:cxnLst>
              <a:cxn ang="0">
                <a:pos x="0" y="0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20907" h="21600" fill="none">
                <a:moveTo>
                  <a:pt x="-1" y="0"/>
                </a:moveTo>
                <a:cubicBezTo>
                  <a:pt x="9839" y="0"/>
                  <a:pt x="18435" y="6649"/>
                  <a:pt x="20907" y="16173"/>
                </a:cubicBezTo>
              </a:path>
              <a:path w="20907" h="21600" stroke="0">
                <a:moveTo>
                  <a:pt x="-1" y="0"/>
                </a:moveTo>
                <a:cubicBezTo>
                  <a:pt x="9839" y="0"/>
                  <a:pt x="18435" y="6649"/>
                  <a:pt x="20907" y="1617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 cap="flat" cmpd="sng">
            <a:solidFill>
              <a:srgbClr val="FFC000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>
            <a:endParaRPr lang="zh-CN" altLang="en-US" sz="1800"/>
          </a:p>
        </p:txBody>
      </p:sp>
      <p:sp>
        <p:nvSpPr>
          <p:cNvPr id="25" name="思想气泡: 云 24"/>
          <p:cNvSpPr/>
          <p:nvPr/>
        </p:nvSpPr>
        <p:spPr>
          <a:xfrm>
            <a:off x="855133" y="3071284"/>
            <a:ext cx="5369984" cy="3160184"/>
          </a:xfrm>
          <a:prstGeom prst="cloudCallout">
            <a:avLst>
              <a:gd name="adj1" fmla="val 64736"/>
              <a:gd name="adj2" fmla="val 264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你能画出下图中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、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B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、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C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孔中水流的大致路径吗？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482" name="图片 1">
            <a:hlinkClick r:id="rId3" action="ppaction://hlinkfil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051" y="1538817"/>
            <a:ext cx="5137150" cy="3517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3" name="文本框 4"/>
          <p:cNvSpPr txBox="1"/>
          <p:nvPr/>
        </p:nvSpPr>
        <p:spPr>
          <a:xfrm>
            <a:off x="431800" y="1758951"/>
            <a:ext cx="596900" cy="30776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2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  <a:hlinkClick r:id="rId3" action="ppaction://hlinkfile"/>
              </a:rPr>
              <a:t>点击画面播放</a:t>
            </a:r>
            <a:endParaRPr lang="zh-CN" altLang="en-US" sz="3200" b="1">
              <a:solidFill>
                <a:srgbClr val="00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3" name="圆角矩形 12"/>
          <p:cNvSpPr>
            <a:spLocks noChangeArrowheads="1"/>
          </p:cNvSpPr>
          <p:nvPr/>
        </p:nvSpPr>
        <p:spPr bwMode="auto">
          <a:xfrm>
            <a:off x="7505700" y="3297767"/>
            <a:ext cx="3210984" cy="1513417"/>
          </a:xfrm>
          <a:prstGeom prst="roundRect">
            <a:avLst>
              <a:gd name="adj" fmla="val 16667"/>
            </a:avLst>
          </a:prstGeom>
          <a:solidFill>
            <a:srgbClr val="F79646">
              <a:lumMod val="20000"/>
              <a:lumOff val="80000"/>
            </a:srgb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水越深的地方压强越大。</a:t>
            </a:r>
            <a:endParaRPr kumimoji="0" lang="zh-CN" altLang="en-US" sz="3733" b="1" i="0" u="none" strike="noStrike" kern="0" cap="none" spc="0" normalizeH="0" baseline="0" noProof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62183" y="1574800"/>
            <a:ext cx="5298016" cy="141181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0000"/>
              </a:lnSpc>
            </a:pP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现象：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越往下的孔喷出的水越远。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506" name="Picture 5" descr="T8-7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r="51439"/>
          <a:stretch>
            <a:fillRect/>
          </a:stretch>
        </p:blipFill>
        <p:spPr>
          <a:xfrm>
            <a:off x="719667" y="1701800"/>
            <a:ext cx="4967817" cy="463338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11"/>
          <p:cNvSpPr/>
          <p:nvPr/>
        </p:nvSpPr>
        <p:spPr>
          <a:xfrm>
            <a:off x="5317067" y="5304367"/>
            <a:ext cx="6464300" cy="11091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微小压强计</a:t>
            </a:r>
            <a:r>
              <a:rPr lang="zh-CN" altLang="en-US" sz="3200" b="1">
                <a:solidFill>
                  <a:srgbClr val="3C8C9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是专门用来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研究液体内部压强的仪器</a:t>
            </a:r>
            <a:r>
              <a:rPr lang="zh-CN" altLang="en-US" sz="3200" b="1">
                <a:solidFill>
                  <a:srgbClr val="3C8C9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7" name="文本框 2"/>
          <p:cNvSpPr txBox="1">
            <a:spLocks noChangeArrowheads="1"/>
          </p:cNvSpPr>
          <p:nvPr/>
        </p:nvSpPr>
        <p:spPr bwMode="auto">
          <a:xfrm>
            <a:off x="1945217" y="387351"/>
            <a:ext cx="2514600" cy="61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algn="ctr" defTabSz="1219200" eaLnBrk="1" hangingPunct="1"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0000"/>
                </a:solidFill>
                <a:latin typeface="+mj-ea"/>
                <a:ea typeface="+mj-ea"/>
                <a:cs typeface="+mn-cs"/>
              </a:rPr>
              <a:t>微小压强计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4546600" y="387351"/>
            <a:ext cx="3943351" cy="11070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en-US" altLang="zh-CN" sz="3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U</a:t>
            </a:r>
            <a:r>
              <a:rPr lang="zh-CN" altLang="en-US" sz="3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形玻璃管，内有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红墨水染红的水</a:t>
            </a: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>
            <a:off x="4933951" y="1456267"/>
            <a:ext cx="563033" cy="122766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2491317" y="1087967"/>
            <a:ext cx="1875367" cy="6138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橡胶软管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rot="1620000">
            <a:off x="3071284" y="1701800"/>
            <a:ext cx="266700" cy="457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1337733" y="1488018"/>
            <a:ext cx="385233" cy="768351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13" name="Text Box 13"/>
          <p:cNvSpPr txBox="1"/>
          <p:nvPr/>
        </p:nvSpPr>
        <p:spPr>
          <a:xfrm>
            <a:off x="391584" y="872067"/>
            <a:ext cx="1468967" cy="6138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橡皮膜</a:t>
            </a: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rot="15060000">
            <a:off x="922867" y="3219451"/>
            <a:ext cx="842433" cy="8001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15" name="Text Box 13"/>
          <p:cNvSpPr txBox="1"/>
          <p:nvPr/>
        </p:nvSpPr>
        <p:spPr>
          <a:xfrm>
            <a:off x="226484" y="4148667"/>
            <a:ext cx="1060449" cy="6138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探头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6318251" y="1615017"/>
            <a:ext cx="5403851" cy="357081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0000"/>
                </a:solidFill>
                <a:latin typeface="+mn-lt"/>
                <a:ea typeface="+mj-ea"/>
                <a:cs typeface="+mn-cs"/>
                <a:sym typeface="宋体" pitchFamily="2" charset="-122"/>
              </a:rPr>
              <a:t>原理：当探头上的橡皮膜受到压强时，空气进入</a:t>
            </a:r>
            <a:r>
              <a:rPr kumimoji="0" lang="en-US" altLang="zh-CN" sz="3200" b="1" kern="1200" cap="none" spc="0" normalizeH="0" baseline="0" noProof="0">
                <a:solidFill>
                  <a:srgbClr val="000000"/>
                </a:solidFill>
                <a:latin typeface="+mn-lt"/>
                <a:ea typeface="+mj-ea"/>
                <a:cs typeface="+mn-cs"/>
                <a:sym typeface="宋体" pitchFamily="2" charset="-122"/>
              </a:rPr>
              <a:t>U</a:t>
            </a:r>
            <a:r>
              <a:rPr kumimoji="0" lang="zh-CN" altLang="en-US" sz="3200" b="1" kern="1200" cap="none" spc="0" normalizeH="0" baseline="0" noProof="0">
                <a:solidFill>
                  <a:srgbClr val="000000"/>
                </a:solidFill>
                <a:latin typeface="+mn-lt"/>
                <a:ea typeface="+mj-ea"/>
                <a:cs typeface="+mn-cs"/>
                <a:sym typeface="宋体" pitchFamily="2" charset="-122"/>
              </a:rPr>
              <a:t>形管，使左侧液面下降，右侧液面上升，两边液面出现高度差，</a:t>
            </a:r>
            <a:r>
              <a:rPr kumimoji="0" lang="zh-CN" altLang="en-US" sz="3200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  <a:sym typeface="宋体" pitchFamily="2" charset="-122"/>
              </a:rPr>
              <a:t>两边高度差表示出液体压强的大小</a:t>
            </a:r>
            <a:r>
              <a:rPr kumimoji="0" lang="zh-CN" altLang="en-US" sz="3200" b="1" kern="1200" cap="none" spc="0" normalizeH="0" baseline="0" noProof="0">
                <a:solidFill>
                  <a:srgbClr val="000000"/>
                </a:solidFill>
                <a:latin typeface="+mn-lt"/>
                <a:ea typeface="+mj-ea"/>
                <a:cs typeface="+mn-cs"/>
                <a:sym typeface="宋体" pitchFamily="2" charset="-122"/>
              </a:rPr>
              <a:t>。压强越大，液面高度差越大，反之亦然。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4366684" y="3496733"/>
            <a:ext cx="1659467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8" name="直接连接符 17"/>
          <p:cNvCxnSpPr/>
          <p:nvPr/>
        </p:nvCxnSpPr>
        <p:spPr>
          <a:xfrm>
            <a:off x="4226984" y="4895851"/>
            <a:ext cx="1657349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9" name="直接箭头连接符 18"/>
          <p:cNvCxnSpPr/>
          <p:nvPr/>
        </p:nvCxnSpPr>
        <p:spPr>
          <a:xfrm flipH="1">
            <a:off x="5054600" y="3452284"/>
            <a:ext cx="0" cy="1443567"/>
          </a:xfrm>
          <a:prstGeom prst="straightConnector1">
            <a:avLst/>
          </a:prstGeom>
          <a:ln w="38100" cap="flat" cmpd="sng">
            <a:solidFill>
              <a:srgbClr val="FF0000"/>
            </a:solidFill>
            <a:prstDash val="solid"/>
            <a:miter/>
            <a:headEnd type="arrow" w="med" len="med"/>
            <a:tailEnd type="arrow" w="med" len="med"/>
          </a:ln>
        </p:spPr>
      </p:cxnSp>
      <p:sp>
        <p:nvSpPr>
          <p:cNvPr id="20" name="文本框 19"/>
          <p:cNvSpPr txBox="1"/>
          <p:nvPr/>
        </p:nvSpPr>
        <p:spPr>
          <a:xfrm>
            <a:off x="5200651" y="3826933"/>
            <a:ext cx="825500" cy="6942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Δh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6" presetClass="entr" presetSubtype="32" fill="hold" nodeType="afterEffect"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withGroup">
                            <p:stCondLst>
                              <p:cond delay="2500"/>
                            </p:stCondLst>
                            <p:childTnLst>
                              <p:par>
                                <p:cTn id="56" presetID="1" presetClass="entr" presetSubtype="0" fill="hold" grpId="6" nodeType="afterEffect"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1"/>
      <p:bldP spid="10" grpId="2"/>
      <p:bldP spid="13" grpId="3"/>
      <p:bldP spid="15" grpId="4"/>
      <p:bldP spid="16" grpId="5"/>
      <p:bldP spid="20" grpId="6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: 圆角 9"/>
          <p:cNvSpPr/>
          <p:nvPr/>
        </p:nvSpPr>
        <p:spPr>
          <a:xfrm>
            <a:off x="493183" y="548680"/>
            <a:ext cx="2530476" cy="628059"/>
          </a:xfrm>
          <a:prstGeom prst="roundRect">
            <a:avLst>
              <a:gd name="adj" fmla="val 50000"/>
            </a:avLst>
          </a:prstGeom>
          <a:solidFill>
            <a:srgbClr val="20789E"/>
          </a:solidFill>
          <a:ln>
            <a:solidFill>
              <a:srgbClr val="207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1200" cap="none" spc="0" normalizeH="0" baseline="0" noProof="0">
                <a:ln w="15875">
                  <a:solidFill>
                    <a:schemeClr val="bg1"/>
                  </a:solidFill>
                </a:ln>
                <a:solidFill>
                  <a:schemeClr val="lt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学生实验</a:t>
            </a:r>
            <a:endParaRPr kumimoji="0" lang="zh-CN" altLang="en-US" sz="3733" b="0" i="0" u="none" strike="noStrike" kern="1200" cap="none" spc="0" normalizeH="0" baseline="0" noProof="0">
              <a:ln w="15875">
                <a:solidFill>
                  <a:schemeClr val="bg1"/>
                </a:solidFill>
              </a:ln>
              <a:solidFill>
                <a:schemeClr val="lt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4050" y="1316567"/>
            <a:ext cx="10883900" cy="133561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将微小压强计的探头放入水中较浅处，记录玻璃管两侧的液面高度差。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54050" y="2692400"/>
            <a:ext cx="10883900" cy="133561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保持探头在水中的深度不变，改变探头的方位，记录不同情况下玻璃管两侧的液面高度差。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54050" y="4068233"/>
            <a:ext cx="10883900" cy="70273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3.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改变探头在水中的深度，重复步骤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4050" y="4811184"/>
            <a:ext cx="10883900" cy="70273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4.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将大烧杯中的水换成浓食盐水，重复上述步骤。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8" name="矩形 9"/>
          <p:cNvSpPr/>
          <p:nvPr/>
        </p:nvSpPr>
        <p:spPr>
          <a:xfrm>
            <a:off x="1007533" y="5611284"/>
            <a:ext cx="6030384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将实验数据记录在下表中。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1"/>
      <p:bldP spid="6" grpId="2"/>
      <p:bldP spid="7" grpId="3"/>
      <p:bldP spid="8" grpId="4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55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567" y="311151"/>
            <a:ext cx="8288867" cy="62357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578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667" y="753533"/>
            <a:ext cx="6688667" cy="259291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654050" y="3524251"/>
            <a:ext cx="10337800" cy="70485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控制探头在水中的深度不变，改变探头的方向。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4050" y="4406900"/>
            <a:ext cx="9207500" cy="6963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just" eaLnBrk="1" hangingPunct="1">
              <a:buNone/>
            </a:pP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现象：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U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型管两边液面的</a:t>
            </a:r>
            <a:r>
              <a:rPr lang="zh-CN" altLang="en-US" sz="3733" b="1">
                <a:solidFill>
                  <a:srgbClr val="E8333C"/>
                </a:solidFill>
                <a:latin typeface="Times New Roman" pitchFamily="18" charset="0"/>
                <a:ea typeface="黑体" pitchFamily="49" charset="-122"/>
              </a:rPr>
              <a:t>高度差不变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。</a:t>
            </a:r>
          </a:p>
        </p:txBody>
      </p:sp>
      <p:sp>
        <p:nvSpPr>
          <p:cNvPr id="8" name="圆角矩形 11"/>
          <p:cNvSpPr/>
          <p:nvPr/>
        </p:nvSpPr>
        <p:spPr>
          <a:xfrm>
            <a:off x="3134785" y="5363633"/>
            <a:ext cx="5922433" cy="751417"/>
          </a:xfrm>
          <a:prstGeom prst="roundRect">
            <a:avLst>
              <a:gd name="adj" fmla="val 16667"/>
            </a:avLst>
          </a:prstGeom>
          <a:solidFill>
            <a:srgbClr val="E5FFE5"/>
          </a:solidFill>
          <a:ln w="12700" cap="flat" cmpd="sng">
            <a:solidFill>
              <a:srgbClr val="99FF99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>
            <a:pPr algn="ctr" eaLnBrk="1" hangingPunct="1"/>
            <a:r>
              <a:rPr lang="zh-CN" altLang="en-US" sz="3733" b="1">
                <a:solidFill>
                  <a:srgbClr val="0066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rPr>
              <a:t>液体内部压强与方向无关</a:t>
            </a:r>
            <a:endParaRPr lang="zh-CN" altLang="en-US" sz="3733" b="1">
              <a:solidFill>
                <a:srgbClr val="0066FF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5602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418" y="491067"/>
            <a:ext cx="5101167" cy="2937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矩形 10"/>
          <p:cNvSpPr/>
          <p:nvPr/>
        </p:nvSpPr>
        <p:spPr>
          <a:xfrm>
            <a:off x="654050" y="3524251"/>
            <a:ext cx="10337800" cy="70485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保持探头的方向不变，改变探头在水中的深度。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54050" y="4406900"/>
            <a:ext cx="9207500" cy="6963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just" eaLnBrk="1" hangingPunct="1">
              <a:buNone/>
            </a:pP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现象：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U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型管两边液面的</a:t>
            </a:r>
            <a:r>
              <a:rPr lang="zh-CN" altLang="en-US" sz="3733" b="1">
                <a:solidFill>
                  <a:srgbClr val="E8333C"/>
                </a:solidFill>
                <a:latin typeface="Times New Roman" pitchFamily="18" charset="0"/>
                <a:ea typeface="黑体" pitchFamily="49" charset="-122"/>
              </a:rPr>
              <a:t>高度差变大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。</a:t>
            </a:r>
          </a:p>
        </p:txBody>
      </p:sp>
      <p:sp>
        <p:nvSpPr>
          <p:cNvPr id="13" name="圆角矩形 11"/>
          <p:cNvSpPr/>
          <p:nvPr/>
        </p:nvSpPr>
        <p:spPr>
          <a:xfrm>
            <a:off x="2065867" y="5289551"/>
            <a:ext cx="8060267" cy="823383"/>
          </a:xfrm>
          <a:prstGeom prst="roundRect">
            <a:avLst>
              <a:gd name="adj" fmla="val 16667"/>
            </a:avLst>
          </a:prstGeom>
          <a:solidFill>
            <a:srgbClr val="E5FFE5"/>
          </a:solidFill>
          <a:ln w="12700" cap="flat" cmpd="sng">
            <a:solidFill>
              <a:srgbClr val="99FF99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>
            <a:pPr algn="ctr" eaLnBrk="1" hangingPunct="1"/>
            <a:r>
              <a:rPr lang="zh-CN" altLang="en-US" sz="3733" b="1">
                <a:solidFill>
                  <a:srgbClr val="0066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rPr>
              <a:t>液体内部压强随深度的增加而增加</a:t>
            </a:r>
            <a:endParaRPr lang="zh-CN" altLang="en-US" sz="3733" b="1">
              <a:solidFill>
                <a:srgbClr val="0066FF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626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451" y="596900"/>
            <a:ext cx="4483100" cy="29125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654050" y="3524251"/>
            <a:ext cx="10818285" cy="70485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将水换成浓食盐水，控制探头的方向、深度不变。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4050" y="4406900"/>
            <a:ext cx="9207500" cy="6963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just" eaLnBrk="1" hangingPunct="1">
              <a:buNone/>
            </a:pPr>
            <a:r>
              <a:rPr lang="zh-CN" altLang="en-US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现象：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U 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型管两边液面的</a:t>
            </a:r>
            <a:r>
              <a:rPr lang="zh-CN" altLang="en-US" sz="3733" b="1">
                <a:solidFill>
                  <a:srgbClr val="E8333C"/>
                </a:solidFill>
                <a:latin typeface="Times New Roman" pitchFamily="18" charset="0"/>
                <a:ea typeface="黑体" pitchFamily="49" charset="-122"/>
              </a:rPr>
              <a:t>高度差不一样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。</a:t>
            </a:r>
          </a:p>
        </p:txBody>
      </p:sp>
      <p:sp>
        <p:nvSpPr>
          <p:cNvPr id="10" name="圆角矩形 11"/>
          <p:cNvSpPr/>
          <p:nvPr/>
        </p:nvSpPr>
        <p:spPr>
          <a:xfrm>
            <a:off x="2065867" y="5291667"/>
            <a:ext cx="8060267" cy="823384"/>
          </a:xfrm>
          <a:prstGeom prst="roundRect">
            <a:avLst>
              <a:gd name="adj" fmla="val 16667"/>
            </a:avLst>
          </a:prstGeom>
          <a:solidFill>
            <a:srgbClr val="E5FFE5"/>
          </a:solidFill>
          <a:ln w="12700" cap="flat" cmpd="sng">
            <a:solidFill>
              <a:srgbClr val="99FF99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>
            <a:pPr algn="ctr" eaLnBrk="1" hangingPunct="1"/>
            <a:r>
              <a:rPr lang="zh-CN" altLang="en-US" sz="3733" b="1">
                <a:solidFill>
                  <a:srgbClr val="0066FF"/>
                </a:solidFill>
                <a:latin typeface="黑体" pitchFamily="49" charset="-122"/>
                <a:ea typeface="黑体" pitchFamily="49" charset="-122"/>
                <a:sym typeface="黑体" pitchFamily="49" charset="-122"/>
              </a:rPr>
              <a:t>液体内部的压强跟液体的密度有关</a:t>
            </a:r>
            <a:endParaRPr lang="zh-CN" altLang="en-US" sz="3733" b="1">
              <a:solidFill>
                <a:srgbClr val="0066FF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50" name="矩形 1"/>
          <p:cNvSpPr/>
          <p:nvPr/>
        </p:nvSpPr>
        <p:spPr>
          <a:xfrm>
            <a:off x="478367" y="806451"/>
            <a:ext cx="11235267" cy="12721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    通过上面的实验探究，对于液体内部的压强，我们可以得出如下的结论： </a:t>
            </a:r>
          </a:p>
        </p:txBody>
      </p:sp>
      <p:sp>
        <p:nvSpPr>
          <p:cNvPr id="14" name="矩形 13"/>
          <p:cNvSpPr/>
          <p:nvPr/>
        </p:nvSpPr>
        <p:spPr>
          <a:xfrm>
            <a:off x="478367" y="2150533"/>
            <a:ext cx="11235267" cy="6963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(1)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液体内部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______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都存在压强。</a:t>
            </a:r>
          </a:p>
        </p:txBody>
      </p:sp>
      <p:sp>
        <p:nvSpPr>
          <p:cNvPr id="17" name="Text Box 28"/>
          <p:cNvSpPr txBox="1"/>
          <p:nvPr/>
        </p:nvSpPr>
        <p:spPr>
          <a:xfrm>
            <a:off x="3407833" y="2139951"/>
            <a:ext cx="1320800" cy="656167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各处</a:t>
            </a:r>
            <a:endParaRPr lang="en-US" altLang="zh-CN" sz="3467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78367" y="2908300"/>
            <a:ext cx="11235267" cy="127211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(2)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在液体内同一深度的不同位置处，液体的压强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___</a:t>
            </a:r>
          </a:p>
          <a:p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_______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，与探头的方位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________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。</a:t>
            </a:r>
          </a:p>
        </p:txBody>
      </p:sp>
      <p:sp>
        <p:nvSpPr>
          <p:cNvPr id="19" name="Text Box 28"/>
          <p:cNvSpPr txBox="1"/>
          <p:nvPr/>
        </p:nvSpPr>
        <p:spPr>
          <a:xfrm>
            <a:off x="912284" y="3488267"/>
            <a:ext cx="1318683" cy="658284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相等</a:t>
            </a:r>
            <a:endParaRPr lang="en-US" altLang="zh-CN" sz="3467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0" name="Text Box 28"/>
          <p:cNvSpPr txBox="1"/>
          <p:nvPr/>
        </p:nvSpPr>
        <p:spPr>
          <a:xfrm>
            <a:off x="6000751" y="3488267"/>
            <a:ext cx="1318683" cy="658284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无关</a:t>
            </a:r>
            <a:endParaRPr lang="en-US" altLang="zh-CN" sz="3467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8367" y="4241800"/>
            <a:ext cx="11235267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(3)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液体内部的压强随深度的增加而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________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。</a:t>
            </a:r>
          </a:p>
        </p:txBody>
      </p:sp>
      <p:sp>
        <p:nvSpPr>
          <p:cNvPr id="22" name="Text Box 28"/>
          <p:cNvSpPr txBox="1"/>
          <p:nvPr/>
        </p:nvSpPr>
        <p:spPr>
          <a:xfrm>
            <a:off x="8401051" y="4241800"/>
            <a:ext cx="1318683" cy="658284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增大</a:t>
            </a:r>
            <a:endParaRPr lang="en-US" altLang="zh-CN" sz="3467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78367" y="5001684"/>
            <a:ext cx="11235267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(4)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液体内部的压强跟液体的密度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________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。</a:t>
            </a:r>
          </a:p>
        </p:txBody>
      </p:sp>
      <p:sp>
        <p:nvSpPr>
          <p:cNvPr id="24" name="Text Box 28"/>
          <p:cNvSpPr txBox="1"/>
          <p:nvPr/>
        </p:nvSpPr>
        <p:spPr>
          <a:xfrm>
            <a:off x="7740651" y="4988984"/>
            <a:ext cx="1318683" cy="656167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有关</a:t>
            </a:r>
            <a:endParaRPr lang="en-US" altLang="zh-CN" sz="3467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80684" y="5761567"/>
            <a:ext cx="7838016" cy="656167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同一深度处液体的密度越大，压强越大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1"/>
      <p:bldP spid="18" grpId="2"/>
      <p:bldP spid="19" grpId="3"/>
      <p:bldP spid="20" grpId="4"/>
      <p:bldP spid="21" grpId="5"/>
      <p:bldP spid="22" grpId="6"/>
      <p:bldP spid="23" grpId="7"/>
      <p:bldP spid="24" grpId="8"/>
      <p:bldP spid="3" grpId="9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674" name="Picture 7" descr="三峡大坝"/>
          <p:cNvPicPr>
            <a:picLocks noChangeAspect="1"/>
          </p:cNvPicPr>
          <p:nvPr/>
        </p:nvPicPr>
        <p:blipFill>
          <a:blip r:embed="rId2"/>
          <a:srcRect l="8571" t="8051" r="0" b="0"/>
          <a:stretch>
            <a:fillRect/>
          </a:stretch>
        </p:blipFill>
        <p:spPr>
          <a:xfrm>
            <a:off x="431800" y="548218"/>
            <a:ext cx="5486400" cy="448098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5" name="Picture 9" descr="大坝侧面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818" y="751417"/>
            <a:ext cx="4214283" cy="4076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/>
        </p:nvSpPr>
        <p:spPr>
          <a:xfrm>
            <a:off x="654050" y="5173133"/>
            <a:ext cx="10883900" cy="133561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大坝上窄下宽，是因为液体内部的压强随深度的增加而增大，坝底受到水的压强大，下宽能耐压。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698" name="Picture 3" descr="E:\教案\说课\液体压强\深水鱼.jpg"/>
          <p:cNvPicPr>
            <a:picLocks noChangeAspect="1"/>
          </p:cNvPicPr>
          <p:nvPr/>
        </p:nvPicPr>
        <p:blipFill>
          <a:blip r:embed="rId2"/>
          <a:srcRect l="11411" r="19859" b="-1437"/>
          <a:stretch>
            <a:fillRect/>
          </a:stretch>
        </p:blipFill>
        <p:spPr>
          <a:xfrm>
            <a:off x="2446867" y="1892300"/>
            <a:ext cx="4889500" cy="465031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699" name="Picture 2" descr="E:\教案\说课\液体压强\带鱼1.jpg"/>
          <p:cNvPicPr>
            <a:picLocks noChangeAspect="1"/>
          </p:cNvPicPr>
          <p:nvPr/>
        </p:nvPicPr>
        <p:blipFill>
          <a:blip r:embed="rId3"/>
          <a:srcRect l="9935" r="3679"/>
          <a:stretch>
            <a:fillRect/>
          </a:stretch>
        </p:blipFill>
        <p:spPr>
          <a:xfrm>
            <a:off x="431800" y="452967"/>
            <a:ext cx="4699000" cy="50376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/>
        </p:nvSpPr>
        <p:spPr>
          <a:xfrm>
            <a:off x="7535334" y="1123951"/>
            <a:ext cx="4224867" cy="5128684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带鱼等深海鱼类长期生活在深海当中，内脏器官适应了深海中巨大的压强。一旦离开海洋，由于外界压强的忽然降低，内脏器官会爆裂而导致死亡。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22" name="Picture 5" descr="https://timgsa.baidu.com/timg?image&amp;quality=80&amp;size=b9999_10000&amp;sec=1603615735011&amp;di=e1e7226d84dbf32483aa8bdcedbaff52&amp;imgtype=0&amp;src=http%3A%2F%2Fimg02.tooopen.com%2Fimages%2F20151206%2Ftooopen_sy_15043798246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8067" y="1007533"/>
            <a:ext cx="5829300" cy="38692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3" name="Picture 7" descr="https://timgsa.baidu.com/timg?image&amp;quality=80&amp;size=b9999_10000&amp;sec=1603617545429&amp;di=3c6c85ac42b036d9426fc357e4e75c61&amp;imgtype=0&amp;src=http%3A%2F%2Fdpic.tiankong.com%2Fzt%2Fwj%2FQJ865278026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33" y="535518"/>
            <a:ext cx="4800600" cy="4813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654050" y="5374217"/>
            <a:ext cx="10883900" cy="133561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液体压强随深度的增加而增大，故深海潜水服要比浅海潜水要更耐压，更厚重些。 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文本框 7"/>
          <p:cNvSpPr txBox="1"/>
          <p:nvPr/>
        </p:nvSpPr>
        <p:spPr>
          <a:xfrm>
            <a:off x="575387" y="644691"/>
            <a:ext cx="4944549" cy="69762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  <a:latin typeface="+mj-ea"/>
                <a:ea typeface="+mj-ea"/>
                <a:cs typeface="+mn-cs"/>
              </a:rPr>
              <a:t>三、液体压强的计算</a:t>
            </a:r>
            <a:endParaRPr kumimoji="0" lang="zh-CN" altLang="en-US" sz="3733" b="1" kern="1200" cap="none" spc="0" normalizeH="0" baseline="0" noProof="0">
              <a:ln w="9525">
                <a:solidFill>
                  <a:srgbClr val="0000FF"/>
                </a:solidFill>
              </a:ln>
              <a:solidFill>
                <a:srgbClr val="0000FF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1316566" y="1564217"/>
            <a:ext cx="6703484" cy="6921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宋体" pitchFamily="2" charset="-122"/>
              </a:rPr>
              <a:t>S</a:t>
            </a:r>
            <a:r>
              <a:rPr lang="zh-CN" altLang="en-US" sz="3733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平面上方的液柱对平面的压力</a:t>
            </a:r>
          </a:p>
        </p:txBody>
      </p:sp>
      <p:graphicFrame>
        <p:nvGraphicFramePr>
          <p:cNvPr id="11" name="Object 1"/>
          <p:cNvGraphicFramePr>
            <a:graphicFrameLocks noChangeAspect="1"/>
          </p:cNvGraphicFramePr>
          <p:nvPr/>
        </p:nvGraphicFramePr>
        <p:xfrm>
          <a:off x="1316567" y="2377018"/>
          <a:ext cx="6650567" cy="747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16567" y="2377018"/>
                        <a:ext cx="6650567" cy="74718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5"/>
          <p:cNvSpPr txBox="1"/>
          <p:nvPr/>
        </p:nvSpPr>
        <p:spPr>
          <a:xfrm>
            <a:off x="1316567" y="3244851"/>
            <a:ext cx="3581400" cy="69426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平面受到的压强</a:t>
            </a:r>
          </a:p>
        </p:txBody>
      </p:sp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1316567" y="4059767"/>
          <a:ext cx="2899833" cy="1344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16567" y="4059767"/>
                        <a:ext cx="2899833" cy="134408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7"/>
          <p:cNvSpPr txBox="1"/>
          <p:nvPr/>
        </p:nvSpPr>
        <p:spPr>
          <a:xfrm>
            <a:off x="1316567" y="5524500"/>
            <a:ext cx="8134351" cy="692151"/>
          </a:xfrm>
          <a:prstGeom prst="rect">
            <a:avLst/>
          </a:prstGeom>
          <a:noFill/>
          <a:ln w="25400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因此，液面下深度为</a:t>
            </a:r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h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处液体的压强为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389534" y="5270500"/>
            <a:ext cx="2034117" cy="10964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0000"/>
              </a:lnSpc>
            </a:pPr>
            <a:r>
              <a:rPr lang="en-US" altLang="zh-CN" sz="53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p</a:t>
            </a:r>
            <a:r>
              <a:rPr lang="en-US" altLang="zh-CN" sz="53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zh-CN" altLang="en-US" sz="53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ρ</a:t>
            </a:r>
            <a:r>
              <a:rPr lang="en-US" altLang="zh-CN" sz="53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gh</a:t>
            </a:r>
            <a:endParaRPr lang="en-US" altLang="en-US" sz="5333" b="1" i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31753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3684" y="1494367"/>
            <a:ext cx="3278716" cy="3503084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4" fill="hold" grpId="3" nodeType="after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1"/>
      <p:bldP spid="14" grpId="2"/>
      <p:bldP spid="15" grpId="3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2770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567" y="1428751"/>
            <a:ext cx="11082867" cy="4000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756151" y="260351"/>
            <a:ext cx="2679700" cy="730251"/>
          </a:xfrm>
          <a:prstGeom prst="rect">
            <a:avLst/>
          </a:prstGeom>
          <a:solidFill>
            <a:srgbClr val="FF00FF"/>
          </a:solidFill>
          <a:ln>
            <a:noFill/>
          </a:ln>
          <a:effectLst>
            <a:outerShdw dist="35921" dir="2700000" algn="ctr" rotWithShape="0">
              <a:srgbClr val="E7E6E6"/>
            </a:outerShdw>
          </a:effectLst>
        </p:spPr>
        <p:txBody>
          <a:bodyPr anchor="b"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兰亭粗黑简体" panose="02000000000000000000" pitchFamily="2" charset="-122"/>
                <a:ea typeface="方正兰亭粗黑简体" panose="02000000000000000000" pitchFamily="2" charset="-122"/>
                <a:cs typeface="Times New Roman" panose="02020603050405020304" pitchFamily="18" charset="0"/>
              </a:rPr>
              <a:t>课堂小结</a:t>
            </a:r>
            <a:endParaRPr kumimoji="0" lang="zh-CN" altLang="en-US" sz="373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兰亭粗黑简体" panose="02000000000000000000" pitchFamily="2" charset="-122"/>
              <a:ea typeface="方正兰亭粗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90084" y="2247900"/>
            <a:ext cx="855133" cy="272415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4267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液体压强</a:t>
            </a:r>
          </a:p>
        </p:txBody>
      </p:sp>
      <p:sp>
        <p:nvSpPr>
          <p:cNvPr id="20" name="左大括号"/>
          <p:cNvSpPr>
            <a:spLocks noChangeArrowheads="1"/>
          </p:cNvSpPr>
          <p:nvPr/>
        </p:nvSpPr>
        <p:spPr bwMode="auto">
          <a:xfrm flipH="1">
            <a:off x="2040467" y="1401234"/>
            <a:ext cx="171451" cy="4332818"/>
          </a:xfrm>
          <a:custGeom>
            <a:gdLst>
              <a:gd name="T0" fmla="*/ 2147483646 w 41"/>
              <a:gd name="T1" fmla="*/ 2147483646 h 281"/>
              <a:gd name="T2" fmla="*/ 2147483646 w 41"/>
              <a:gd name="T3" fmla="*/ 2147483646 h 281"/>
              <a:gd name="T4" fmla="*/ 0 w 41"/>
              <a:gd name="T5" fmla="*/ 0 h 281"/>
              <a:gd name="T6" fmla="*/ 2147483646 w 41"/>
              <a:gd name="T7" fmla="*/ 2147483646 h 281"/>
              <a:gd name="T8" fmla="*/ 2147483646 w 41"/>
              <a:gd name="T9" fmla="*/ 2147483646 h 281"/>
              <a:gd name="T10" fmla="*/ 2147483646 w 41"/>
              <a:gd name="T11" fmla="*/ 2147483646 h 281"/>
              <a:gd name="T12" fmla="*/ 2147483646 w 41"/>
              <a:gd name="T13" fmla="*/ 2147483646 h 281"/>
              <a:gd name="T14" fmla="*/ 2147483646 w 41"/>
              <a:gd name="T15" fmla="*/ 2147483646 h 281"/>
              <a:gd name="T16" fmla="*/ 2147483646 w 41"/>
              <a:gd name="T17" fmla="*/ 2147483646 h 281"/>
              <a:gd name="T18" fmla="*/ 2147483646 w 41"/>
              <a:gd name="T19" fmla="*/ 2147483646 h 281"/>
              <a:gd name="T20" fmla="*/ 2147483646 w 41"/>
              <a:gd name="T21" fmla="*/ 2147483646 h 281"/>
              <a:gd name="T22" fmla="*/ 2147483646 w 41"/>
              <a:gd name="T23" fmla="*/ 2147483646 h 281"/>
              <a:gd name="T24" fmla="*/ 2147483646 w 41"/>
              <a:gd name="T25" fmla="*/ 2147483646 h 281"/>
              <a:gd name="T26" fmla="*/ 0 w 41"/>
              <a:gd name="T27" fmla="*/ 2147483646 h 281"/>
              <a:gd name="T28" fmla="*/ 2147483646 w 41"/>
              <a:gd name="T29" fmla="*/ 2147483646 h 281"/>
              <a:gd name="T30" fmla="*/ 2147483646 w 41"/>
              <a:gd name="T31" fmla="*/ 2147483646 h 281"/>
              <a:gd name="T32" fmla="*/ 2147483646 w 41"/>
              <a:gd name="T33" fmla="*/ 2147483646 h 281"/>
              <a:gd name="T34" fmla="*/ 2147483646 w 41"/>
              <a:gd name="T35" fmla="*/ 2147483646 h 281"/>
              <a:gd name="T36" fmla="*/ 2147483646 w 41"/>
              <a:gd name="T37" fmla="*/ 2147483646 h 281"/>
              <a:gd name="T38" fmla="*/ 2147483646 w 41"/>
              <a:gd name="T39" fmla="*/ 2147483646 h 281"/>
              <a:gd name="T40" fmla="*/ 2147483646 w 41"/>
              <a:gd name="T41" fmla="*/ 2147483646 h 281"/>
              <a:gd name="T42" fmla="*/ 2147483646 w 41"/>
              <a:gd name="T43" fmla="*/ 2147483646 h 28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1" h="281">
                <a:moveTo>
                  <a:pt x="15" y="41"/>
                </a:moveTo>
                <a:cubicBezTo>
                  <a:pt x="15" y="29"/>
                  <a:pt x="13" y="19"/>
                  <a:pt x="11" y="13"/>
                </a:cubicBezTo>
                <a:cubicBezTo>
                  <a:pt x="9" y="7"/>
                  <a:pt x="5" y="2"/>
                  <a:pt x="0" y="0"/>
                </a:cubicBezTo>
                <a:cubicBezTo>
                  <a:pt x="10" y="0"/>
                  <a:pt x="17" y="3"/>
                  <a:pt x="21" y="9"/>
                </a:cubicBezTo>
                <a:cubicBezTo>
                  <a:pt x="25" y="14"/>
                  <a:pt x="27" y="27"/>
                  <a:pt x="27" y="45"/>
                </a:cubicBezTo>
                <a:cubicBezTo>
                  <a:pt x="27" y="103"/>
                  <a:pt x="27" y="103"/>
                  <a:pt x="27" y="103"/>
                </a:cubicBezTo>
                <a:cubicBezTo>
                  <a:pt x="27" y="114"/>
                  <a:pt x="28" y="122"/>
                  <a:pt x="30" y="128"/>
                </a:cubicBezTo>
                <a:cubicBezTo>
                  <a:pt x="32" y="134"/>
                  <a:pt x="35" y="138"/>
                  <a:pt x="41" y="141"/>
                </a:cubicBezTo>
                <a:cubicBezTo>
                  <a:pt x="35" y="143"/>
                  <a:pt x="31" y="147"/>
                  <a:pt x="30" y="153"/>
                </a:cubicBezTo>
                <a:cubicBezTo>
                  <a:pt x="28" y="158"/>
                  <a:pt x="27" y="167"/>
                  <a:pt x="27" y="179"/>
                </a:cubicBezTo>
                <a:cubicBezTo>
                  <a:pt x="27" y="232"/>
                  <a:pt x="27" y="232"/>
                  <a:pt x="27" y="232"/>
                </a:cubicBezTo>
                <a:cubicBezTo>
                  <a:pt x="27" y="245"/>
                  <a:pt x="26" y="255"/>
                  <a:pt x="25" y="262"/>
                </a:cubicBezTo>
                <a:cubicBezTo>
                  <a:pt x="23" y="269"/>
                  <a:pt x="20" y="274"/>
                  <a:pt x="16" y="277"/>
                </a:cubicBezTo>
                <a:cubicBezTo>
                  <a:pt x="12" y="279"/>
                  <a:pt x="7" y="281"/>
                  <a:pt x="0" y="281"/>
                </a:cubicBezTo>
                <a:cubicBezTo>
                  <a:pt x="5" y="279"/>
                  <a:pt x="9" y="274"/>
                  <a:pt x="11" y="268"/>
                </a:cubicBezTo>
                <a:cubicBezTo>
                  <a:pt x="13" y="261"/>
                  <a:pt x="15" y="252"/>
                  <a:pt x="15" y="240"/>
                </a:cubicBezTo>
                <a:cubicBezTo>
                  <a:pt x="15" y="186"/>
                  <a:pt x="15" y="186"/>
                  <a:pt x="15" y="186"/>
                </a:cubicBezTo>
                <a:cubicBezTo>
                  <a:pt x="15" y="172"/>
                  <a:pt x="15" y="162"/>
                  <a:pt x="17" y="155"/>
                </a:cubicBezTo>
                <a:cubicBezTo>
                  <a:pt x="19" y="148"/>
                  <a:pt x="23" y="144"/>
                  <a:pt x="29" y="141"/>
                </a:cubicBezTo>
                <a:cubicBezTo>
                  <a:pt x="23" y="138"/>
                  <a:pt x="19" y="133"/>
                  <a:pt x="17" y="127"/>
                </a:cubicBezTo>
                <a:cubicBezTo>
                  <a:pt x="15" y="121"/>
                  <a:pt x="15" y="111"/>
                  <a:pt x="15" y="98"/>
                </a:cubicBezTo>
                <a:lnTo>
                  <a:pt x="15" y="4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54818" y="1473200"/>
            <a:ext cx="7088716" cy="6900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1.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液体内部压强产生的原因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2554818" y="2357967"/>
            <a:ext cx="5035550" cy="6900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en-US"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  <a:sym typeface="黑体" pitchFamily="49" charset="-122"/>
              </a:rPr>
              <a:t>2.</a:t>
            </a:r>
            <a:r>
              <a:rPr lang="zh-CN"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  <a:sym typeface="黑体" pitchFamily="49" charset="-122"/>
              </a:rPr>
              <a:t>液体内部压强的特点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2605618" y="4999567"/>
            <a:ext cx="4984750" cy="6900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altLang="zh-CN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3.</a:t>
            </a:r>
            <a:r>
              <a:rPr altLang="en-US" sz="3733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公式：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p</a:t>
            </a:r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zh-CN" altLang="en-US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ρ</a:t>
            </a:r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gh</a:t>
            </a:r>
            <a:endParaRPr altLang="en-US" sz="3733" b="1">
              <a:solidFill>
                <a:srgbClr val="000000"/>
              </a:solidFill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24" name="图片 23" descr="HZX35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5367" y="3088218"/>
            <a:ext cx="1678517" cy="18753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" name="图片 24" descr="HZX35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067" y="3075518"/>
            <a:ext cx="1595967" cy="188594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" name="图片 25" descr="HZX35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7100" y="3048000"/>
            <a:ext cx="3090333" cy="1651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1"/>
      <p:bldP spid="22" grpId="2"/>
      <p:bldP spid="23" grpId="3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756151" y="260351"/>
            <a:ext cx="2679700" cy="730251"/>
          </a:xfrm>
          <a:prstGeom prst="rect">
            <a:avLst/>
          </a:prstGeom>
          <a:solidFill>
            <a:srgbClr val="FF00FF"/>
          </a:solidFill>
          <a:ln>
            <a:noFill/>
          </a:ln>
          <a:effectLst>
            <a:outerShdw dist="35921" dir="2700000" algn="ctr" rotWithShape="0">
              <a:srgbClr val="E7E6E6"/>
            </a:outerShdw>
          </a:effectLst>
        </p:spPr>
        <p:txBody>
          <a:bodyPr anchor="b"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兰亭粗黑简体" panose="02000000000000000000" pitchFamily="2" charset="-122"/>
                <a:ea typeface="方正兰亭粗黑简体" panose="02000000000000000000" pitchFamily="2" charset="-122"/>
                <a:cs typeface="Times New Roman" panose="02020603050405020304" pitchFamily="18" charset="0"/>
              </a:rPr>
              <a:t>随堂练习</a:t>
            </a:r>
            <a:endParaRPr kumimoji="0" lang="zh-CN" altLang="en-US" sz="373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兰亭粗黑简体" panose="02000000000000000000" pitchFamily="2" charset="-122"/>
              <a:ea typeface="方正兰亭粗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93184" y="1316567"/>
            <a:ext cx="11205634" cy="212513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潜水艇潜入水下的深度有一定限度，下潜过深时则可能导致艇壳被损坏，这是什么缘故？请你上网查询不同的潜水艇可以下潜的最大深度。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5" name="Text Box 28"/>
          <p:cNvSpPr txBox="1"/>
          <p:nvPr/>
        </p:nvSpPr>
        <p:spPr>
          <a:xfrm>
            <a:off x="493184" y="3543300"/>
            <a:ext cx="11205634" cy="2421467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解：任何物体承受的压强都有一定的限度，超过了这个限度，物体就有被压坏的可能。由于水的压强随深度的增加而增大，所以潜入水中的潜水艇在水下的深度要有一定限度，以防艇壳承受的压强过大而损坏。</a:t>
            </a:r>
            <a:endParaRPr lang="en-US" altLang="zh-CN" sz="3733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矩形 16"/>
          <p:cNvSpPr/>
          <p:nvPr/>
        </p:nvSpPr>
        <p:spPr>
          <a:xfrm>
            <a:off x="493184" y="908051"/>
            <a:ext cx="11205634" cy="259926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一艘潜水艇潜入水面以下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100m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深处时，潜水艇的舱盖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(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面积为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2m</a:t>
            </a:r>
            <a:r>
              <a:rPr kumimoji="0" lang="en-US" altLang="zh-CN" sz="3733" b="1" i="0" u="none" strike="noStrike" kern="1200" cap="none" spc="0" normalizeH="0" baseline="30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)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所受到水的压强和压力各是多大？如果这艘潜水艇再下潜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50m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，舱盖所受到的压力变为多大？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13" name="Text Box 28"/>
          <p:cNvSpPr txBox="1"/>
          <p:nvPr/>
        </p:nvSpPr>
        <p:spPr>
          <a:xfrm>
            <a:off x="493184" y="3503084"/>
            <a:ext cx="10403416" cy="658283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解：潜水艇潜入水面以下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100m</a:t>
            </a: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深处时所受的压强为</a:t>
            </a:r>
            <a:endParaRPr lang="en-US" altLang="zh-CN" sz="3467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4" name="Text Box 28"/>
          <p:cNvSpPr txBox="1"/>
          <p:nvPr/>
        </p:nvSpPr>
        <p:spPr>
          <a:xfrm>
            <a:off x="1390651" y="4182534"/>
            <a:ext cx="10403416" cy="658284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3467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p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en-US" altLang="zh-CN" sz="3467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ρgh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=1.0×10</a:t>
            </a:r>
            <a:r>
              <a:rPr lang="en-US" altLang="zh-CN" sz="3467" b="1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kg/m</a:t>
            </a:r>
            <a:r>
              <a:rPr lang="en-US" altLang="zh-CN" sz="3467" b="1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×9.8N/kg×100m=9.8×10⁵Pa</a:t>
            </a: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。</a:t>
            </a:r>
            <a:endParaRPr lang="en-US" altLang="zh-CN" sz="3467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90651" y="4861984"/>
            <a:ext cx="2927349" cy="65616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所受的压力为</a:t>
            </a:r>
            <a:endParaRPr lang="zh-CN" altLang="en-US" sz="1800">
              <a:latin typeface="等线" pitchFamily="2" charset="-122"/>
              <a:ea typeface="黑体" pitchFamily="49" charset="-122"/>
            </a:endParaRPr>
          </a:p>
        </p:txBody>
      </p:sp>
      <p:sp>
        <p:nvSpPr>
          <p:cNvPr id="20" name="Text Box 28"/>
          <p:cNvSpPr txBox="1"/>
          <p:nvPr/>
        </p:nvSpPr>
        <p:spPr>
          <a:xfrm>
            <a:off x="1390651" y="5541433"/>
            <a:ext cx="9122834" cy="656167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3467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F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en-US" altLang="zh-CN" sz="3467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pS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=9.8×10</a:t>
            </a:r>
            <a:r>
              <a:rPr lang="en-US" altLang="zh-CN" sz="3467" b="1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Pa×2m</a:t>
            </a:r>
            <a:r>
              <a:rPr lang="en-US" altLang="zh-CN" sz="3467" b="1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=1.96×10</a:t>
            </a:r>
            <a:r>
              <a:rPr lang="en-US" altLang="zh-CN" sz="3467" b="1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6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N</a:t>
            </a: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。</a:t>
            </a:r>
            <a:endParaRPr lang="en-US" altLang="zh-CN" sz="3467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1"/>
      <p:bldP spid="10" grpId="2"/>
      <p:bldP spid="20" grpId="3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493184" y="908051"/>
            <a:ext cx="11205634" cy="259926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一艘潜水艇潜入水面以下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100m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深处时，潜水艇的舱盖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(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面积为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2m</a:t>
            </a:r>
            <a:r>
              <a:rPr kumimoji="0" lang="en-US" altLang="zh-CN" sz="3733" b="1" i="0" u="none" strike="noStrike" kern="1200" cap="none" spc="0" normalizeH="0" baseline="30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)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所受到水的压强和压力各是多大？如果这艘潜水艇再下潜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50m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，舱盖所受到的压力变为多大？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3" name="Text Box 28"/>
          <p:cNvSpPr txBox="1"/>
          <p:nvPr/>
        </p:nvSpPr>
        <p:spPr>
          <a:xfrm>
            <a:off x="493184" y="3503084"/>
            <a:ext cx="10403416" cy="658283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解：潜水艇潜入水面以下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150m</a:t>
            </a: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深处时所受的压强为</a:t>
            </a:r>
            <a:endParaRPr lang="en-US" altLang="zh-CN" sz="3467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" name="Text Box 28"/>
          <p:cNvSpPr txBox="1"/>
          <p:nvPr/>
        </p:nvSpPr>
        <p:spPr>
          <a:xfrm>
            <a:off x="1390651" y="4182534"/>
            <a:ext cx="10403416" cy="658284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3467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p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en-US" altLang="zh-CN" sz="3467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ρgh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=1.0×10</a:t>
            </a:r>
            <a:r>
              <a:rPr lang="en-US" altLang="zh-CN" sz="3467" b="1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kg/m</a:t>
            </a:r>
            <a:r>
              <a:rPr lang="en-US" altLang="zh-CN" sz="3467" b="1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×9.8N/kg×150m=1.47×10</a:t>
            </a:r>
            <a:r>
              <a:rPr lang="en-US" altLang="zh-CN" sz="3467" b="1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6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Pa</a:t>
            </a: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。</a:t>
            </a:r>
            <a:endParaRPr lang="en-US" altLang="zh-CN" sz="3467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90651" y="4861984"/>
            <a:ext cx="2927349" cy="65616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所受的压力为</a:t>
            </a:r>
            <a:endParaRPr lang="zh-CN" altLang="en-US" sz="1800">
              <a:latin typeface="等线" pitchFamily="2" charset="-122"/>
              <a:ea typeface="黑体" pitchFamily="49" charset="-122"/>
            </a:endParaRPr>
          </a:p>
        </p:txBody>
      </p:sp>
      <p:sp>
        <p:nvSpPr>
          <p:cNvPr id="6" name="Text Box 28"/>
          <p:cNvSpPr txBox="1"/>
          <p:nvPr/>
        </p:nvSpPr>
        <p:spPr>
          <a:xfrm>
            <a:off x="1390651" y="5541433"/>
            <a:ext cx="9122834" cy="656167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3467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F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en-US" altLang="zh-CN" sz="3467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pS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=1.47×10</a:t>
            </a:r>
            <a:r>
              <a:rPr lang="en-US" altLang="zh-CN" sz="3467" b="1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6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Pa×2m</a:t>
            </a:r>
            <a:r>
              <a:rPr lang="en-US" altLang="zh-CN" sz="3467" b="1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=2.94×10</a:t>
            </a:r>
            <a:r>
              <a:rPr lang="en-US" altLang="zh-CN" sz="3467" b="1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6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N</a:t>
            </a: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。</a:t>
            </a:r>
            <a:endParaRPr lang="en-US" altLang="zh-CN" sz="3467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  <p:bldP spid="6" grpId="3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493184" y="1028700"/>
            <a:ext cx="11205634" cy="386291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3.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如图所示，平底烧瓶底面积为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30cm</a:t>
            </a:r>
            <a:r>
              <a:rPr kumimoji="0" lang="en-US" altLang="zh-CN" sz="3733" b="1" i="0" u="none" strike="noStrike" kern="1200" cap="none" spc="0" normalizeH="0" baseline="30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，内装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500mL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水，水的深度为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10cm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，烧瓶放置在表面积为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80dm</a:t>
            </a:r>
            <a:r>
              <a:rPr kumimoji="0" lang="en-US" altLang="zh-CN" sz="3733" b="1" i="0" u="none" strike="noStrike" kern="1200" cap="none" spc="0" normalizeH="0" baseline="30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的水平桌面上。容器自重和容器的厚度均可忽略不计，求：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(1)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水对烧瓶底的压力；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(2)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桌面受到的压强。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pic>
        <p:nvPicPr>
          <p:cNvPr id="3891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EE2D1"/>
              </a:clrFrom>
              <a:clrTo>
                <a:srgbClr val="FEE2D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24234" y="3204633"/>
            <a:ext cx="3699933" cy="3200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 Box 28"/>
          <p:cNvSpPr txBox="1"/>
          <p:nvPr/>
        </p:nvSpPr>
        <p:spPr>
          <a:xfrm>
            <a:off x="493184" y="452967"/>
            <a:ext cx="5410200" cy="656167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解：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(1)</a:t>
            </a: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水对烧瓶底的压强</a:t>
            </a:r>
            <a:endParaRPr lang="en-US" altLang="zh-CN" sz="3467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" name="Text Box 28"/>
          <p:cNvSpPr txBox="1"/>
          <p:nvPr/>
        </p:nvSpPr>
        <p:spPr>
          <a:xfrm>
            <a:off x="1390650" y="1183217"/>
            <a:ext cx="9505949" cy="656167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3467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p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en-US" altLang="zh-CN" sz="3467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ρgh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=1.0×10</a:t>
            </a:r>
            <a:r>
              <a:rPr lang="en-US" altLang="zh-CN" sz="3467" b="1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kg/m</a:t>
            </a:r>
            <a:r>
              <a:rPr lang="en-US" altLang="zh-CN" sz="3467" b="1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×9.8N/kg×0.1m=980Pa</a:t>
            </a:r>
          </a:p>
        </p:txBody>
      </p:sp>
      <p:sp>
        <p:nvSpPr>
          <p:cNvPr id="5" name="Text Box 28"/>
          <p:cNvSpPr txBox="1"/>
          <p:nvPr/>
        </p:nvSpPr>
        <p:spPr>
          <a:xfrm>
            <a:off x="1871133" y="1913467"/>
            <a:ext cx="4129618" cy="658284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水对烧瓶底的压力</a:t>
            </a:r>
            <a:endParaRPr lang="en-US" altLang="zh-CN" sz="3467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" name="Text Box 28"/>
          <p:cNvSpPr txBox="1"/>
          <p:nvPr/>
        </p:nvSpPr>
        <p:spPr>
          <a:xfrm>
            <a:off x="1390651" y="2645833"/>
            <a:ext cx="7393516" cy="656167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3467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F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en-US" altLang="zh-CN" sz="3467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pS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=980Pa×3×10</a:t>
            </a:r>
            <a:r>
              <a:rPr lang="en-US" altLang="zh-CN" sz="3467" b="1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-3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m</a:t>
            </a:r>
            <a:r>
              <a:rPr lang="en-US" altLang="zh-CN" sz="3467" b="1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=2.94N</a:t>
            </a:r>
          </a:p>
        </p:txBody>
      </p:sp>
      <p:sp>
        <p:nvSpPr>
          <p:cNvPr id="7" name="Text Box 28"/>
          <p:cNvSpPr txBox="1"/>
          <p:nvPr/>
        </p:nvSpPr>
        <p:spPr>
          <a:xfrm>
            <a:off x="1390651" y="3376084"/>
            <a:ext cx="4129616" cy="656167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(2)</a:t>
            </a: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瓶中水的重力</a:t>
            </a:r>
            <a:endParaRPr lang="en-US" altLang="zh-CN" sz="3467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8" name="Text Box 28"/>
          <p:cNvSpPr txBox="1"/>
          <p:nvPr/>
        </p:nvSpPr>
        <p:spPr>
          <a:xfrm>
            <a:off x="1390651" y="4106334"/>
            <a:ext cx="10466916" cy="658284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3467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G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</a:t>
            </a:r>
            <a:r>
              <a:rPr lang="en-US" altLang="zh-CN" sz="3467" b="1" i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ρgV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=1.0×10</a:t>
            </a:r>
            <a:r>
              <a:rPr lang="en-US" altLang="zh-CN" sz="3467" b="1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kg/m</a:t>
            </a:r>
            <a:r>
              <a:rPr lang="en-US" altLang="zh-CN" sz="3467" b="1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×9.8N/kg×5×10</a:t>
            </a:r>
            <a:r>
              <a:rPr lang="en-US" altLang="zh-CN" sz="3467" b="1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-4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m</a:t>
            </a:r>
            <a:r>
              <a:rPr lang="en-US" altLang="zh-CN" sz="3467" b="1" baseline="3000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=4.9N</a:t>
            </a:r>
          </a:p>
        </p:txBody>
      </p:sp>
      <p:sp>
        <p:nvSpPr>
          <p:cNvPr id="9" name="Text Box 28"/>
          <p:cNvSpPr txBox="1"/>
          <p:nvPr/>
        </p:nvSpPr>
        <p:spPr>
          <a:xfrm>
            <a:off x="1864784" y="4838700"/>
            <a:ext cx="4127500" cy="656167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3467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桌面受到的压强</a:t>
            </a:r>
            <a:endParaRPr lang="en-US" altLang="zh-CN" sz="3467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graphicFrame>
        <p:nvGraphicFramePr>
          <p:cNvPr id="10" name="Object 36"/>
          <p:cNvGraphicFramePr>
            <a:graphicFrameLocks noChangeAspect="1"/>
          </p:cNvGraphicFramePr>
          <p:nvPr/>
        </p:nvGraphicFramePr>
        <p:xfrm>
          <a:off x="1911351" y="5568951"/>
          <a:ext cx="6091767" cy="1007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11351" y="5568951"/>
                        <a:ext cx="6091767" cy="100753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1"/>
      <p:bldP spid="5" grpId="2"/>
      <p:bldP spid="6" grpId="3"/>
      <p:bldP spid="7" grpId="4"/>
      <p:bldP spid="8" grpId="5"/>
      <p:bldP spid="9" grpId="6"/>
    </p:bldLst>
  </p:timing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TEMPLATE_SUBCATEGORY" val="0"/>
  <p:tag name="KSO_WM_TEMPLATE_THUMBS_INDEX" val="1、2、3、6、8、10、11、12、15"/>
</p:tagLst>
</file>

<file path=ppt/tags/tag62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105</Paragraphs>
  <Slides>30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baseType="lpstr" size="31">
      <vt:lpstr>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Administrator</dc:creator>
  <cp:lastModifiedBy>天天向上</cp:lastModifiedBy>
  <cp:revision>33</cp:revision>
  <dcterms:created xsi:type="dcterms:W3CDTF">2019-05-05T14:40:00Z</dcterms:created>
  <dcterms:modified xsi:type="dcterms:W3CDTF">2023-02-01T09:37:44Z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F7FBDE98E07B475F81BB8DAB8476C653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v1.0_mb_a6ufCEe/nf2oN4JAzexQjw==</vt:lpwstr>
  </property>
</Properties>
</file>