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90" r:id="rId1"/>
    <p:sldMasterId id="2147484127" r:id="rId2"/>
  </p:sldMasterIdLst>
  <p:notesMasterIdLst>
    <p:notesMasterId r:id="rId3"/>
  </p:notesMasterIdLst>
  <p:sldIdLst>
    <p:sldId id="455" r:id="rId4"/>
    <p:sldId id="458" r:id="rId5"/>
    <p:sldId id="461" r:id="rId6"/>
    <p:sldId id="464" r:id="rId7"/>
    <p:sldId id="470" r:id="rId9"/>
    <p:sldId id="473" r:id="rId10"/>
    <p:sldId id="476" r:id="rId11"/>
    <p:sldId id="479" r:id="rId12"/>
    <p:sldId id="485" r:id="rId14"/>
    <p:sldId id="488" r:id="rId15"/>
    <p:sldId id="491" r:id="rId16"/>
    <p:sldId id="494" r:id="rId17"/>
    <p:sldId id="497" r:id="rId18"/>
    <p:sldId id="503" r:id="rId20"/>
    <p:sldId id="506" r:id="rId21"/>
    <p:sldId id="509" r:id="rId22"/>
    <p:sldId id="512" r:id="rId23"/>
    <p:sldId id="515" r:id="rId24"/>
    <p:sldId id="521" r:id="rId26"/>
    <p:sldId id="524" r:id="rId27"/>
    <p:sldId id="527" r:id="rId28"/>
    <p:sldId id="530" r:id="rId29"/>
    <p:sldId id="533" r:id="rId30"/>
    <p:sldId id="539" r:id="rId32"/>
    <p:sldId id="542" r:id="rId33"/>
    <p:sldId id="545" r:id="rId34"/>
    <p:sldId id="548" r:id="rId35"/>
    <p:sldId id="554" r:id="rId37"/>
    <p:sldId id="557" r:id="rId38"/>
    <p:sldId id="560"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tags" Target="../tags/tag284.xml"/><Relationship Id="rId14" Type="http://schemas.openxmlformats.org/officeDocument/2006/relationships/tags" Target="../tags/tag285.xml"/><Relationship Id="rId15" Type="http://schemas.openxmlformats.org/officeDocument/2006/relationships/tags" Target="../tags/tag286.xml"/><Relationship Id="rId16" Type="http://schemas.openxmlformats.org/officeDocument/2006/relationships/tags" Target="../tags/tag287.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tags" Target="../tags/tag319.xml"/><Relationship Id="rId14" Type="http://schemas.openxmlformats.org/officeDocument/2006/relationships/tags" Target="../tags/tag320.xml"/><Relationship Id="rId15" Type="http://schemas.openxmlformats.org/officeDocument/2006/relationships/tags" Target="../tags/tag321.xml"/><Relationship Id="rId16"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人工智能在医学诊断中的辅助应用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人工智能在医学诊断中的应用背景</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人工智能在医学诊断中的辅助应用</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人工智能在医学诊断中的优势与挑战</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人工智能在医学诊断中的未来发展</a:t>
            </a:r>
            <a:endParaRPr altLang="en-US" b="1" dirty="0" sz="14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50000"/>
          </a:bodyPr>
          <a:p>
            <a:pPr>
              <a:lnSpc>
                <a:spcPct val="100000"/>
              </a:lnSpc>
            </a:pPr>
            <a:r>
              <a:rPr altLang="en-US" b="1" dirty="0" sz="2800" kern="0" lang="zh-CN" spc="100">
                <a:solidFill>
                  <a:schemeClr val="lt1">
                    <a:lumMod val="100000"/>
                  </a:schemeClr>
                </a:solidFill>
                <a:effectLst/>
                <a:latin typeface="+中文标题" charset="0"/>
                <a:ea typeface="+mj-ea"/>
              </a:rPr>
              <a:t>案例分析：人工智能在医学诊断中的成功应用</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人工智能在医学诊断中的应用背景</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医学诊断的发展趋势</a:t>
            </a:r>
            <a:endParaRPr altLang="en-US" lang="zh-CN"/>
          </a:p>
        </p:txBody>
      </p:sp>
      <p:sp>
        <p:nvSpPr>
          <p:cNvPr id="104905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医学影像技术的进步：从传统X光、CT到MRI等高精度影像技术的普及</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人工智能技术的引入：利用AI技术辅助医生进行诊断，提高诊断准确性和效率</a:t>
            </a:r>
            <a:endParaRPr dirty="0" sz="2000" err="1">
              <a:solidFill>
                <a:schemeClr val="tx1">
                  <a:lumMod val="75000"/>
                  <a:lumOff val="25000"/>
                </a:schemeClr>
              </a:solidFill>
              <a:latin typeface="+mn-ea"/>
              <a:ea typeface="+mn-ea"/>
              <a:cs typeface="+mn-ea"/>
              <a:sym typeface="+mn-lt"/>
            </a:endParaRPr>
          </a:p>
        </p:txBody>
      </p:sp>
      <p:sp>
        <p:nvSpPr>
          <p:cNvPr id="104907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8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远程医疗的兴起：通过互联网技术实现远程诊断，方便患者就医</a:t>
            </a:r>
            <a:endParaRPr dirty="0" sz="2000" err="1">
              <a:solidFill>
                <a:schemeClr val="tx1">
                  <a:lumMod val="75000"/>
                  <a:lumOff val="25000"/>
                </a:schemeClr>
              </a:solidFill>
              <a:latin typeface="+mn-ea"/>
              <a:ea typeface="+mn-ea"/>
              <a:cs typeface="+mn-ea"/>
              <a:sym typeface="+mn-lt"/>
            </a:endParaRPr>
          </a:p>
        </p:txBody>
      </p:sp>
      <p:sp>
        <p:nvSpPr>
          <p:cNvPr id="1049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基因测序技术的应用：通过基因测序技术预测疾病风险，实现个性化医疗</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32" name="标题 1"/>
          <p:cNvSpPr>
            <a:spLocks noGrp="1"/>
          </p:cNvSpPr>
          <p:nvPr>
            <p:ph type="title"/>
          </p:nvPr>
        </p:nvSpPr>
        <p:spPr/>
        <p:txBody>
          <a:bodyPr/>
          <a:p>
            <a:r>
              <a:rPr altLang="en-US" lang="zh-CN"/>
              <a:t>人工智能技术的优势</a:t>
            </a:r>
            <a:endParaRPr altLang="en-US" lang="zh-CN"/>
          </a:p>
        </p:txBody>
      </p:sp>
      <p:sp>
        <p:nvSpPr>
          <p:cNvPr id="1049134"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2"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提高诊断准确性和效率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降低医疗成本和提高医疗资源利用效率</a:t>
            </a:r>
            <a:endParaRPr dirty="0" sz="2000" err="1">
              <a:solidFill>
                <a:schemeClr val="tx1">
                  <a:lumMod val="75000"/>
                  <a:lumOff val="25000"/>
                </a:schemeClr>
              </a:solidFill>
              <a:latin typeface="+mn-ea"/>
              <a:ea typeface="+mn-ea"/>
              <a:cs typeface="+mn-ea"/>
              <a:sym typeface="+mn-lt"/>
            </a:endParaRPr>
          </a:p>
        </p:txBody>
      </p:sp>
      <p:sp>
        <p:nvSpPr>
          <p:cNvPr id="1049154"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60"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辅助医生进行更精准的诊断和治疗决策</a:t>
            </a:r>
            <a:endParaRPr dirty="0" sz="2000" err="1">
              <a:solidFill>
                <a:schemeClr val="tx1">
                  <a:lumMod val="75000"/>
                  <a:lumOff val="25000"/>
                </a:schemeClr>
              </a:solidFill>
              <a:latin typeface="+mn-ea"/>
              <a:ea typeface="+mn-ea"/>
              <a:cs typeface="+mn-ea"/>
              <a:sym typeface="+mn-lt"/>
            </a:endParaRPr>
          </a:p>
        </p:txBody>
      </p:sp>
      <p:sp>
        <p:nvSpPr>
          <p:cNvPr id="1049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减少漏诊和误诊的发生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10" name="标题 1"/>
          <p:cNvSpPr>
            <a:spLocks noGrp="1"/>
          </p:cNvSpPr>
          <p:nvPr>
            <p:ph type="title"/>
          </p:nvPr>
        </p:nvSpPr>
        <p:spPr/>
        <p:txBody>
          <a:bodyPr/>
          <a:p>
            <a:r>
              <a:rPr altLang="en-US" lang="zh-CN"/>
              <a:t>人工智能在医学诊断中的应用场景</a:t>
            </a:r>
            <a:endParaRPr altLang="en-US" lang="zh-CN"/>
          </a:p>
        </p:txBody>
      </p:sp>
      <p:sp>
        <p:nvSpPr>
          <p:cNvPr id="1049212"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4"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6"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0"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4"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8"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基因测序与诊断：利用人工智能技术对基因测序数据进行处理和分析，辅助遗传病诊断</a:t>
            </a:r>
            <a:endParaRPr altLang="en-US" dirty="0" sz="2400" lang="zh-CN">
              <a:latin typeface="+mn-ea"/>
              <a:ea typeface="+mn-ea"/>
            </a:endParaRPr>
          </a:p>
        </p:txBody>
      </p:sp>
      <p:sp>
        <p:nvSpPr>
          <p:cNvPr id="1049230"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药物研发：通过人工智能技术对大量药物化合物进行筛选和评估，加速新药研发过程</a:t>
            </a:r>
            <a:endParaRPr altLang="en-US" dirty="0" sz="2400" lang="zh-CN">
              <a:latin typeface="+mn-ea"/>
              <a:ea typeface="+mn-ea"/>
            </a:endParaRPr>
          </a:p>
        </p:txBody>
      </p:sp>
      <p:sp>
        <p:nvSpPr>
          <p:cNvPr id="1049232"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医学影像分析：利用深度学习技术对医学影像进行自动分析和诊断</a:t>
            </a:r>
            <a:endParaRPr altLang="en-US" dirty="0" sz="2400" lang="zh-CN">
              <a:latin typeface="+mn-ea"/>
              <a:ea typeface="+mn-ea"/>
            </a:endParaRPr>
          </a:p>
        </p:txBody>
      </p:sp>
      <p:sp>
        <p:nvSpPr>
          <p:cNvPr id="1049234"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病理学检测：通过人工智能技术辅助病理学检测，提高诊断准确性和效率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7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人工智能在医学诊断中的辅助应用</a:t>
            </a:r>
            <a:endParaRPr altLang="en-US" dirty="0" lang="zh-CN">
              <a:solidFill>
                <a:schemeClr val="lt1">
                  <a:lumMod val="100000"/>
                </a:schemeClr>
              </a:solidFill>
            </a:endParaRPr>
          </a:p>
        </p:txBody>
      </p:sp>
      <p:sp>
        <p:nvSpPr>
          <p:cNvPr id="1049274"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48" name="标题 1"/>
          <p:cNvSpPr>
            <a:spLocks noGrp="1"/>
          </p:cNvSpPr>
          <p:nvPr>
            <p:ph type="title"/>
          </p:nvPr>
        </p:nvSpPr>
        <p:spPr/>
        <p:txBody>
          <a:bodyPr/>
          <a:p>
            <a:r>
              <a:rPr altLang="en-US" lang="zh-CN"/>
              <a:t>医学影像识别</a:t>
            </a:r>
            <a:endParaRPr altLang="en-US" lang="zh-CN"/>
          </a:p>
        </p:txBody>
      </p:sp>
      <p:sp>
        <p:nvSpPr>
          <p:cNvPr id="1049350"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2"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4"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医学影像数据的预处理</a:t>
            </a:r>
            <a:endParaRPr altLang="en-US" b="1" dirty="0" sz="4000" lang="zh-CN" spc="150">
              <a:solidFill>
                <a:srgbClr val="FFFFFF"/>
              </a:solidFill>
              <a:latin typeface="+mj-ea"/>
              <a:ea typeface="+mj-ea"/>
              <a:cs typeface="微软雅黑" panose="020B0503020204020204" charset="-122"/>
              <a:sym typeface="+mn-lt"/>
            </a:endParaRPr>
          </a:p>
        </p:txBody>
      </p:sp>
      <p:sp>
        <p:nvSpPr>
          <p:cNvPr id="1049356"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8"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0"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特征提取和分类器设计</a:t>
            </a:r>
            <a:endParaRPr altLang="en-US" b="1" dirty="0" sz="4000" lang="zh-CN" spc="150">
              <a:solidFill>
                <a:srgbClr val="FFFFFF"/>
              </a:solidFill>
              <a:latin typeface="+mj-ea"/>
              <a:ea typeface="+mj-ea"/>
              <a:cs typeface="微软雅黑" panose="020B0503020204020204" charset="-122"/>
              <a:sym typeface="+mn-lt"/>
            </a:endParaRPr>
          </a:p>
        </p:txBody>
      </p:sp>
      <p:sp>
        <p:nvSpPr>
          <p:cNvPr id="1049362"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4"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TextBox 2"/>
          <p:cNvSpPr txBox="1"/>
          <p:nvPr>
            <p:custDataLst>
              <p:tags r:id="rId9"/>
            </p:custDataLst>
          </p:nvPr>
        </p:nvSpPr>
        <p:spPr>
          <a:xfrm>
            <a:off x="1719841" y="4207027"/>
            <a:ext cx="3638292" cy="1765065"/>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医学影像的自动识别和诊断</a:t>
            </a:r>
            <a:endParaRPr altLang="en-US" b="1" dirty="0" sz="4400" lang="zh-CN" spc="150">
              <a:solidFill>
                <a:srgbClr val="FFFFFF"/>
              </a:solidFill>
              <a:latin typeface="+mj-ea"/>
              <a:ea typeface="+mj-ea"/>
              <a:cs typeface="微软雅黑" panose="020B0503020204020204" charset="-122"/>
              <a:sym typeface="+mn-lt"/>
            </a:endParaRPr>
          </a:p>
        </p:txBody>
      </p:sp>
      <p:sp>
        <p:nvSpPr>
          <p:cNvPr id="1049368"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0"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2" name="TextBox 2"/>
          <p:cNvSpPr txBox="1"/>
          <p:nvPr>
            <p:custDataLst>
              <p:tags r:id="rId12"/>
            </p:custDataLst>
          </p:nvPr>
        </p:nvSpPr>
        <p:spPr>
          <a:xfrm>
            <a:off x="6854823" y="4207027"/>
            <a:ext cx="3638292" cy="1765065"/>
          </a:xfrm>
          <a:prstGeom prst="rect"/>
          <a:noFill/>
        </p:spPr>
        <p:txBody>
          <a:bodyPr anchor="ctr" anchorCtr="0" bIns="46990" rtlCol="0" wrap="square">
            <a:normAutofit fontScale="99091"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医学影像识别的优势和局限性</a:t>
            </a:r>
            <a:endParaRPr altLang="en-US" b="1" dirty="0" sz="44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10" name="标题 1"/>
          <p:cNvSpPr>
            <a:spLocks noGrp="1"/>
          </p:cNvSpPr>
          <p:nvPr>
            <p:ph type="title"/>
          </p:nvPr>
        </p:nvSpPr>
        <p:spPr/>
        <p:txBody>
          <a:bodyPr/>
          <a:p>
            <a:r>
              <a:rPr altLang="en-US" lang="zh-CN"/>
              <a:t>病理学检测</a:t>
            </a:r>
            <a:endParaRPr altLang="en-US" lang="zh-CN"/>
          </a:p>
        </p:txBody>
      </p:sp>
      <p:sp>
        <p:nvSpPr>
          <p:cNvPr id="1049412"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4"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16"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8"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0"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2"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4"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6"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8"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人工智能在病理学检测中的优势</a:t>
            </a:r>
            <a:endParaRPr altLang="en-US" dirty="0" sz="2400" lang="zh-CN">
              <a:latin typeface="+mn-ea"/>
              <a:ea typeface="+mn-ea"/>
            </a:endParaRPr>
          </a:p>
        </p:txBody>
      </p:sp>
      <p:sp>
        <p:nvSpPr>
          <p:cNvPr id="1049430"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人工智能在病理学检测中的挑战和未来发展</a:t>
            </a:r>
            <a:endParaRPr altLang="en-US" dirty="0" sz="2400" lang="zh-CN">
              <a:latin typeface="+mn-ea"/>
              <a:ea typeface="+mn-ea"/>
            </a:endParaRPr>
          </a:p>
        </p:txBody>
      </p:sp>
      <p:sp>
        <p:nvSpPr>
          <p:cNvPr id="1049432"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人工智能在病理学检测中的应用</a:t>
            </a:r>
            <a:endParaRPr altLang="en-US" dirty="0" sz="2400" lang="zh-CN">
              <a:latin typeface="+mn-ea"/>
              <a:ea typeface="+mn-ea"/>
            </a:endParaRPr>
          </a:p>
        </p:txBody>
      </p:sp>
      <p:sp>
        <p:nvSpPr>
          <p:cNvPr id="1049434"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病理学检测的流程和步骤</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72" name="标题 1"/>
          <p:cNvSpPr>
            <a:spLocks noGrp="1"/>
          </p:cNvSpPr>
          <p:nvPr>
            <p:ph type="title"/>
          </p:nvPr>
        </p:nvSpPr>
        <p:spPr/>
        <p:txBody>
          <a:bodyPr/>
          <a:p>
            <a:r>
              <a:rPr altLang="en-US" lang="zh-CN"/>
              <a:t>基因测序与诊断</a:t>
            </a:r>
            <a:endParaRPr altLang="en-US" lang="zh-CN"/>
          </a:p>
        </p:txBody>
      </p:sp>
      <p:sp>
        <p:nvSpPr>
          <p:cNvPr id="1049474"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6"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78"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基因测序技术：介绍基因测序的基本原理和技术方法</a:t>
            </a:r>
            <a:endParaRPr altLang="en-US" dirty="0" sz="2000" lang="zh-CN" spc="200">
              <a:solidFill>
                <a:schemeClr val="tx1">
                  <a:lumMod val="85000"/>
                  <a:lumOff val="15000"/>
                </a:schemeClr>
              </a:solidFill>
              <a:latin typeface="+mn-ea"/>
              <a:sym typeface="+mn-ea"/>
            </a:endParaRPr>
          </a:p>
        </p:txBody>
      </p:sp>
      <p:sp>
        <p:nvSpPr>
          <p:cNvPr id="1049480"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2"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84"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诊断应用：阐述基因测序在医学诊断中的应用，如疾病预测、个性化治疗等</a:t>
            </a:r>
            <a:endParaRPr altLang="en-US" dirty="0" sz="2000" lang="zh-CN" spc="200">
              <a:solidFill>
                <a:schemeClr val="tx1">
                  <a:lumMod val="85000"/>
                  <a:lumOff val="15000"/>
                </a:schemeClr>
              </a:solidFill>
              <a:latin typeface="+mn-ea"/>
              <a:sym typeface="+mn-ea"/>
            </a:endParaRPr>
          </a:p>
        </p:txBody>
      </p:sp>
      <p:sp>
        <p:nvSpPr>
          <p:cNvPr id="1049486"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8"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90"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优势与局限性：分析基因测序在医学诊断中的优势和局限性</a:t>
            </a:r>
            <a:endParaRPr altLang="en-US" dirty="0" sz="2000" lang="zh-CN" spc="200">
              <a:solidFill>
                <a:schemeClr val="tx1">
                  <a:lumMod val="85000"/>
                  <a:lumOff val="15000"/>
                </a:schemeClr>
              </a:solidFill>
              <a:latin typeface="+mn-ea"/>
              <a:sym typeface="+mn-ea"/>
            </a:endParaRPr>
          </a:p>
        </p:txBody>
      </p:sp>
      <p:sp>
        <p:nvSpPr>
          <p:cNvPr id="1049492"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4"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96"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未来发展：探讨基因测序在医学诊断领域的未来发展趋势和研究方向</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34" name="标题 1"/>
          <p:cNvSpPr>
            <a:spLocks noGrp="1"/>
          </p:cNvSpPr>
          <p:nvPr>
            <p:ph type="title"/>
          </p:nvPr>
        </p:nvSpPr>
        <p:spPr/>
        <p:txBody>
          <a:bodyPr/>
          <a:p>
            <a:r>
              <a:rPr altLang="en-US" lang="zh-CN"/>
              <a:t>药物研发与个性化治疗</a:t>
            </a:r>
            <a:endParaRPr altLang="en-US" lang="zh-CN"/>
          </a:p>
        </p:txBody>
      </p:sp>
      <p:sp>
        <p:nvSpPr>
          <p:cNvPr id="1049536"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8"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9540"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2"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药物研发：利用人工智能技术对大量药物化合物进行筛选和优化，提高药物研发效率</a:t>
            </a:r>
            <a:endParaRPr altLang="en-US" dirty="0" sz="2400" lang="zh-CN" spc="200">
              <a:solidFill>
                <a:schemeClr val="tx1">
                  <a:lumMod val="85000"/>
                  <a:lumOff val="15000"/>
                </a:schemeClr>
              </a:solidFill>
              <a:latin typeface="+mn-ea"/>
              <a:sym typeface="+mn-ea"/>
            </a:endParaRPr>
          </a:p>
        </p:txBody>
      </p:sp>
      <p:sp>
        <p:nvSpPr>
          <p:cNvPr id="1049544"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9546"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个性化治疗：根据患者的基因组信息和其他数据，为患者提供定制化的治疗方案，提高治疗效果</a:t>
            </a:r>
            <a:endParaRPr altLang="en-US" dirty="0" sz="24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8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人工智能在医学诊断中的优势与挑战</a:t>
            </a:r>
            <a:endParaRPr altLang="en-US" dirty="0" lang="zh-CN">
              <a:solidFill>
                <a:schemeClr val="lt1">
                  <a:lumMod val="100000"/>
                </a:schemeClr>
              </a:solidFill>
            </a:endParaRPr>
          </a:p>
        </p:txBody>
      </p:sp>
      <p:sp>
        <p:nvSpPr>
          <p:cNvPr id="1049586"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提高诊断准确率</a:t>
            </a:r>
            <a:endParaRPr altLang="en-US" lang="zh-CN"/>
          </a:p>
        </p:txBody>
      </p:sp>
      <p:sp>
        <p:nvSpPr>
          <p:cNvPr id="1049662"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人工智能通过深度学习等技术，能够快速、准确地识别医学图像中的病变，提高诊断的准确率。</a:t>
            </a:r>
            <a:endParaRPr altLang="en-US" dirty="0" sz="1200" lang="zh-CN" spc="150">
              <a:solidFill>
                <a:schemeClr val="tx1">
                  <a:lumMod val="65000"/>
                  <a:lumOff val="35000"/>
                </a:schemeClr>
              </a:solidFill>
              <a:latin typeface="+mn-ea"/>
              <a:sym typeface="+mn-ea"/>
            </a:endParaRPr>
          </a:p>
        </p:txBody>
      </p:sp>
      <p:sp>
        <p:nvSpPr>
          <p:cNvPr id="1049664"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人工智能可以对大量的医学数据进行处理和分析，挖掘出潜在的疾病特征和规律，为医生提供更加全面、准确的诊断依据。</a:t>
            </a:r>
            <a:endParaRPr altLang="en-US" dirty="0" sz="1200" lang="zh-CN" spc="150">
              <a:solidFill>
                <a:schemeClr val="tx1">
                  <a:lumMod val="65000"/>
                  <a:lumOff val="35000"/>
                </a:schemeClr>
              </a:solidFill>
              <a:latin typeface="+mn-ea"/>
              <a:sym typeface="+mn-ea"/>
            </a:endParaRPr>
          </a:p>
        </p:txBody>
      </p:sp>
      <p:sp>
        <p:nvSpPr>
          <p:cNvPr id="1049666"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人工智能可以辅助医生进行诊断，通过提供参考意见和建议，提高医生的诊断水平和效率。</a:t>
            </a:r>
            <a:endParaRPr altLang="en-US" dirty="0" sz="1200" lang="zh-CN" spc="150">
              <a:solidFill>
                <a:schemeClr val="tx1">
                  <a:lumMod val="65000"/>
                  <a:lumOff val="35000"/>
                </a:schemeClr>
              </a:solidFill>
              <a:latin typeface="+mn-ea"/>
              <a:sym typeface="+mn-ea"/>
            </a:endParaRPr>
          </a:p>
        </p:txBody>
      </p:sp>
      <p:sp>
        <p:nvSpPr>
          <p:cNvPr id="1049668"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人工智能在医学诊断中的应用，可以减少漏诊和误诊的情况，提高医疗质量和患者满意度。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降低误诊率</a:t>
            </a:r>
            <a:endParaRPr altLang="en-US" lang="zh-CN"/>
          </a:p>
        </p:txBody>
      </p:sp>
      <p:sp>
        <p:nvSpPr>
          <p:cNvPr id="1049708"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人工智能通过数据分析和模式识别，能够提高诊断的准确性和可靠性，减少误诊率。</a:t>
            </a:r>
            <a:endParaRPr altLang="en-US" dirty="0" sz="1200" lang="zh-CN" spc="150">
              <a:solidFill>
                <a:schemeClr val="tx1">
                  <a:lumMod val="65000"/>
                  <a:lumOff val="35000"/>
                </a:schemeClr>
              </a:solidFill>
              <a:latin typeface="+mn-ea"/>
              <a:sym typeface="+mn-ea"/>
            </a:endParaRPr>
          </a:p>
        </p:txBody>
      </p:sp>
      <p:sp>
        <p:nvSpPr>
          <p:cNvPr id="1049710"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人工智能可以对大量的医学数据进行深度挖掘和学习，发现传统医学方法难以发现的疾病特征和规律。</a:t>
            </a:r>
            <a:endParaRPr altLang="en-US" dirty="0" sz="1200" lang="zh-CN" spc="150">
              <a:solidFill>
                <a:schemeClr val="tx1">
                  <a:lumMod val="65000"/>
                  <a:lumOff val="35000"/>
                </a:schemeClr>
              </a:solidFill>
              <a:latin typeface="+mn-ea"/>
              <a:sym typeface="+mn-ea"/>
            </a:endParaRPr>
          </a:p>
        </p:txBody>
      </p:sp>
      <p:sp>
        <p:nvSpPr>
          <p:cNvPr id="1049712"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人工智能可以辅助医生进行诊断，提供更加全面和客观的医学证据，提高诊断的准确性和可靠性。</a:t>
            </a:r>
            <a:endParaRPr altLang="en-US" dirty="0" sz="1200" lang="zh-CN" spc="150">
              <a:solidFill>
                <a:schemeClr val="tx1">
                  <a:lumMod val="65000"/>
                  <a:lumOff val="35000"/>
                </a:schemeClr>
              </a:solidFill>
              <a:latin typeface="+mn-ea"/>
              <a:sym typeface="+mn-ea"/>
            </a:endParaRPr>
          </a:p>
        </p:txBody>
      </p:sp>
      <p:sp>
        <p:nvSpPr>
          <p:cNvPr id="1049714"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人工智能在医学诊断中的应用，可以提高医疗服务的效率和质量，降低医疗成本和误诊率。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52" name="标题 1"/>
          <p:cNvSpPr>
            <a:spLocks noGrp="1"/>
          </p:cNvSpPr>
          <p:nvPr>
            <p:ph type="title"/>
          </p:nvPr>
        </p:nvSpPr>
        <p:spPr/>
        <p:txBody>
          <a:bodyPr/>
          <a:p>
            <a:r>
              <a:rPr altLang="en-US" lang="zh-CN"/>
              <a:t>提升医生工作效率</a:t>
            </a:r>
            <a:endParaRPr altLang="en-US" lang="zh-CN"/>
          </a:p>
        </p:txBody>
      </p:sp>
      <p:sp>
        <p:nvSpPr>
          <p:cNvPr id="104975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减轻医生工作负担：人工智能可以自动完成一些繁琐的、重复性的工作，让医生有更多时间关注患者病情和治疗方案</a:t>
            </a:r>
            <a:endParaRPr altLang="en-US" dirty="0" sz="2400" lang="zh-CN">
              <a:latin typeface="+mn-ea"/>
              <a:ea typeface="+mn-ea"/>
            </a:endParaRPr>
          </a:p>
        </p:txBody>
      </p:sp>
      <p:sp>
        <p:nvSpPr>
          <p:cNvPr id="104977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促进跨学科合作：人工智能可以整合不同学科的医学数据和知识，促进不同领域的医生之间的合作和交流</a:t>
            </a:r>
            <a:endParaRPr altLang="en-US" dirty="0" sz="2400" lang="zh-CN">
              <a:latin typeface="+mn-ea"/>
              <a:ea typeface="+mn-ea"/>
            </a:endParaRPr>
          </a:p>
        </p:txBody>
      </p:sp>
      <p:sp>
        <p:nvSpPr>
          <p:cNvPr id="104977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辅助医生进行诊断：人工智能可以快速分析大量医学数据，帮助医生快速准确地诊断疾病</a:t>
            </a:r>
            <a:endParaRPr altLang="en-US" dirty="0" sz="2400" lang="zh-CN">
              <a:latin typeface="+mn-ea"/>
              <a:ea typeface="+mn-ea"/>
            </a:endParaRPr>
          </a:p>
        </p:txBody>
      </p:sp>
      <p:sp>
        <p:nvSpPr>
          <p:cNvPr id="104977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提高诊断准确性：人工智能通过深度学习等技术，可以不断优化诊断模型，提高诊断的准确性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14" name="标题 1"/>
          <p:cNvSpPr>
            <a:spLocks noGrp="1"/>
          </p:cNvSpPr>
          <p:nvPr>
            <p:ph type="title"/>
          </p:nvPr>
        </p:nvSpPr>
        <p:spPr/>
        <p:txBody>
          <a:bodyPr/>
          <a:p>
            <a:r>
              <a:rPr altLang="en-US" lang="zh-CN"/>
              <a:t>面临的挑战与问题</a:t>
            </a:r>
            <a:endParaRPr altLang="en-US" lang="zh-CN"/>
          </a:p>
        </p:txBody>
      </p:sp>
      <p:sp>
        <p:nvSpPr>
          <p:cNvPr id="10498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数据隐私和安全：如何保护患者的隐私和数据安全</a:t>
            </a:r>
            <a:endParaRPr altLang="en-US" dirty="0" sz="2000" lang="zh-CN" spc="150">
              <a:solidFill>
                <a:schemeClr val="tx1">
                  <a:lumMod val="85000"/>
                  <a:lumOff val="15000"/>
                </a:schemeClr>
              </a:solidFill>
              <a:latin typeface="+mn-ea"/>
              <a:sym typeface="+mn-ea"/>
            </a:endParaRPr>
          </a:p>
        </p:txBody>
      </p:sp>
      <p:sp>
        <p:nvSpPr>
          <p:cNvPr id="10498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算法准确性和可靠性：如何提高算法的准确性和可靠性，减少误诊和漏诊</a:t>
            </a:r>
            <a:endParaRPr altLang="en-US" dirty="0" sz="2000" lang="zh-CN" spc="150">
              <a:solidFill>
                <a:schemeClr val="tx1">
                  <a:lumMod val="85000"/>
                  <a:lumOff val="15000"/>
                </a:schemeClr>
              </a:solidFill>
              <a:latin typeface="+mn-ea"/>
              <a:sym typeface="+mn-ea"/>
            </a:endParaRPr>
          </a:p>
        </p:txBody>
      </p:sp>
      <p:sp>
        <p:nvSpPr>
          <p:cNvPr id="10498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法规和政策：如何遵守相关法规和政策，确保合法合规</a:t>
            </a:r>
            <a:endParaRPr altLang="en-US" dirty="0" sz="2000" lang="zh-CN" spc="150">
              <a:solidFill>
                <a:schemeClr val="tx1">
                  <a:lumMod val="85000"/>
                  <a:lumOff val="15000"/>
                </a:schemeClr>
              </a:solidFill>
              <a:latin typeface="+mn-ea"/>
              <a:sym typeface="+mn-ea"/>
            </a:endParaRPr>
          </a:p>
        </p:txBody>
      </p:sp>
      <p:sp>
        <p:nvSpPr>
          <p:cNvPr id="10498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医生和患者接受度：如何提高医生和患者对人工智能辅助诊断的接受度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7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人工智能在医学诊断中的未来发展</a:t>
            </a:r>
            <a:endParaRPr altLang="en-US" dirty="0" lang="zh-CN">
              <a:solidFill>
                <a:schemeClr val="lt1">
                  <a:lumMod val="100000"/>
                </a:schemeClr>
              </a:solidFill>
            </a:endParaRPr>
          </a:p>
        </p:txBody>
      </p:sp>
      <p:sp>
        <p:nvSpPr>
          <p:cNvPr id="104987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技术创新与突破</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49986" name="标题 1"/>
          <p:cNvSpPr>
            <a:spLocks noGrp="1"/>
          </p:cNvSpPr>
          <p:nvPr>
            <p:ph type="title"/>
          </p:nvPr>
        </p:nvSpPr>
        <p:spPr/>
        <p:txBody>
          <a:bodyPr/>
          <a:p>
            <a:r>
              <a:rPr altLang="en-US" lang="zh-CN"/>
              <a:t>跨学科合作与交流</a:t>
            </a:r>
            <a:endParaRPr altLang="en-US" lang="zh-CN"/>
          </a:p>
        </p:txBody>
      </p:sp>
      <p:sp>
        <p:nvSpPr>
          <p:cNvPr id="104998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共享数据和研究成果</a:t>
            </a:r>
            <a:endParaRPr altLang="zh-CN" dirty="0" lang="en-US">
              <a:solidFill>
                <a:schemeClr val="dk1">
                  <a:lumMod val="80000"/>
                  <a:lumOff val="20000"/>
                </a:schemeClr>
              </a:solidFill>
              <a:latin typeface="+mn-ea"/>
              <a:sym typeface="+mn-ea"/>
            </a:endParaRPr>
          </a:p>
        </p:txBody>
      </p:sp>
      <p:sp>
        <p:nvSpPr>
          <p:cNvPr id="104999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人工智能与医学领域的交叉融合</a:t>
            </a:r>
            <a:endParaRPr altLang="en-US" dirty="0" lang="zh-CN">
              <a:solidFill>
                <a:schemeClr val="dk1">
                  <a:lumMod val="80000"/>
                  <a:lumOff val="20000"/>
                </a:schemeClr>
              </a:solidFill>
              <a:latin typeface="+mn-ea"/>
              <a:sym typeface="+mn-ea"/>
            </a:endParaRPr>
          </a:p>
        </p:txBody>
      </p:sp>
      <p:sp>
        <p:nvSpPr>
          <p:cNvPr id="105000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跨学科团队的合作与交流</a:t>
            </a:r>
            <a:endParaRPr altLang="en-US" dirty="0" lang="zh-CN">
              <a:solidFill>
                <a:schemeClr val="dk1">
                  <a:lumMod val="80000"/>
                  <a:lumOff val="20000"/>
                </a:schemeClr>
              </a:solidFill>
              <a:latin typeface="+mn-ea"/>
              <a:sym typeface="+mn-ea"/>
            </a:endParaRPr>
          </a:p>
        </p:txBody>
      </p:sp>
      <p:sp>
        <p:nvSpPr>
          <p:cNvPr id="105001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推动医学诊断技术的创新发展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政策法规与伦理问题探讨</a:t>
            </a:r>
            <a:endParaRPr altLang="en-US" lang="zh-CN"/>
          </a:p>
        </p:txBody>
      </p:sp>
      <p:sp>
        <p:nvSpPr>
          <p:cNvPr id="1050058"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0"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2" name="TextBox 2"/>
          <p:cNvSpPr txBox="1"/>
          <p:nvPr>
            <p:custDataLst>
              <p:tags r:id="rId3"/>
            </p:custDataLst>
          </p:nvPr>
        </p:nvSpPr>
        <p:spPr>
          <a:xfrm>
            <a:off x="708596" y="3030566"/>
            <a:ext cx="2303661" cy="186018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政策法规：探讨人工智能在医学诊断中的相关政策法规及其对未来发展的影响</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64"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6"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8"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伦理问题：讨论人工智能在医学诊断中可能引发的伦理问题及其解决方案</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70"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2"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4" name="TextBox 2"/>
          <p:cNvSpPr txBox="1"/>
          <p:nvPr>
            <p:custDataLst>
              <p:tags r:id="rId9"/>
            </p:custDataLst>
          </p:nvPr>
        </p:nvSpPr>
        <p:spPr>
          <a:xfrm>
            <a:off x="6361937"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监管机制：探讨如何建立有效的监管机制以确保人工智能在医学诊断中的安全性和可靠性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76"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8"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80" name="TextBox 2"/>
          <p:cNvSpPr txBox="1"/>
          <p:nvPr>
            <p:custDataLst>
              <p:tags r:id="rId12"/>
            </p:custDataLst>
          </p:nvPr>
        </p:nvSpPr>
        <p:spPr>
          <a:xfrm>
            <a:off x="9180549"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伦理准则：提出制定人工智能在医学诊断中的伦理准则，以确保其应用符合道德和伦理标准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18" name="标题 1"/>
          <p:cNvSpPr>
            <a:spLocks noGrp="1"/>
          </p:cNvSpPr>
          <p:nvPr>
            <p:ph type="title"/>
          </p:nvPr>
        </p:nvSpPr>
        <p:spPr/>
        <p:txBody>
          <a:bodyPr/>
          <a:p>
            <a:r>
              <a:rPr altLang="en-US" lang="zh-CN"/>
              <a:t>未来发展趋势预测</a:t>
            </a:r>
            <a:endParaRPr altLang="en-US" lang="zh-CN"/>
          </a:p>
        </p:txBody>
      </p:sp>
      <p:sp>
        <p:nvSpPr>
          <p:cNvPr id="105012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人工智能技术不断进步，将提高医学诊断的准确性和效率</a:t>
            </a:r>
            <a:endParaRPr altLang="en-US" dirty="0" sz="1200" lang="zh-CN" spc="150">
              <a:solidFill>
                <a:schemeClr val="tx1">
                  <a:lumMod val="65000"/>
                  <a:lumOff val="35000"/>
                </a:schemeClr>
              </a:solidFill>
              <a:latin typeface="+mn-ea"/>
              <a:sym typeface="+mn-ea"/>
            </a:endParaRPr>
          </a:p>
        </p:txBody>
      </p:sp>
      <p:sp>
        <p:nvSpPr>
          <p:cNvPr id="105012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医学数据不断积累，将促进人工智能在医学诊断中的应用</a:t>
            </a:r>
            <a:endParaRPr altLang="en-US" dirty="0" sz="1200" lang="zh-CN" spc="150">
              <a:solidFill>
                <a:schemeClr val="tx1">
                  <a:lumMod val="65000"/>
                  <a:lumOff val="35000"/>
                </a:schemeClr>
              </a:solidFill>
              <a:latin typeface="+mn-ea"/>
              <a:sym typeface="+mn-ea"/>
            </a:endParaRPr>
          </a:p>
        </p:txBody>
      </p:sp>
      <p:sp>
        <p:nvSpPr>
          <p:cNvPr id="105012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人工智能与医学影像技术的结合，将为医学诊断提供更丰富的信息</a:t>
            </a:r>
            <a:endParaRPr altLang="en-US" dirty="0" sz="1200" lang="zh-CN" spc="150">
              <a:solidFill>
                <a:schemeClr val="tx1">
                  <a:lumMod val="65000"/>
                  <a:lumOff val="35000"/>
                </a:schemeClr>
              </a:solidFill>
              <a:latin typeface="+mn-ea"/>
              <a:sym typeface="+mn-ea"/>
            </a:endParaRPr>
          </a:p>
        </p:txBody>
      </p:sp>
      <p:sp>
        <p:nvSpPr>
          <p:cNvPr id="105012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人工智能在医学诊断中的应用将逐渐普及，成为医学领域的重要辅助工具</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16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案例分析：人工智能在医学诊断中的成功应用</a:t>
            </a:r>
            <a:endParaRPr altLang="en-US" dirty="0" lang="zh-CN">
              <a:solidFill>
                <a:schemeClr val="lt1">
                  <a:lumMod val="100000"/>
                </a:schemeClr>
              </a:solidFill>
            </a:endParaRPr>
          </a:p>
        </p:txBody>
      </p:sp>
      <p:sp>
        <p:nvSpPr>
          <p:cNvPr id="1050166"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40" name="标题 1"/>
          <p:cNvSpPr>
            <a:spLocks noGrp="1"/>
          </p:cNvSpPr>
          <p:nvPr>
            <p:ph type="title"/>
          </p:nvPr>
        </p:nvSpPr>
        <p:spPr/>
        <p:txBody>
          <a:bodyPr/>
          <a:p>
            <a:r>
              <a:rPr altLang="en-US" lang="zh-CN"/>
              <a:t>案例一：医学影像识别辅助诊断肺癌</a:t>
            </a:r>
            <a:endParaRPr altLang="en-US" lang="zh-CN"/>
          </a:p>
        </p:txBody>
      </p:sp>
      <p:sp>
        <p:nvSpPr>
          <p:cNvPr id="1050242" name="任意多边形 20"/>
          <p:cNvSpPr/>
          <p:nvPr>
            <p:custDataLst>
              <p:tags r:id="rId1"/>
            </p:custDataLst>
          </p:nvPr>
        </p:nvSpPr>
        <p:spPr>
          <a:xfrm rot="2700000">
            <a:off x="891853"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44" name="文本框 24"/>
          <p:cNvSpPr txBox="1"/>
          <p:nvPr>
            <p:custDataLst>
              <p:tags r:id="rId2"/>
            </p:custDataLst>
          </p:nvPr>
        </p:nvSpPr>
        <p:spPr bwMode="auto">
          <a:xfrm>
            <a:off x="551935" y="3147226"/>
            <a:ext cx="1906236" cy="290739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背景介绍：肺癌是全球最常见的恶性肿瘤之一，早期诊断对于治疗和预后至关重要。</a:t>
            </a:r>
            <a:endParaRPr altLang="en-US" dirty="0" lang="zh-CN" spc="150">
              <a:solidFill>
                <a:schemeClr val="tx1">
                  <a:lumMod val="75000"/>
                  <a:lumOff val="25000"/>
                </a:schemeClr>
              </a:solidFill>
              <a:latin typeface="+mn-ea"/>
              <a:sym typeface="+mn-ea"/>
            </a:endParaRPr>
          </a:p>
        </p:txBody>
      </p:sp>
      <p:sp>
        <p:nvSpPr>
          <p:cNvPr id="1050246" name="矩形 42"/>
          <p:cNvSpPr/>
          <p:nvPr>
            <p:custDataLst>
              <p:tags r:id="rId3"/>
            </p:custDataLst>
          </p:nvPr>
        </p:nvSpPr>
        <p:spPr>
          <a:xfrm>
            <a:off x="678251" y="2786729"/>
            <a:ext cx="1653462" cy="11709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48" name="任意多边形 18"/>
          <p:cNvSpPr/>
          <p:nvPr>
            <p:custDataLst>
              <p:tags r:id="rId4"/>
            </p:custDataLst>
          </p:nvPr>
        </p:nvSpPr>
        <p:spPr>
          <a:xfrm rot="5400000">
            <a:off x="3188249"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0" name="文本框 27"/>
          <p:cNvSpPr txBox="1"/>
          <p:nvPr>
            <p:custDataLst>
              <p:tags r:id="rId5"/>
            </p:custDataLst>
          </p:nvPr>
        </p:nvSpPr>
        <p:spPr bwMode="auto">
          <a:xfrm>
            <a:off x="2847621" y="3147226"/>
            <a:ext cx="1906236" cy="2907396"/>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案例描述：通过深度学习技术，人工智能可以对医学影像进行自动分析和识别，辅助医生诊断肺癌。</a:t>
            </a:r>
            <a:endParaRPr altLang="en-US" dirty="0" lang="zh-CN" spc="150">
              <a:solidFill>
                <a:schemeClr val="tx1">
                  <a:lumMod val="75000"/>
                  <a:lumOff val="25000"/>
                </a:schemeClr>
              </a:solidFill>
              <a:latin typeface="+mn-ea"/>
              <a:sym typeface="+mn-ea"/>
            </a:endParaRPr>
          </a:p>
        </p:txBody>
      </p:sp>
      <p:sp>
        <p:nvSpPr>
          <p:cNvPr id="1050252" name="矩形 43"/>
          <p:cNvSpPr/>
          <p:nvPr>
            <p:custDataLst>
              <p:tags r:id="rId6"/>
            </p:custDataLst>
          </p:nvPr>
        </p:nvSpPr>
        <p:spPr>
          <a:xfrm>
            <a:off x="2973937" y="2786729"/>
            <a:ext cx="1653462" cy="11709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4" name="任意多边形 21"/>
          <p:cNvSpPr/>
          <p:nvPr>
            <p:custDataLst>
              <p:tags r:id="rId7"/>
            </p:custDataLst>
          </p:nvPr>
        </p:nvSpPr>
        <p:spPr>
          <a:xfrm rot="18900000" flipH="1">
            <a:off x="5483226"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6" name="文本框 30"/>
          <p:cNvSpPr txBox="1"/>
          <p:nvPr>
            <p:custDataLst>
              <p:tags r:id="rId8"/>
            </p:custDataLst>
          </p:nvPr>
        </p:nvSpPr>
        <p:spPr bwMode="auto">
          <a:xfrm>
            <a:off x="5142598" y="3147226"/>
            <a:ext cx="1906236" cy="290739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技术应用：介绍所使用的算法、模型和训练方法，以及如何处理医学影像数据。</a:t>
            </a:r>
            <a:endParaRPr altLang="en-US" dirty="0" lang="zh-CN" spc="150">
              <a:solidFill>
                <a:schemeClr val="tx1">
                  <a:lumMod val="75000"/>
                  <a:lumOff val="25000"/>
                </a:schemeClr>
              </a:solidFill>
              <a:latin typeface="+mn-ea"/>
              <a:sym typeface="+mn-ea"/>
            </a:endParaRPr>
          </a:p>
        </p:txBody>
      </p:sp>
      <p:sp>
        <p:nvSpPr>
          <p:cNvPr id="1050258" name="矩形 44"/>
          <p:cNvSpPr/>
          <p:nvPr>
            <p:custDataLst>
              <p:tags r:id="rId9"/>
            </p:custDataLst>
          </p:nvPr>
        </p:nvSpPr>
        <p:spPr>
          <a:xfrm>
            <a:off x="5269624" y="2786729"/>
            <a:ext cx="1653462" cy="11709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0" name="任意多边形 22"/>
          <p:cNvSpPr/>
          <p:nvPr>
            <p:custDataLst>
              <p:tags r:id="rId10"/>
            </p:custDataLst>
          </p:nvPr>
        </p:nvSpPr>
        <p:spPr>
          <a:xfrm rot="2700000" flipH="1" flipV="1">
            <a:off x="7778912"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2" name="文本框 33"/>
          <p:cNvSpPr txBox="1"/>
          <p:nvPr>
            <p:custDataLst>
              <p:tags r:id="rId11"/>
            </p:custDataLst>
          </p:nvPr>
        </p:nvSpPr>
        <p:spPr bwMode="auto">
          <a:xfrm>
            <a:off x="7438285" y="3147226"/>
            <a:ext cx="1906236" cy="2907396"/>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案例效果：展示人工智能辅助诊断肺癌的准确率、敏感性和特异性等方面的数据，以及与医生诊断结果的对比。</a:t>
            </a:r>
            <a:endParaRPr altLang="en-US" dirty="0" lang="zh-CN" spc="150">
              <a:solidFill>
                <a:schemeClr val="tx1">
                  <a:lumMod val="75000"/>
                  <a:lumOff val="25000"/>
                </a:schemeClr>
              </a:solidFill>
              <a:latin typeface="+mn-ea"/>
              <a:sym typeface="+mn-ea"/>
            </a:endParaRPr>
          </a:p>
        </p:txBody>
      </p:sp>
      <p:sp>
        <p:nvSpPr>
          <p:cNvPr id="1050264" name="矩形 45"/>
          <p:cNvSpPr/>
          <p:nvPr>
            <p:custDataLst>
              <p:tags r:id="rId12"/>
            </p:custDataLst>
          </p:nvPr>
        </p:nvSpPr>
        <p:spPr>
          <a:xfrm>
            <a:off x="7564601" y="2786729"/>
            <a:ext cx="1653462" cy="11709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6" name="任意多边形 3"/>
          <p:cNvSpPr/>
          <p:nvPr>
            <p:custDataLst>
              <p:tags r:id="rId13"/>
            </p:custDataLst>
          </p:nvPr>
        </p:nvSpPr>
        <p:spPr>
          <a:xfrm rot="16200000" flipV="1">
            <a:off x="10075308"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8" name="文本框 4"/>
          <p:cNvSpPr txBox="1"/>
          <p:nvPr>
            <p:custDataLst>
              <p:tags r:id="rId14"/>
            </p:custDataLst>
          </p:nvPr>
        </p:nvSpPr>
        <p:spPr bwMode="auto">
          <a:xfrm>
            <a:off x="9733971" y="3147226"/>
            <a:ext cx="1906236" cy="290739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结论：总结人工智能在医学影像识别辅助诊断肺癌方面的优势和应用前景。</a:t>
            </a:r>
            <a:endParaRPr altLang="en-US" dirty="0" lang="zh-CN" spc="150">
              <a:solidFill>
                <a:schemeClr val="tx1">
                  <a:lumMod val="75000"/>
                  <a:lumOff val="25000"/>
                </a:schemeClr>
              </a:solidFill>
              <a:latin typeface="+mn-ea"/>
              <a:sym typeface="+mn-ea"/>
            </a:endParaRPr>
          </a:p>
        </p:txBody>
      </p:sp>
      <p:sp>
        <p:nvSpPr>
          <p:cNvPr id="1050270" name="矩形 5"/>
          <p:cNvSpPr/>
          <p:nvPr>
            <p:custDataLst>
              <p:tags r:id="rId15"/>
            </p:custDataLst>
          </p:nvPr>
        </p:nvSpPr>
        <p:spPr>
          <a:xfrm>
            <a:off x="9860287" y="2786729"/>
            <a:ext cx="1653462" cy="117091"/>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08" name="标题 1"/>
          <p:cNvSpPr>
            <a:spLocks noGrp="1"/>
          </p:cNvSpPr>
          <p:nvPr>
            <p:ph type="title"/>
          </p:nvPr>
        </p:nvSpPr>
        <p:spPr/>
        <p:txBody>
          <a:bodyPr/>
          <a:p>
            <a:r>
              <a:rPr altLang="en-US" lang="zh-CN"/>
              <a:t>案例二：基因测序与个性化治疗在癌症治疗中的应用</a:t>
            </a:r>
            <a:endParaRPr altLang="en-US" lang="zh-CN"/>
          </a:p>
        </p:txBody>
      </p:sp>
      <p:sp>
        <p:nvSpPr>
          <p:cNvPr id="1050310"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2"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14"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6"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18"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0"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2"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4"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6"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人工智能在其中的作用：利用人工智能技术对基因测序结果进行分析，帮助医生快速准确地确定治疗方案。</a:t>
            </a:r>
            <a:endParaRPr altLang="en-US" dirty="0" sz="2400" lang="zh-CN">
              <a:latin typeface="+mn-ea"/>
              <a:ea typeface="+mn-ea"/>
            </a:endParaRPr>
          </a:p>
        </p:txBody>
      </p:sp>
      <p:sp>
        <p:nvSpPr>
          <p:cNvPr id="1050328"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成功案例：个性化治疗方案在癌症治疗中取得了显著效果，提高了患者的生存率和生活质量。</a:t>
            </a:r>
            <a:endParaRPr altLang="en-US" dirty="0" sz="2400" lang="zh-CN">
              <a:latin typeface="+mn-ea"/>
              <a:ea typeface="+mn-ea"/>
            </a:endParaRPr>
          </a:p>
        </p:txBody>
      </p:sp>
      <p:sp>
        <p:nvSpPr>
          <p:cNvPr id="1050330"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背景介绍：基因测序技术的快速发展为个性化治疗提供了有力支持。</a:t>
            </a:r>
            <a:endParaRPr altLang="en-US" dirty="0" sz="2400" lang="zh-CN">
              <a:latin typeface="+mn-ea"/>
              <a:ea typeface="+mn-ea"/>
            </a:endParaRPr>
          </a:p>
        </p:txBody>
      </p:sp>
      <p:sp>
        <p:nvSpPr>
          <p:cNvPr id="1050332"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案例描述：通过基因测序技术，医生能够更准确地了解患者的基因变异情况，从而制定个性化的治疗方案。</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370" name="标题 1"/>
          <p:cNvSpPr>
            <a:spLocks noGrp="1"/>
          </p:cNvSpPr>
          <p:nvPr>
            <p:ph type="title"/>
          </p:nvPr>
        </p:nvSpPr>
        <p:spPr/>
        <p:txBody>
          <a:bodyPr/>
          <a:p>
            <a:r>
              <a:rPr altLang="en-US" lang="zh-CN"/>
              <a:t>案例三：人工智能在药物研发中的应用与成果</a:t>
            </a:r>
            <a:endParaRPr altLang="en-US" lang="zh-CN"/>
          </a:p>
        </p:txBody>
      </p:sp>
      <p:sp>
        <p:nvSpPr>
          <p:cNvPr id="105037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7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76"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药物研发的流程和挑战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7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8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82"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人工智能在药物研发中的应用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8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8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8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人工智能在药物研发中的成果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9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9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9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未来展望：人工智能在药物研发中的前景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3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总结与展望：人工智能在医学诊断中的辅助应用前景与挑战</a:t>
            </a:r>
            <a:endParaRPr altLang="en-US" dirty="0" lang="zh-CN">
              <a:solidFill>
                <a:schemeClr val="lt1">
                  <a:lumMod val="100000"/>
                </a:schemeClr>
              </a:solidFill>
            </a:endParaRPr>
          </a:p>
        </p:txBody>
      </p:sp>
      <p:sp>
        <p:nvSpPr>
          <p:cNvPr id="1050434"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508" name="标题 1"/>
          <p:cNvSpPr>
            <a:spLocks noGrp="1"/>
          </p:cNvSpPr>
          <p:nvPr>
            <p:ph type="title"/>
          </p:nvPr>
        </p:nvSpPr>
        <p:spPr/>
        <p:txBody>
          <a:bodyPr/>
          <a:p>
            <a:r>
              <a:rPr altLang="en-US" lang="zh-CN"/>
              <a:t>总结：人工智能在医学诊断中的辅助应用的重要性和意义</a:t>
            </a:r>
            <a:endParaRPr altLang="en-US" lang="zh-CN"/>
          </a:p>
        </p:txBody>
      </p:sp>
      <p:sp>
        <p:nvSpPr>
          <p:cNvPr id="105051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1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提高诊断准确性和效率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1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1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降低医疗成本</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2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2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改善患者生活质量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2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3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推动医疗行业创新发展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570" name="标题 1"/>
          <p:cNvSpPr>
            <a:spLocks noGrp="1"/>
          </p:cNvSpPr>
          <p:nvPr>
            <p:ph type="title"/>
          </p:nvPr>
        </p:nvSpPr>
        <p:spPr/>
        <p:txBody>
          <a:bodyPr/>
          <a:p>
            <a:r>
              <a:rPr altLang="en-US" lang="zh-CN"/>
              <a:t>展望：未来人工智能在医学诊断中的辅助应用的发展方向与挑战</a:t>
            </a:r>
            <a:endParaRPr altLang="en-US" lang="zh-CN"/>
          </a:p>
        </p:txBody>
      </p:sp>
      <p:sp>
        <p:nvSpPr>
          <p:cNvPr id="105057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未来发展方向：结合深度学习、自然语言处理等技术，提高诊断准确性和效率</a:t>
            </a:r>
            <a:endParaRPr altLang="en-US" dirty="0" sz="2000" lang="zh-CN" spc="150">
              <a:solidFill>
                <a:schemeClr val="tx1">
                  <a:lumMod val="85000"/>
                  <a:lumOff val="15000"/>
                </a:schemeClr>
              </a:solidFill>
              <a:latin typeface="+mn-ea"/>
              <a:sym typeface="+mn-ea"/>
            </a:endParaRPr>
          </a:p>
        </p:txBody>
      </p:sp>
      <p:sp>
        <p:nvSpPr>
          <p:cNvPr id="105057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面临的挑战：数据隐私、伦理问题以及技术成熟度等方面的挑战</a:t>
            </a:r>
            <a:endParaRPr altLang="en-US" dirty="0" sz="2000" lang="zh-CN" spc="150">
              <a:solidFill>
                <a:schemeClr val="tx1">
                  <a:lumMod val="85000"/>
                  <a:lumOff val="15000"/>
                </a:schemeClr>
              </a:solidFill>
              <a:latin typeface="+mn-ea"/>
              <a:sym typeface="+mn-ea"/>
            </a:endParaRPr>
          </a:p>
        </p:txBody>
      </p:sp>
      <p:sp>
        <p:nvSpPr>
          <p:cNvPr id="105058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未来发展趋势：个性化医疗、跨学科合作以及全球化发展等趋势</a:t>
            </a:r>
            <a:endParaRPr altLang="en-US" dirty="0" sz="2000" lang="zh-CN" spc="150">
              <a:solidFill>
                <a:schemeClr val="tx1">
                  <a:lumMod val="85000"/>
                  <a:lumOff val="15000"/>
                </a:schemeClr>
              </a:solidFill>
              <a:latin typeface="+mn-ea"/>
              <a:sym typeface="+mn-ea"/>
            </a:endParaRPr>
          </a:p>
        </p:txBody>
      </p:sp>
      <p:sp>
        <p:nvSpPr>
          <p:cNvPr id="105059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应对策略：加强技术研发、完善法律法规以及提高公众认知等方面的策略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632"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634"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636"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638"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9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7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0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34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77.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2023-12-17T02:13:05Z</dcterms:created>
  <dcterms:modified xsi:type="dcterms:W3CDTF">2023-12-17T02:13:05Z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18250551f5ce46e6bf1e529d04a825f7_21</vt:lpwstr>
  </property>
</Properties>
</file>