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541" r:id="rId1"/>
    <p:sldMasterId id="2147487578" r:id="rId2"/>
  </p:sldMasterIdLst>
  <p:notesMasterIdLst>
    <p:notesMasterId r:id="rId3"/>
  </p:notesMasterIdLst>
  <p:sldIdLst>
    <p:sldId id="2109" r:id="rId4"/>
    <p:sldId id="2112" r:id="rId5"/>
    <p:sldId id="2115" r:id="rId6"/>
    <p:sldId id="2118" r:id="rId7"/>
    <p:sldId id="2124" r:id="rId9"/>
    <p:sldId id="2127" r:id="rId10"/>
    <p:sldId id="2130" r:id="rId11"/>
    <p:sldId id="2133" r:id="rId12"/>
    <p:sldId id="2136" r:id="rId13"/>
    <p:sldId id="2142" r:id="rId15"/>
    <p:sldId id="2145" r:id="rId16"/>
    <p:sldId id="2148" r:id="rId17"/>
    <p:sldId id="2151" r:id="rId18"/>
    <p:sldId id="2154" r:id="rId19"/>
    <p:sldId id="2160" r:id="rId21"/>
    <p:sldId id="2163" r:id="rId22"/>
    <p:sldId id="2166" r:id="rId23"/>
    <p:sldId id="2169" r:id="rId24"/>
    <p:sldId id="2172" r:id="rId25"/>
    <p:sldId id="2178" r:id="rId27"/>
    <p:sldId id="2181" r:id="rId28"/>
    <p:sldId id="2184" r:id="rId29"/>
    <p:sldId id="2187" r:id="rId30"/>
    <p:sldId id="2190"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542" r:id="rId1"/>
    <p:sldLayoutId id="2147487543" r:id="rId2"/>
    <p:sldLayoutId id="2147487544" r:id="rId3"/>
    <p:sldLayoutId id="2147487545" r:id="rId4"/>
    <p:sldLayoutId id="2147487546" r:id="rId5"/>
    <p:sldLayoutId id="2147487547" r:id="rId6"/>
    <p:sldLayoutId id="2147487548" r:id="rId7"/>
    <p:sldLayoutId id="2147487549" r:id="rId8"/>
    <p:sldLayoutId id="2147487550" r:id="rId9"/>
    <p:sldLayoutId id="2147487551" r:id="rId10"/>
    <p:sldLayoutId id="214748755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579" r:id="rId1"/>
    <p:sldLayoutId id="2147487580" r:id="rId2"/>
    <p:sldLayoutId id="2147487581" r:id="rId3"/>
    <p:sldLayoutId id="2147487582" r:id="rId4"/>
    <p:sldLayoutId id="2147487583" r:id="rId5"/>
    <p:sldLayoutId id="2147487584" r:id="rId6"/>
    <p:sldLayoutId id="2147487585" r:id="rId7"/>
    <p:sldLayoutId id="2147487586" r:id="rId8"/>
    <p:sldLayoutId id="2147487587" r:id="rId9"/>
    <p:sldLayoutId id="2147487588" r:id="rId10"/>
    <p:sldLayoutId id="214748758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5.xml"/><Relationship Id="rId2" Type="http://schemas.openxmlformats.org/officeDocument/2006/relationships/tags" Target="../tags/tag96.xml"/><Relationship Id="rId3" Type="http://schemas.openxmlformats.org/officeDocument/2006/relationships/tags" Target="../tags/tag97.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tags" Target="../tags/tag156.xml"/><Relationship Id="rId14" Type="http://schemas.openxmlformats.org/officeDocument/2006/relationships/tags" Target="../tags/tag157.xml"/><Relationship Id="rId1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tags" Target="../tags/tag170.xml"/><Relationship Id="rId14" Type="http://schemas.openxmlformats.org/officeDocument/2006/relationships/tags" Target="../tags/tag171.xml"/><Relationship Id="rId15" Type="http://schemas.openxmlformats.org/officeDocument/2006/relationships/tags" Target="../tags/tag172.xml"/><Relationship Id="rId16" Type="http://schemas.openxmlformats.org/officeDocument/2006/relationships/tags" Target="../tags/tag173.xml"/><Relationship Id="rId17" Type="http://schemas.openxmlformats.org/officeDocument/2006/relationships/tags" Target="../tags/tag174.xml"/><Relationship Id="rId18" Type="http://schemas.openxmlformats.org/officeDocument/2006/relationships/tags" Target="../tags/tag175.xml"/><Relationship Id="rId19" Type="http://schemas.openxmlformats.org/officeDocument/2006/relationships/tags" Target="../tags/tag176.xml"/><Relationship Id="rId20" Type="http://schemas.openxmlformats.org/officeDocument/2006/relationships/tags" Target="../tags/tag177.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tags" Target="../tags/tag209.xml"/><Relationship Id="rId14" Type="http://schemas.openxmlformats.org/officeDocument/2006/relationships/tags" Target="../tags/tag210.xml"/><Relationship Id="rId15" Type="http://schemas.openxmlformats.org/officeDocument/2006/relationships/tags" Target="../tags/tag211.xml"/><Relationship Id="rId16" Type="http://schemas.openxmlformats.org/officeDocument/2006/relationships/tags" Target="../tags/tag212.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tags" Target="../tags/tag229.xml"/><Relationship Id="rId14" Type="http://schemas.openxmlformats.org/officeDocument/2006/relationships/tags" Target="../tags/tag230.xml"/><Relationship Id="rId1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tags" Target="../tags/tag262.xml"/><Relationship Id="rId14" Type="http://schemas.openxmlformats.org/officeDocument/2006/relationships/tags" Target="../tags/tag263.xml"/><Relationship Id="rId15" Type="http://schemas.openxmlformats.org/officeDocument/2006/relationships/tags" Target="../tags/tag264.xml"/><Relationship Id="rId16" Type="http://schemas.openxmlformats.org/officeDocument/2006/relationships/tags" Target="../tags/tag265.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solidFill>
                  <a:schemeClr val="lt1">
                    <a:lumMod val="100000"/>
                  </a:schemeClr>
                </a:solidFill>
              </a:rPr>
              <a:t>机械制造加工行业的成就与展望</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xxx</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2400" lang="zh-CN" spc="300">
                <a:solidFill>
                  <a:schemeClr val="lt1">
                    <a:lumMod val="100000"/>
                  </a:schemeClr>
                </a:solidFill>
                <a:latin typeface="+mj-ea"/>
                <a:ea typeface="+mj-ea"/>
              </a:rPr>
              <a:t>添加目录标题</a:t>
            </a:r>
            <a:endParaRPr altLang="zh-CN" b="1" dirty="0" sz="2400" lang="en-US"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机械制造加工行业的成就</a:t>
            </a:r>
            <a:endParaRPr altLang="en-US" b="1" dirty="0" sz="24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机械制造加工行业的发展趋势</a:t>
            </a:r>
            <a:endParaRPr altLang="en-US" b="1" dirty="0" sz="24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3022600" y="367474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3022600" y="4480560"/>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机械制造加工行业的挑战与机遇</a:t>
            </a:r>
            <a:endParaRPr altLang="en-US" b="1" dirty="0" sz="24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6724650" y="367474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6724650" y="4480560"/>
            <a:ext cx="2447925" cy="720090"/>
          </a:xfrm>
          <a:prstGeom prst="rect"/>
          <a:noFill/>
        </p:spPr>
        <p:txBody>
          <a:bodyPr anchor="t" anchorCtr="0" bIns="0" lIns="0" rIns="0" rtlCol="0" tIns="0" wrap="square">
            <a:normAutofit lnSpcReduction="10000"/>
          </a:bodyPr>
          <a:p>
            <a:pPr algn="ctr">
              <a:lnSpc>
                <a:spcPct val="100000"/>
              </a:lnSpc>
            </a:pPr>
            <a:r>
              <a:rPr altLang="en-US" b="1" dirty="0" sz="2400" lang="zh-CN" spc="300">
                <a:solidFill>
                  <a:schemeClr val="lt1">
                    <a:lumMod val="100000"/>
                  </a:schemeClr>
                </a:solidFill>
                <a:latin typeface="+mj-ea"/>
                <a:ea typeface="+mj-ea"/>
              </a:rPr>
              <a:t>机械制造加工行业的未来展望</a:t>
            </a:r>
            <a:endParaRPr altLang="en-US" b="1" dirty="0" sz="2400" lang="zh-CN" spc="300">
              <a:solidFill>
                <a:schemeClr val="lt1">
                  <a:lumMod val="100000"/>
                </a:schemeClr>
              </a:solidFill>
              <a:latin typeface="+mj-ea"/>
              <a:ea typeface="+mj-ea"/>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2" name="标题"/>
          <p:cNvSpPr>
            <a:spLocks noGrp="1"/>
          </p:cNvSpPr>
          <p:nvPr>
            <p:ph type="title"/>
            <p:custDataLst>
              <p:tags r:id="rId1"/>
            </p:custDataLst>
          </p:nvPr>
        </p:nvSpPr>
        <p:spPr/>
        <p:txBody>
          <a:bodyPr/>
          <a:p>
            <a:r>
              <a:rPr altLang="en-US" dirty="0" lang="zh-CN">
                <a:solidFill>
                  <a:schemeClr val="lt1">
                    <a:lumMod val="100000"/>
                  </a:schemeClr>
                </a:solidFill>
              </a:rPr>
              <a:t>单击添加章节标题</a:t>
            </a:r>
            <a:endParaRPr altLang="en-US" dirty="0" lang="zh-CN">
              <a:solidFill>
                <a:schemeClr val="lt1">
                  <a:lumMod val="100000"/>
                </a:schemeClr>
              </a:solidFill>
            </a:endParaRPr>
          </a:p>
        </p:txBody>
      </p:sp>
      <p:sp>
        <p:nvSpPr>
          <p:cNvPr id="1048874"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8" name="标题"/>
          <p:cNvSpPr>
            <a:spLocks noGrp="1"/>
          </p:cNvSpPr>
          <p:nvPr>
            <p:ph type="title"/>
            <p:custDataLst>
              <p:tags r:id="rId1"/>
            </p:custDataLst>
          </p:nvPr>
        </p:nvSpPr>
        <p:spPr/>
        <p:txBody>
          <a:bodyPr/>
          <a:p>
            <a:r>
              <a:rPr altLang="en-US" dirty="0" lang="zh-CN">
                <a:solidFill>
                  <a:schemeClr val="lt1">
                    <a:lumMod val="100000"/>
                  </a:schemeClr>
                </a:solidFill>
              </a:rPr>
              <a:t>机械制造加工行业的成就</a:t>
            </a:r>
            <a:endParaRPr altLang="en-US" dirty="0" lang="zh-CN">
              <a:solidFill>
                <a:schemeClr val="lt1">
                  <a:lumMod val="100000"/>
                </a:schemeClr>
              </a:solidFill>
            </a:endParaRPr>
          </a:p>
        </p:txBody>
      </p:sp>
      <p:sp>
        <p:nvSpPr>
          <p:cNvPr id="1048910"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2" name="标题 1"/>
          <p:cNvSpPr>
            <a:spLocks noGrp="1"/>
          </p:cNvSpPr>
          <p:nvPr>
            <p:ph type="title"/>
          </p:nvPr>
        </p:nvSpPr>
        <p:spPr/>
        <p:txBody>
          <a:bodyPr/>
          <a:p>
            <a:r>
              <a:rPr altLang="en-US" lang="zh-CN"/>
              <a:t>行业历史与发展</a:t>
            </a:r>
            <a:endParaRPr altLang="en-US" lang="zh-CN"/>
          </a:p>
        </p:txBody>
      </p:sp>
      <p:sp>
        <p:nvSpPr>
          <p:cNvPr id="104897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7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机械制造加工行业的起源和发展历程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8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8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行业的重要性和地位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8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8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行业的主要产品和服务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9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9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行业的市场规模和增长趋势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0" name="标题 1"/>
          <p:cNvSpPr>
            <a:spLocks noGrp="1"/>
          </p:cNvSpPr>
          <p:nvPr>
            <p:ph type="title"/>
          </p:nvPr>
        </p:nvSpPr>
        <p:spPr/>
        <p:txBody>
          <a:bodyPr/>
          <a:p>
            <a:r>
              <a:rPr altLang="en-US" lang="zh-CN"/>
              <a:t>重要产品与技术</a:t>
            </a:r>
            <a:endParaRPr altLang="en-US" lang="zh-CN"/>
          </a:p>
        </p:txBody>
      </p:sp>
      <p:sp>
        <p:nvSpPr>
          <p:cNvPr id="104903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数控机床：高精度、高效率的加工设备，广泛应用于航空、汽车、电子等领域</a:t>
            </a:r>
            <a:endParaRPr altLang="en-US" dirty="0" sz="1200" lang="zh-CN" spc="150">
              <a:solidFill>
                <a:schemeClr val="tx1">
                  <a:lumMod val="65000"/>
                  <a:lumOff val="35000"/>
                </a:schemeClr>
              </a:solidFill>
              <a:latin typeface="+mn-ea"/>
              <a:sym typeface="+mn-ea"/>
            </a:endParaRPr>
          </a:p>
        </p:txBody>
      </p:sp>
      <p:sp>
        <p:nvSpPr>
          <p:cNvPr id="104903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工业机器人：自动化、智能化的生产设备，提高生产效率和产品质量</a:t>
            </a:r>
            <a:endParaRPr altLang="en-US" dirty="0" sz="1200" lang="zh-CN" spc="150">
              <a:solidFill>
                <a:schemeClr val="tx1">
                  <a:lumMod val="65000"/>
                  <a:lumOff val="35000"/>
                </a:schemeClr>
              </a:solidFill>
              <a:latin typeface="+mn-ea"/>
              <a:sym typeface="+mn-ea"/>
            </a:endParaRPr>
          </a:p>
        </p:txBody>
      </p:sp>
      <p:sp>
        <p:nvSpPr>
          <p:cNvPr id="104903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3D打印技术：快速、灵活的生产方式，适用于个性化定制和小批量生产</a:t>
            </a:r>
            <a:endParaRPr altLang="en-US" dirty="0" sz="1200" lang="zh-CN" spc="150">
              <a:solidFill>
                <a:schemeClr val="tx1">
                  <a:lumMod val="65000"/>
                  <a:lumOff val="35000"/>
                </a:schemeClr>
              </a:solidFill>
              <a:latin typeface="+mn-ea"/>
              <a:sym typeface="+mn-ea"/>
            </a:endParaRPr>
          </a:p>
        </p:txBody>
      </p:sp>
      <p:sp>
        <p:nvSpPr>
          <p:cNvPr id="104903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精密铸造技术：高精度、高质量的零部件制造技术，提高产品性能和可靠性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2" name="标题 1"/>
          <p:cNvSpPr>
            <a:spLocks noGrp="1"/>
          </p:cNvSpPr>
          <p:nvPr>
            <p:ph type="title"/>
          </p:nvPr>
        </p:nvSpPr>
        <p:spPr/>
        <p:txBody>
          <a:bodyPr/>
          <a:p>
            <a:r>
              <a:rPr altLang="en-US" lang="zh-CN"/>
              <a:t>国内外市场表现</a:t>
            </a:r>
            <a:endParaRPr altLang="en-US" lang="zh-CN"/>
          </a:p>
        </p:txBody>
      </p:sp>
      <p:sp>
        <p:nvSpPr>
          <p:cNvPr id="104907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国内市场表现：机械制造加工行业在国内市场的规模不断扩大，成为国民经济的重要支柱产业之一。</a:t>
            </a:r>
            <a:endParaRPr altLang="en-US" dirty="0" lang="zh-CN" spc="150">
              <a:solidFill>
                <a:schemeClr val="tx1">
                  <a:lumMod val="75000"/>
                  <a:lumOff val="25000"/>
                </a:schemeClr>
              </a:solidFill>
              <a:latin typeface="+mn-ea"/>
              <a:sym typeface="+mn-ea"/>
            </a:endParaRPr>
          </a:p>
        </p:txBody>
      </p:sp>
      <p:sp>
        <p:nvSpPr>
          <p:cNvPr id="104907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国际市场表现：机械制造加工行业在国际市场上也取得了显著的成绩，出口规模不断扩大，产品竞争力不断提升。</a:t>
            </a:r>
            <a:endParaRPr altLang="en-US" dirty="0" lang="zh-CN" spc="150">
              <a:solidFill>
                <a:schemeClr val="tx1">
                  <a:lumMod val="75000"/>
                  <a:lumOff val="25000"/>
                </a:schemeClr>
              </a:solidFill>
              <a:latin typeface="+mn-ea"/>
              <a:sym typeface="+mn-ea"/>
            </a:endParaRPr>
          </a:p>
        </p:txBody>
      </p:sp>
      <p:sp>
        <p:nvSpPr>
          <p:cNvPr id="104908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国内外市场表现比较：机械制造加工行业在国内市场和国际市场的表现均呈现出稳步增长的态势，但国际市场的表现更为突出。</a:t>
            </a:r>
            <a:endParaRPr altLang="en-US" dirty="0" sz="2000" lang="zh-CN" spc="150">
              <a:solidFill>
                <a:schemeClr val="tx1">
                  <a:lumMod val="75000"/>
                  <a:lumOff val="25000"/>
                </a:schemeClr>
              </a:solidFill>
              <a:latin typeface="+mn-ea"/>
              <a:sym typeface="+mn-ea"/>
            </a:endParaRPr>
          </a:p>
        </p:txBody>
      </p:sp>
      <p:sp>
        <p:nvSpPr>
          <p:cNvPr id="104909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国内外市场表现的原因：机械制造加工行业在国内市场和国际市场的表现得益于技术进步、政策支持、市场需求等多方面的因素。</a:t>
            </a:r>
            <a:endParaRPr altLang="en-US" dirty="0" sz="2000" lang="zh-CN" spc="150">
              <a:solidFill>
                <a:schemeClr val="tx1">
                  <a:lumMod val="75000"/>
                  <a:lumOff val="25000"/>
                </a:schemeClr>
              </a:solidFill>
              <a:latin typeface="+mn-ea"/>
              <a:sym typeface="+mn-ea"/>
            </a:endParaRPr>
          </a:p>
        </p:txBody>
      </p:sp>
      <p:sp>
        <p:nvSpPr>
          <p:cNvPr id="104909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30" name="标题 1"/>
          <p:cNvSpPr>
            <a:spLocks noGrp="1"/>
          </p:cNvSpPr>
          <p:nvPr>
            <p:ph type="title"/>
          </p:nvPr>
        </p:nvSpPr>
        <p:spPr/>
        <p:txBody>
          <a:bodyPr/>
          <a:p>
            <a:r>
              <a:rPr altLang="en-US" lang="zh-CN"/>
              <a:t>行业地位与影响</a:t>
            </a:r>
            <a:endParaRPr altLang="en-US" lang="zh-CN"/>
          </a:p>
        </p:txBody>
      </p:sp>
      <p:sp>
        <p:nvSpPr>
          <p:cNvPr id="104913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机械制造加工行业在国民经济中的地位</a:t>
            </a:r>
            <a:endParaRPr altLang="en-US" dirty="0" sz="2000" lang="zh-CN" spc="150">
              <a:solidFill>
                <a:schemeClr val="tx1">
                  <a:lumMod val="85000"/>
                  <a:lumOff val="15000"/>
                </a:schemeClr>
              </a:solidFill>
              <a:latin typeface="+mn-ea"/>
              <a:sym typeface="+mn-ea"/>
            </a:endParaRPr>
          </a:p>
        </p:txBody>
      </p:sp>
      <p:sp>
        <p:nvSpPr>
          <p:cNvPr id="104913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行业对其他产业的影响</a:t>
            </a:r>
            <a:endParaRPr altLang="en-US" dirty="0" sz="2000" lang="zh-CN" spc="150">
              <a:solidFill>
                <a:schemeClr val="tx1">
                  <a:lumMod val="85000"/>
                  <a:lumOff val="15000"/>
                </a:schemeClr>
              </a:solidFill>
              <a:latin typeface="+mn-ea"/>
              <a:sym typeface="+mn-ea"/>
            </a:endParaRPr>
          </a:p>
        </p:txBody>
      </p:sp>
      <p:sp>
        <p:nvSpPr>
          <p:cNvPr id="104914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行业在国际竞争中的地位</a:t>
            </a:r>
            <a:endParaRPr altLang="en-US" dirty="0" sz="2000" lang="zh-CN" spc="150">
              <a:solidFill>
                <a:schemeClr val="tx1">
                  <a:lumMod val="85000"/>
                  <a:lumOff val="15000"/>
                </a:schemeClr>
              </a:solidFill>
              <a:latin typeface="+mn-ea"/>
              <a:sym typeface="+mn-ea"/>
            </a:endParaRPr>
          </a:p>
        </p:txBody>
      </p:sp>
      <p:sp>
        <p:nvSpPr>
          <p:cNvPr id="104915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行业对未来发展的影响</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88" name="标题"/>
          <p:cNvSpPr>
            <a:spLocks noGrp="1"/>
          </p:cNvSpPr>
          <p:nvPr>
            <p:ph type="title"/>
            <p:custDataLst>
              <p:tags r:id="rId1"/>
            </p:custDataLst>
          </p:nvPr>
        </p:nvSpPr>
        <p:spPr/>
        <p:txBody>
          <a:bodyPr/>
          <a:p>
            <a:r>
              <a:rPr altLang="en-US" dirty="0" lang="zh-CN">
                <a:solidFill>
                  <a:schemeClr val="lt1">
                    <a:lumMod val="100000"/>
                  </a:schemeClr>
                </a:solidFill>
              </a:rPr>
              <a:t>机械制造加工行业的发展趋势</a:t>
            </a:r>
            <a:endParaRPr altLang="en-US" dirty="0" lang="zh-CN">
              <a:solidFill>
                <a:schemeClr val="lt1">
                  <a:lumMod val="100000"/>
                </a:schemeClr>
              </a:solidFill>
            </a:endParaRPr>
          </a:p>
        </p:txBody>
      </p:sp>
      <p:sp>
        <p:nvSpPr>
          <p:cNvPr id="1049190"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2" name="标题 1"/>
          <p:cNvSpPr>
            <a:spLocks noGrp="1"/>
          </p:cNvSpPr>
          <p:nvPr>
            <p:ph type="title"/>
          </p:nvPr>
        </p:nvSpPr>
        <p:spPr/>
        <p:txBody>
          <a:bodyPr/>
          <a:p>
            <a:r>
              <a:rPr altLang="en-US" lang="zh-CN"/>
              <a:t>智能化制造</a:t>
            </a:r>
            <a:endParaRPr altLang="en-US" lang="zh-CN"/>
          </a:p>
        </p:txBody>
      </p:sp>
      <p:sp>
        <p:nvSpPr>
          <p:cNvPr id="1049254"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56"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58"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0"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2"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智能化制造的未来展望</a:t>
            </a:r>
            <a:endParaRPr altLang="en-US" dirty="0" sz="1200" lang="zh-CN" spc="150">
              <a:solidFill>
                <a:srgbClr val="FFFFFF"/>
              </a:solidFill>
              <a:latin typeface="+mn-ea"/>
              <a:sym typeface="+mn-ea"/>
            </a:endParaRPr>
          </a:p>
        </p:txBody>
      </p:sp>
      <p:sp>
        <p:nvSpPr>
          <p:cNvPr id="1049264"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6"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8"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智能化制造在机械制造加工行业的应用</a:t>
            </a:r>
            <a:endParaRPr altLang="en-US" dirty="0" sz="1200" lang="zh-CN" spc="150">
              <a:solidFill>
                <a:schemeClr val="tx1">
                  <a:lumMod val="65000"/>
                  <a:lumOff val="35000"/>
                </a:schemeClr>
              </a:solidFill>
              <a:latin typeface="+mn-ea"/>
              <a:sym typeface="+mn-ea"/>
            </a:endParaRPr>
          </a:p>
        </p:txBody>
      </p:sp>
      <p:sp>
        <p:nvSpPr>
          <p:cNvPr id="1049270"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2"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4"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机械制造加工行业的发展趋势</a:t>
            </a:r>
            <a:endParaRPr altLang="en-US" dirty="0" sz="1200" lang="zh-CN" spc="150">
              <a:solidFill>
                <a:srgbClr val="FFFFFF"/>
              </a:solidFill>
              <a:latin typeface="+mn-ea"/>
              <a:sym typeface="+mn-ea"/>
            </a:endParaRPr>
          </a:p>
        </p:txBody>
      </p:sp>
      <p:sp>
        <p:nvSpPr>
          <p:cNvPr id="1049276"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8"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0"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智能化制造的定义和特点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4" name="标题 1"/>
          <p:cNvSpPr>
            <a:spLocks noGrp="1"/>
          </p:cNvSpPr>
          <p:nvPr>
            <p:ph type="title"/>
          </p:nvPr>
        </p:nvSpPr>
        <p:spPr/>
        <p:txBody>
          <a:bodyPr/>
          <a:p>
            <a:r>
              <a:rPr altLang="en-US" lang="zh-CN"/>
              <a:t>数字化转型</a:t>
            </a:r>
            <a:endParaRPr altLang="en-US" lang="zh-CN"/>
          </a:p>
        </p:txBody>
      </p:sp>
      <p:sp>
        <p:nvSpPr>
          <p:cNvPr id="104931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数字化转型的定义和重要性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数字化转型的关键技术和应用</a:t>
            </a:r>
            <a:endParaRPr dirty="0" sz="2000" err="1">
              <a:solidFill>
                <a:schemeClr val="tx1">
                  <a:lumMod val="75000"/>
                  <a:lumOff val="25000"/>
                </a:schemeClr>
              </a:solidFill>
              <a:latin typeface="+mn-ea"/>
              <a:ea typeface="+mn-ea"/>
              <a:cs typeface="+mn-ea"/>
              <a:sym typeface="+mn-lt"/>
            </a:endParaRPr>
          </a:p>
        </p:txBody>
      </p:sp>
      <p:sp>
        <p:nvSpPr>
          <p:cNvPr id="104933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4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数字化转型面临的挑战和解决方案</a:t>
            </a:r>
            <a:endParaRPr dirty="0" sz="2000" err="1">
              <a:solidFill>
                <a:schemeClr val="tx1">
                  <a:lumMod val="75000"/>
                  <a:lumOff val="25000"/>
                </a:schemeClr>
              </a:solidFill>
              <a:latin typeface="+mn-ea"/>
              <a:ea typeface="+mn-ea"/>
              <a:cs typeface="+mn-ea"/>
              <a:sym typeface="+mn-lt"/>
            </a:endParaRPr>
          </a:p>
        </p:txBody>
      </p:sp>
      <p:sp>
        <p:nvSpPr>
          <p:cNvPr id="10493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机械制造加工行业数字化转型的现状和趋势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8" name="标题 1"/>
          <p:cNvSpPr>
            <a:spLocks noGrp="1"/>
          </p:cNvSpPr>
          <p:nvPr>
            <p:ph type="title"/>
          </p:nvPr>
        </p:nvSpPr>
        <p:spPr/>
        <p:txBody>
          <a:bodyPr/>
          <a:p>
            <a:r>
              <a:rPr altLang="en-US" lang="zh-CN"/>
              <a:t>绿色化发展</a:t>
            </a:r>
            <a:endParaRPr altLang="en-US" lang="zh-CN"/>
          </a:p>
        </p:txBody>
      </p:sp>
      <p:sp>
        <p:nvSpPr>
          <p:cNvPr id="104939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9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环保要求提高：各国政府对机械制造加工行业的环保要求越来越严格，推动行业向绿色化方向发展。</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9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9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绿色制造技术：机械制造加工行业不断研发和应用绿色制造技术，如3D打印技术、智能制造技术等，降低生产过程中的能耗和排放。</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0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0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循环经济：机械制造加工行业积极推广循环经济理念，通过废弃物回收、再利用等方式，实现资源的高效利用。</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0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1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绿色供应链：企业开始构建绿色供应链，从原材料采购到产品生产、销售等环节，都注重环保和可持续发展。</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46" name="标题 1"/>
          <p:cNvSpPr>
            <a:spLocks noGrp="1"/>
          </p:cNvSpPr>
          <p:nvPr>
            <p:ph type="title"/>
          </p:nvPr>
        </p:nvSpPr>
        <p:spPr/>
        <p:txBody>
          <a:bodyPr/>
          <a:p>
            <a:r>
              <a:rPr altLang="en-US" lang="zh-CN"/>
              <a:t>国际化拓展</a:t>
            </a:r>
            <a:endParaRPr altLang="en-US" lang="zh-CN"/>
          </a:p>
        </p:txBody>
      </p:sp>
      <p:sp>
        <p:nvSpPr>
          <p:cNvPr id="104944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拓展海外市场：加强与国际企业的合作，拓展海外市场，提高品牌知名度</a:t>
            </a:r>
            <a:endParaRPr altLang="en-US" dirty="0" sz="1200" lang="zh-CN" spc="150">
              <a:solidFill>
                <a:schemeClr val="tx1">
                  <a:lumMod val="65000"/>
                  <a:lumOff val="35000"/>
                </a:schemeClr>
              </a:solidFill>
              <a:latin typeface="+mn-ea"/>
              <a:sym typeface="+mn-ea"/>
            </a:endParaRPr>
          </a:p>
        </p:txBody>
      </p:sp>
      <p:sp>
        <p:nvSpPr>
          <p:cNvPr id="104945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引进先进技术：引进国际先进技术，提高产品质量和生产效率</a:t>
            </a:r>
            <a:endParaRPr altLang="en-US" dirty="0" sz="1200" lang="zh-CN" spc="150">
              <a:solidFill>
                <a:schemeClr val="tx1">
                  <a:lumMod val="65000"/>
                  <a:lumOff val="35000"/>
                </a:schemeClr>
              </a:solidFill>
              <a:latin typeface="+mn-ea"/>
              <a:sym typeface="+mn-ea"/>
            </a:endParaRPr>
          </a:p>
        </p:txBody>
      </p:sp>
      <p:sp>
        <p:nvSpPr>
          <p:cNvPr id="104945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培养国际化人才：加强人才培养和引进，提高企业国际化水平</a:t>
            </a:r>
            <a:endParaRPr altLang="en-US" dirty="0" sz="1200" lang="zh-CN" spc="150">
              <a:solidFill>
                <a:schemeClr val="tx1">
                  <a:lumMod val="65000"/>
                  <a:lumOff val="35000"/>
                </a:schemeClr>
              </a:solidFill>
              <a:latin typeface="+mn-ea"/>
              <a:sym typeface="+mn-ea"/>
            </a:endParaRPr>
          </a:p>
        </p:txBody>
      </p:sp>
      <p:sp>
        <p:nvSpPr>
          <p:cNvPr id="104945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参与国际标准制定：积极参与国际标准制定，推动行业标准化发展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88" name="标题"/>
          <p:cNvSpPr>
            <a:spLocks noGrp="1"/>
          </p:cNvSpPr>
          <p:nvPr>
            <p:ph type="title"/>
            <p:custDataLst>
              <p:tags r:id="rId1"/>
            </p:custDataLst>
          </p:nvPr>
        </p:nvSpPr>
        <p:spPr/>
        <p:txBody>
          <a:bodyPr/>
          <a:p>
            <a:r>
              <a:rPr altLang="en-US" dirty="0" lang="zh-CN">
                <a:solidFill>
                  <a:schemeClr val="lt1">
                    <a:lumMod val="100000"/>
                  </a:schemeClr>
                </a:solidFill>
              </a:rPr>
              <a:t>机械制造加工行业的挑战与机遇</a:t>
            </a:r>
            <a:endParaRPr altLang="en-US" dirty="0" lang="zh-CN">
              <a:solidFill>
                <a:schemeClr val="lt1">
                  <a:lumMod val="100000"/>
                </a:schemeClr>
              </a:solidFill>
            </a:endParaRPr>
          </a:p>
        </p:txBody>
      </p:sp>
      <p:sp>
        <p:nvSpPr>
          <p:cNvPr id="1049490"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52" name="标题 1"/>
          <p:cNvSpPr>
            <a:spLocks noGrp="1"/>
          </p:cNvSpPr>
          <p:nvPr>
            <p:ph type="title"/>
          </p:nvPr>
        </p:nvSpPr>
        <p:spPr/>
        <p:txBody>
          <a:bodyPr/>
          <a:p>
            <a:r>
              <a:rPr altLang="en-US" lang="zh-CN"/>
              <a:t>市场竞争压力</a:t>
            </a:r>
            <a:endParaRPr altLang="en-US" lang="zh-CN"/>
          </a:p>
        </p:txBody>
      </p:sp>
      <p:sp>
        <p:nvSpPr>
          <p:cNvPr id="104955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技术更新换代速度加快</a:t>
            </a:r>
            <a:endParaRPr altLang="zh-CN" dirty="0" lang="en-US">
              <a:solidFill>
                <a:schemeClr val="dk1">
                  <a:lumMod val="80000"/>
                  <a:lumOff val="20000"/>
                </a:schemeClr>
              </a:solidFill>
              <a:latin typeface="+mn-ea"/>
              <a:sym typeface="+mn-ea"/>
            </a:endParaRPr>
          </a:p>
        </p:txBody>
      </p:sp>
      <p:sp>
        <p:nvSpPr>
          <p:cNvPr id="104956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国内外竞争对手众多</a:t>
            </a:r>
            <a:endParaRPr altLang="en-US" dirty="0" lang="zh-CN">
              <a:solidFill>
                <a:schemeClr val="dk1">
                  <a:lumMod val="80000"/>
                  <a:lumOff val="20000"/>
                </a:schemeClr>
              </a:solidFill>
              <a:latin typeface="+mn-ea"/>
              <a:sym typeface="+mn-ea"/>
            </a:endParaRPr>
          </a:p>
        </p:txBody>
      </p:sp>
      <p:sp>
        <p:nvSpPr>
          <p:cNvPr id="104957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原材料价格波动对成本的影响</a:t>
            </a:r>
            <a:endParaRPr altLang="en-US" dirty="0" lang="zh-CN">
              <a:solidFill>
                <a:schemeClr val="dk1">
                  <a:lumMod val="80000"/>
                  <a:lumOff val="20000"/>
                </a:schemeClr>
              </a:solidFill>
              <a:latin typeface="+mn-ea"/>
              <a:sym typeface="+mn-ea"/>
            </a:endParaRPr>
          </a:p>
        </p:txBody>
      </p:sp>
      <p:sp>
        <p:nvSpPr>
          <p:cNvPr id="104957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环保要求提高对产能的影响</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18" name="标题 1"/>
          <p:cNvSpPr>
            <a:spLocks noGrp="1"/>
          </p:cNvSpPr>
          <p:nvPr>
            <p:ph type="title"/>
          </p:nvPr>
        </p:nvSpPr>
        <p:spPr/>
        <p:txBody>
          <a:bodyPr/>
          <a:p>
            <a:r>
              <a:rPr altLang="en-US" lang="zh-CN"/>
              <a:t>技术创新需求</a:t>
            </a:r>
            <a:endParaRPr altLang="en-US" lang="zh-CN"/>
          </a:p>
        </p:txBody>
      </p:sp>
      <p:sp>
        <p:nvSpPr>
          <p:cNvPr id="104962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机械制造加工行业的技术创新需求迫切</a:t>
            </a:r>
            <a:endParaRPr altLang="en-US" dirty="0" sz="1200" lang="zh-CN" spc="150">
              <a:solidFill>
                <a:schemeClr val="tx1">
                  <a:lumMod val="65000"/>
                  <a:lumOff val="35000"/>
                </a:schemeClr>
              </a:solidFill>
              <a:latin typeface="+mn-ea"/>
              <a:sym typeface="+mn-ea"/>
            </a:endParaRPr>
          </a:p>
        </p:txBody>
      </p:sp>
      <p:sp>
        <p:nvSpPr>
          <p:cNvPr id="104962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数字化、智能化、绿色化是技术创新的主要方向</a:t>
            </a:r>
            <a:endParaRPr altLang="en-US" dirty="0" sz="1200" lang="zh-CN" spc="150">
              <a:solidFill>
                <a:schemeClr val="tx1">
                  <a:lumMod val="65000"/>
                  <a:lumOff val="35000"/>
                </a:schemeClr>
              </a:solidFill>
              <a:latin typeface="+mn-ea"/>
              <a:sym typeface="+mn-ea"/>
            </a:endParaRPr>
          </a:p>
        </p:txBody>
      </p:sp>
      <p:sp>
        <p:nvSpPr>
          <p:cNvPr id="104962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创新技术将提高机械制造加工行业的生产效率和产品质量</a:t>
            </a:r>
            <a:endParaRPr altLang="en-US" dirty="0" sz="1200" lang="zh-CN" spc="150">
              <a:solidFill>
                <a:schemeClr val="tx1">
                  <a:lumMod val="65000"/>
                  <a:lumOff val="35000"/>
                </a:schemeClr>
              </a:solidFill>
              <a:latin typeface="+mn-ea"/>
              <a:sym typeface="+mn-ea"/>
            </a:endParaRPr>
          </a:p>
        </p:txBody>
      </p:sp>
      <p:sp>
        <p:nvSpPr>
          <p:cNvPr id="104962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技术创新将推动机械制造加工行业的可持续发展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60" name="标题 1"/>
          <p:cNvSpPr>
            <a:spLocks noGrp="1"/>
          </p:cNvSpPr>
          <p:nvPr>
            <p:ph type="title"/>
          </p:nvPr>
        </p:nvSpPr>
        <p:spPr/>
        <p:txBody>
          <a:bodyPr/>
          <a:p>
            <a:r>
              <a:rPr altLang="en-US" lang="zh-CN"/>
              <a:t>人才培养与引进</a:t>
            </a:r>
            <a:endParaRPr altLang="en-US" lang="zh-CN"/>
          </a:p>
        </p:txBody>
      </p:sp>
      <p:sp>
        <p:nvSpPr>
          <p:cNvPr id="104966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6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6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人才储备与可持续发展</a:t>
            </a:r>
            <a:endParaRPr altLang="en-US" dirty="0" sz="1200" lang="zh-CN" spc="150">
              <a:solidFill>
                <a:srgbClr val="FFFFFF"/>
              </a:solidFill>
              <a:latin typeface="+mn-ea"/>
              <a:sym typeface="+mn-ea"/>
            </a:endParaRPr>
          </a:p>
        </p:txBody>
      </p:sp>
      <p:sp>
        <p:nvSpPr>
          <p:cNvPr id="104967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引进优秀人才的策略与措施</a:t>
            </a:r>
            <a:endParaRPr altLang="en-US" dirty="0" sz="1200" lang="zh-CN" spc="150">
              <a:solidFill>
                <a:schemeClr val="tx1">
                  <a:lumMod val="65000"/>
                  <a:lumOff val="35000"/>
                </a:schemeClr>
              </a:solidFill>
              <a:latin typeface="+mn-ea"/>
              <a:sym typeface="+mn-ea"/>
            </a:endParaRPr>
          </a:p>
        </p:txBody>
      </p:sp>
      <p:sp>
        <p:nvSpPr>
          <p:cNvPr id="104967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人才培养的重要性与途径</a:t>
            </a:r>
            <a:endParaRPr altLang="en-US" dirty="0" sz="1200" lang="zh-CN" spc="150">
              <a:solidFill>
                <a:srgbClr val="FFFFFF"/>
              </a:solidFill>
              <a:latin typeface="+mn-ea"/>
              <a:sym typeface="+mn-ea"/>
            </a:endParaRPr>
          </a:p>
        </p:txBody>
      </p:sp>
      <p:sp>
        <p:nvSpPr>
          <p:cNvPr id="104968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机械制造加工行业对人才的需求</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22" name="标题 1"/>
          <p:cNvSpPr>
            <a:spLocks noGrp="1"/>
          </p:cNvSpPr>
          <p:nvPr>
            <p:ph type="title"/>
          </p:nvPr>
        </p:nvSpPr>
        <p:spPr/>
        <p:txBody>
          <a:bodyPr/>
          <a:p>
            <a:r>
              <a:rPr altLang="en-US" lang="zh-CN"/>
              <a:t>政策支持与引导</a:t>
            </a:r>
            <a:endParaRPr altLang="en-US" lang="zh-CN"/>
          </a:p>
        </p:txBody>
      </p:sp>
      <p:sp>
        <p:nvSpPr>
          <p:cNvPr id="104972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政府加大对机械制造加工行业的扶持力度</a:t>
            </a:r>
            <a:endParaRPr altLang="en-US" dirty="0" sz="1200" lang="zh-CN" spc="150">
              <a:solidFill>
                <a:schemeClr val="tx1">
                  <a:lumMod val="65000"/>
                  <a:lumOff val="35000"/>
                </a:schemeClr>
              </a:solidFill>
              <a:latin typeface="+mn-ea"/>
              <a:sym typeface="+mn-ea"/>
            </a:endParaRPr>
          </a:p>
        </p:txBody>
      </p:sp>
      <p:sp>
        <p:nvSpPr>
          <p:cNvPr id="104972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出台一系列政策法规，推动行业健康发展</a:t>
            </a:r>
            <a:endParaRPr altLang="en-US" dirty="0" sz="1200" lang="zh-CN" spc="150">
              <a:solidFill>
                <a:schemeClr val="tx1">
                  <a:lumMod val="65000"/>
                  <a:lumOff val="35000"/>
                </a:schemeClr>
              </a:solidFill>
              <a:latin typeface="+mn-ea"/>
              <a:sym typeface="+mn-ea"/>
            </a:endParaRPr>
          </a:p>
        </p:txBody>
      </p:sp>
      <p:sp>
        <p:nvSpPr>
          <p:cNvPr id="104972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引导企业加强技术创新，提高核心竞争力</a:t>
            </a:r>
            <a:endParaRPr altLang="en-US" dirty="0" sz="1200" lang="zh-CN" spc="150">
              <a:solidFill>
                <a:schemeClr val="tx1">
                  <a:lumMod val="65000"/>
                  <a:lumOff val="35000"/>
                </a:schemeClr>
              </a:solidFill>
              <a:latin typeface="+mn-ea"/>
              <a:sym typeface="+mn-ea"/>
            </a:endParaRPr>
          </a:p>
        </p:txBody>
      </p:sp>
      <p:sp>
        <p:nvSpPr>
          <p:cNvPr id="104973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鼓励企业拓展国际市场，推动全球化发展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64" name="标题"/>
          <p:cNvSpPr>
            <a:spLocks noGrp="1"/>
          </p:cNvSpPr>
          <p:nvPr>
            <p:ph type="title"/>
            <p:custDataLst>
              <p:tags r:id="rId1"/>
            </p:custDataLst>
          </p:nvPr>
        </p:nvSpPr>
        <p:spPr/>
        <p:txBody>
          <a:bodyPr/>
          <a:p>
            <a:r>
              <a:rPr altLang="en-US" dirty="0" lang="zh-CN">
                <a:solidFill>
                  <a:schemeClr val="lt1">
                    <a:lumMod val="100000"/>
                  </a:schemeClr>
                </a:solidFill>
              </a:rPr>
              <a:t>机械制造加工行业的未来展望</a:t>
            </a:r>
            <a:endParaRPr altLang="en-US" dirty="0" lang="zh-CN">
              <a:solidFill>
                <a:schemeClr val="lt1">
                  <a:lumMod val="100000"/>
                </a:schemeClr>
              </a:solidFill>
            </a:endParaRPr>
          </a:p>
        </p:txBody>
      </p:sp>
      <p:sp>
        <p:nvSpPr>
          <p:cNvPr id="1049766"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28" name="标题 1"/>
          <p:cNvSpPr>
            <a:spLocks noGrp="1"/>
          </p:cNvSpPr>
          <p:nvPr>
            <p:ph type="title"/>
          </p:nvPr>
        </p:nvSpPr>
        <p:spPr/>
        <p:txBody>
          <a:bodyPr/>
          <a:p>
            <a:r>
              <a:rPr altLang="en-US" lang="zh-CN"/>
              <a:t>行业发展趋势预测</a:t>
            </a:r>
            <a:endParaRPr altLang="en-US" lang="zh-CN"/>
          </a:p>
        </p:txBody>
      </p:sp>
      <p:sp>
        <p:nvSpPr>
          <p:cNvPr id="104983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3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智能化制造：提高生产效率，降低人力成本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3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3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绿色环保：减少污染，提高资源利用效率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4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4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定制化生产：满足个性化需求，提高市场竞争力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4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5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数字化转型：利用大数据、云计算等技术提升企业运营效率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86" name="标题 1"/>
          <p:cNvSpPr>
            <a:spLocks noGrp="1"/>
          </p:cNvSpPr>
          <p:nvPr>
            <p:ph type="title"/>
          </p:nvPr>
        </p:nvSpPr>
        <p:spPr/>
        <p:txBody>
          <a:bodyPr/>
          <a:p>
            <a:r>
              <a:rPr altLang="en-US" lang="zh-CN"/>
              <a:t>技术创新方向探讨</a:t>
            </a:r>
            <a:endParaRPr altLang="en-US" lang="zh-CN"/>
          </a:p>
        </p:txBody>
      </p:sp>
      <p:sp>
        <p:nvSpPr>
          <p:cNvPr id="104988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精密制造技术：提高产品质量和精度</a:t>
            </a:r>
            <a:endParaRPr altLang="zh-CN" dirty="0" lang="en-US">
              <a:solidFill>
                <a:schemeClr val="dk1">
                  <a:lumMod val="80000"/>
                  <a:lumOff val="20000"/>
                </a:schemeClr>
              </a:solidFill>
              <a:latin typeface="+mn-ea"/>
              <a:sym typeface="+mn-ea"/>
            </a:endParaRPr>
          </a:p>
        </p:txBody>
      </p:sp>
      <p:sp>
        <p:nvSpPr>
          <p:cNvPr id="104989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智能化制造技术：提高生产效率，降低人力成本</a:t>
            </a:r>
            <a:endParaRPr altLang="en-US" dirty="0" lang="zh-CN">
              <a:solidFill>
                <a:schemeClr val="dk1">
                  <a:lumMod val="80000"/>
                  <a:lumOff val="20000"/>
                </a:schemeClr>
              </a:solidFill>
              <a:latin typeface="+mn-ea"/>
              <a:sym typeface="+mn-ea"/>
            </a:endParaRPr>
          </a:p>
        </p:txBody>
      </p:sp>
      <p:sp>
        <p:nvSpPr>
          <p:cNvPr id="104990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绿色制造技术：减少环境污染，提高资源利用效率</a:t>
            </a:r>
            <a:endParaRPr altLang="en-US" dirty="0" lang="zh-CN">
              <a:solidFill>
                <a:schemeClr val="dk1">
                  <a:lumMod val="80000"/>
                  <a:lumOff val="20000"/>
                </a:schemeClr>
              </a:solidFill>
              <a:latin typeface="+mn-ea"/>
              <a:sym typeface="+mn-ea"/>
            </a:endParaRPr>
          </a:p>
        </p:txBody>
      </p:sp>
      <p:sp>
        <p:nvSpPr>
          <p:cNvPr id="104991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柔性制造技术：适应多品种、小批量生产需求</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52" name="标题 1"/>
          <p:cNvSpPr>
            <a:spLocks noGrp="1"/>
          </p:cNvSpPr>
          <p:nvPr>
            <p:ph type="title"/>
          </p:nvPr>
        </p:nvSpPr>
        <p:spPr/>
        <p:txBody>
          <a:bodyPr/>
          <a:p>
            <a:r>
              <a:rPr altLang="en-US" lang="zh-CN"/>
              <a:t>人才培养与引进策略建议</a:t>
            </a:r>
            <a:endParaRPr altLang="en-US" lang="zh-CN"/>
          </a:p>
        </p:txBody>
      </p:sp>
      <p:sp>
        <p:nvSpPr>
          <p:cNvPr id="104995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培养机械制造加工行业所需的高素质人才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6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引进具有国际视野和丰富经验的领军人才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6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加强与高校、科研机构的合作，共同培养人才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7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建立完善的人才激励机制，吸引和留住优秀人才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10" name="标题 1"/>
          <p:cNvSpPr>
            <a:spLocks noGrp="1"/>
          </p:cNvSpPr>
          <p:nvPr>
            <p:ph type="title"/>
          </p:nvPr>
        </p:nvSpPr>
        <p:spPr/>
        <p:txBody>
          <a:bodyPr/>
          <a:p>
            <a:r>
              <a:rPr altLang="en-US" lang="zh-CN"/>
              <a:t>政策支持与引导建议</a:t>
            </a:r>
            <a:endParaRPr altLang="en-US" lang="zh-CN"/>
          </a:p>
        </p:txBody>
      </p:sp>
      <p:sp>
        <p:nvSpPr>
          <p:cNvPr id="105001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加大对机械制造加工行业的投资力度</a:t>
            </a:r>
            <a:endParaRPr altLang="en-US" dirty="0" sz="2000" lang="zh-CN" spc="150">
              <a:solidFill>
                <a:schemeClr val="tx1">
                  <a:lumMod val="85000"/>
                  <a:lumOff val="15000"/>
                </a:schemeClr>
              </a:solidFill>
              <a:latin typeface="+mn-ea"/>
              <a:sym typeface="+mn-ea"/>
            </a:endParaRPr>
          </a:p>
        </p:txBody>
      </p:sp>
      <p:sp>
        <p:nvSpPr>
          <p:cNvPr id="105001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制定更加优惠的税收政策</a:t>
            </a:r>
            <a:endParaRPr altLang="en-US" dirty="0" sz="2000" lang="zh-CN" spc="150">
              <a:solidFill>
                <a:schemeClr val="tx1">
                  <a:lumMod val="85000"/>
                  <a:lumOff val="15000"/>
                </a:schemeClr>
              </a:solidFill>
              <a:latin typeface="+mn-ea"/>
              <a:sym typeface="+mn-ea"/>
            </a:endParaRPr>
          </a:p>
        </p:txBody>
      </p:sp>
      <p:sp>
        <p:nvSpPr>
          <p:cNvPr id="105002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加强技术研发和创新支持</a:t>
            </a:r>
            <a:endParaRPr altLang="en-US" dirty="0" sz="2000" lang="zh-CN" spc="150">
              <a:solidFill>
                <a:schemeClr val="tx1">
                  <a:lumMod val="85000"/>
                  <a:lumOff val="15000"/>
                </a:schemeClr>
              </a:solidFill>
              <a:latin typeface="+mn-ea"/>
              <a:sym typeface="+mn-ea"/>
            </a:endParaRPr>
          </a:p>
        </p:txBody>
      </p:sp>
      <p:sp>
        <p:nvSpPr>
          <p:cNvPr id="105003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推动产业升级和转型发展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68"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070"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072"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07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5*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5*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5*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5*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5*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5*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5*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5*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5*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5*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5*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SLIDE_ID" val="custom20230982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7.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00.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4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43.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6.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37.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294.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2023-12-17T15:05:16Z</dcterms:created>
  <dcterms:modified xsi:type="dcterms:W3CDTF">2023-12-17T15:05:16Z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eedf7703d7ff4c85aa1c02029249962c_21</vt:lpwstr>
  </property>
</Properties>
</file>