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684" r:id="rId1"/>
    <p:sldMasterId id="2147484721" r:id="rId2"/>
  </p:sldMasterIdLst>
  <p:notesMasterIdLst>
    <p:notesMasterId r:id="rId3"/>
  </p:notesMasterIdLst>
  <p:sldIdLst>
    <p:sldId id="726" r:id="rId4"/>
    <p:sldId id="731" r:id="rId5"/>
    <p:sldId id="735" r:id="rId6"/>
    <p:sldId id="738" r:id="rId7"/>
    <p:sldId id="741" r:id="rId8"/>
    <p:sldId id="744" r:id="rId9"/>
    <p:sldId id="747" r:id="rId10"/>
    <p:sldId id="750" r:id="rId11"/>
    <p:sldId id="753" r:id="rId12"/>
    <p:sldId id="756" r:id="rId13"/>
    <p:sldId id="759" r:id="rId14"/>
    <p:sldId id="762" r:id="rId15"/>
    <p:sldId id="765" r:id="rId16"/>
    <p:sldId id="768" r:id="rId17"/>
    <p:sldId id="771" r:id="rId18"/>
    <p:sldId id="774" r:id="rId19"/>
    <p:sldId id="777" r:id="rId20"/>
    <p:sldId id="780" r:id="rId21"/>
    <p:sldId id="783" r:id="rId22"/>
    <p:sldId id="786" r:id="rId23"/>
    <p:sldId id="789" r:id="rId24"/>
    <p:sldId id="792" r:id="rId25"/>
    <p:sldId id="795" r:id="rId26"/>
    <p:sldId id="798" r:id="rId27"/>
    <p:sldId id="801" r:id="rId28"/>
    <p:sldId id="804" r:id="rId29"/>
    <p:sldId id="807" r:id="rId30"/>
    <p:sldId id="811"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6" name="幻灯片图像占位符 1"/>
          <p:cNvSpPr>
            <a:spLocks noChangeAspect="1" noRot="1" noGrp="1"/>
          </p:cNvSpPr>
          <p:nvPr>
            <p:ph type="sldImg"/>
          </p:nvPr>
        </p:nvSpPr>
        <p:spPr/>
      </p:sp>
      <p:sp>
        <p:nvSpPr>
          <p:cNvPr id="1048668" name="备注占位符 2"/>
          <p:cNvSpPr>
            <a:spLocks noGrp="1"/>
          </p:cNvSpPr>
          <p:nvPr>
            <p:ph type="body" idx="1"/>
          </p:nvPr>
        </p:nvSpPr>
        <p:spPr/>
        <p:txBody>
          <a:bodyPr/>
          <a:p>
            <a:endParaRPr altLang="en-US" dirty="0" lang="zh-CN"/>
          </a:p>
        </p:txBody>
      </p:sp>
      <p:sp>
        <p:nvSpPr>
          <p:cNvPr id="104867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idx="2"/>
          </p:nvPr>
        </p:nvSpPr>
        <p:spPr/>
      </p:sp>
      <p:sp>
        <p:nvSpPr>
          <p:cNvPr id="104861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2.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2.jpe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image" Target="../media/image2.jpeg"/><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image" Target="../media/image2.jpeg"/><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tags" Target="../tags/tag45.xml"/><Relationship Id="rId10" Type="http://schemas.openxmlformats.org/officeDocument/2006/relationships/tags" Target="../tags/tag46.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jpe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image" Target="../media/image2.jpeg"/><Relationship Id="rId3" Type="http://schemas.openxmlformats.org/officeDocument/2006/relationships/tags" Target="../tags/tag57.xml"/><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2.jpeg"/><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1.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tags" Target="../tags/tag78.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666" name="副标题"/>
          <p:cNvSpPr txBox="1">
            <a:spLocks noGrp="1"/>
          </p:cNvSpPr>
          <p:nvPr>
            <p:ph type="body" idx="9" hasCustomPrompt="1"/>
            <p:custDataLst>
              <p:tags r:id="rId3"/>
            </p:custDataLst>
          </p:nvPr>
        </p:nvSpPr>
        <p:spPr>
          <a:xfrm>
            <a:off x="649605" y="3589020"/>
            <a:ext cx="8394700" cy="1262380"/>
          </a:xfrm>
          <a:prstGeom prst="rect"/>
          <a:noFill/>
        </p:spPr>
        <p:txBody>
          <a:bodyPr anchor="t" anchorCtr="0" bIns="45720" lIns="91440" rIns="91440" rtlCol="0" tIns="45720" wrap="square">
            <a:noAutofit/>
          </a:bodyPr>
          <a:lstStyle>
            <a:lvl1pPr algn="l" defTabSz="914400" eaLnBrk="1" fontAlgn="ctr" hangingPunct="1" latinLnBrk="0" lvl="0" marL="0" marR="0" rtl="0">
              <a:lnSpc>
                <a:spcPct val="100000"/>
              </a:lnSpc>
              <a:buClrTx/>
              <a:buSzTx/>
              <a:buFontTx/>
              <a:buNone/>
              <a:defRPr baseline="0" b="0" cap="none" sz="1800" i="0" kern="1200" kumimoji="0" noProof="1" normalizeH="0" spc="0" strike="noStrike" u="none">
                <a:solidFill>
                  <a:schemeClr val="tx1"/>
                </a:solidFill>
                <a:latin typeface="+mn-ea"/>
                <a:ea typeface="+mn-ea"/>
                <a:cs typeface="微软雅黑" panose="020B0503020204020204" pitchFamily="34" charset="-122"/>
                <a:sym typeface="+mn-ea"/>
              </a:defRPr>
            </a:lvl1pPr>
          </a:lstStyle>
          <a:p>
            <a:pPr algn="l" fontAlgn="ctr" lvl="0">
              <a:buClrTx/>
              <a:buSzTx/>
              <a:buFontTx/>
            </a:pPr>
            <a:r>
              <a:rPr>
                <a:sym typeface="+mn-ea"/>
              </a:rPr>
              <a:t>单击此处编辑母版副标题样式</a:t>
            </a:r>
            <a:endParaRPr>
              <a:sym typeface="+mn-ea"/>
            </a:endParaRPr>
          </a:p>
        </p:txBody>
      </p:sp>
      <p:sp>
        <p:nvSpPr>
          <p:cNvPr id="1048668" name="圆角矩形 8"/>
          <p:cNvSpPr/>
          <p:nvPr>
            <p:custDataLst>
              <p:tags r:id="rId4"/>
            </p:custDataLst>
          </p:nvPr>
        </p:nvSpPr>
        <p:spPr>
          <a:xfrm>
            <a:off x="64960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0" name="圆角矩形 15"/>
          <p:cNvSpPr/>
          <p:nvPr>
            <p:custDataLst>
              <p:tags r:id="rId5"/>
            </p:custDataLst>
          </p:nvPr>
        </p:nvSpPr>
        <p:spPr>
          <a:xfrm>
            <a:off x="64960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2" name="圆角矩形 16"/>
          <p:cNvSpPr/>
          <p:nvPr>
            <p:custDataLst>
              <p:tags r:id="rId6"/>
            </p:custDataLst>
          </p:nvPr>
        </p:nvSpPr>
        <p:spPr>
          <a:xfrm>
            <a:off x="64960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4" name="标题"/>
          <p:cNvSpPr txBox="1">
            <a:spLocks noGrp="1"/>
          </p:cNvSpPr>
          <p:nvPr>
            <p:ph type="title" idx="5" hasCustomPrompt="1"/>
            <p:custDataLst>
              <p:tags r:id="rId7"/>
            </p:custDataLst>
          </p:nvPr>
        </p:nvSpPr>
        <p:spPr>
          <a:xfrm>
            <a:off x="649605" y="1620520"/>
            <a:ext cx="8394065" cy="183896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altLang="en-US" baseline="0" b="1" cap="none" sz="6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fontAlgn="ctr" lvl="0">
              <a:lnSpc>
                <a:spcPct val="100000"/>
              </a:lnSpc>
            </a:pPr>
            <a:r>
              <a:rPr>
                <a:sym typeface="+mn-ea"/>
              </a:rPr>
              <a:t>单击此处编辑标题</a:t>
            </a:r>
            <a:endParaRPr>
              <a:sym typeface="+mn-ea"/>
            </a:endParaRPr>
          </a:p>
        </p:txBody>
      </p:sp>
      <p:sp>
        <p:nvSpPr>
          <p:cNvPr id="1048676" name="署名"/>
          <p:cNvSpPr>
            <a:spLocks noGrp="1"/>
          </p:cNvSpPr>
          <p:nvPr>
            <p:ph type="body" idx="4" hasCustomPrompt="1"/>
            <p:custDataLst>
              <p:tags r:id="rId8"/>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678" name="任意多边形 39"/>
          <p:cNvSpPr/>
          <p:nvPr>
            <p:custDataLst>
              <p:tags r:id="rId9"/>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680" name="任意多边形 40"/>
          <p:cNvSpPr/>
          <p:nvPr>
            <p:custDataLst>
              <p:tags r:id="rId10"/>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2" name="任意多边形 41"/>
          <p:cNvSpPr/>
          <p:nvPr>
            <p:custDataLst>
              <p:tags r:id="rId11"/>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5" name=""/>
        <p:cNvGrpSpPr/>
        <p:nvPr/>
      </p:nvGrpSpPr>
      <p:grpSpPr>
        <a:xfrm>
          <a:off x="0" y="0"/>
          <a:ext cx="0" cy="0"/>
          <a:chOff x="0" y="0"/>
          <a:chExt cx="0" cy="0"/>
        </a:xfrm>
      </p:grpSpPr>
      <p:pic>
        <p:nvPicPr>
          <p:cNvPr id="209715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690" name="标题"/>
          <p:cNvSpPr txBox="1">
            <a:spLocks noGrp="1"/>
          </p:cNvSpPr>
          <p:nvPr>
            <p:ph type="title" idx="1" hasCustomPrompt="1"/>
            <p:custDataLst>
              <p:tags r:id="rId3"/>
            </p:custDataLst>
          </p:nvPr>
        </p:nvSpPr>
        <p:spPr>
          <a:xfrm>
            <a:off x="3352800" y="213360"/>
            <a:ext cx="5486400" cy="1611630"/>
          </a:xfrm>
          <a:prstGeom prst="rect"/>
          <a:noFill/>
        </p:spPr>
        <p:txBody>
          <a:bodyPr anchor="b" anchorCtr="0" bIns="45720" lIns="91440" rIns="91440" rtlCol="0" tIns="45720" wrap="square">
            <a:noAutofit/>
          </a:bodyPr>
          <a:lstStyle>
            <a:lvl1pPr algn="ctr" defTabSz="914400" eaLnBrk="1" fontAlgn="ctr" hangingPunct="1" latinLnBrk="0" lvl="0" marL="0" marR="0" rtl="0">
              <a:lnSpc>
                <a:spcPct val="100000"/>
              </a:lnSpc>
              <a:buClrTx/>
              <a:buSzTx/>
              <a:buFontTx/>
              <a:buNone/>
              <a:defRPr altLang="en-US" baseline="0" b="1" cap="none" sz="6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ctr" fontAlgn="ctr" lvl="0">
              <a:buClrTx/>
              <a:buSzTx/>
              <a:buFontTx/>
            </a:pPr>
            <a:r>
              <a:rPr>
                <a:sym typeface="+mn-ea"/>
              </a:rPr>
              <a:t>单击编辑标题</a:t>
            </a:r>
            <a:endParaRPr>
              <a:sym typeface="+mn-ea"/>
            </a:endParaRPr>
          </a:p>
        </p:txBody>
      </p:sp>
      <p:sp>
        <p:nvSpPr>
          <p:cNvPr id="1048692"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37" name=""/>
        <p:cNvGrpSpPr/>
        <p:nvPr/>
      </p:nvGrpSpPr>
      <p:grpSpPr>
        <a:xfrm>
          <a:off x="0" y="0"/>
          <a:ext cx="0" cy="0"/>
          <a:chOff x="0" y="0"/>
          <a:chExt cx="0" cy="0"/>
        </a:xfrm>
      </p:grpSpPr>
      <p:pic>
        <p:nvPicPr>
          <p:cNvPr id="2097159" name="图片 8"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flipH="1">
            <a:off x="0" y="0"/>
            <a:ext cx="12192000" cy="6858000"/>
          </a:xfrm>
          <a:prstGeom prst="rect"/>
        </p:spPr>
      </p:pic>
      <p:sp>
        <p:nvSpPr>
          <p:cNvPr id="1048698" name="节编号"/>
          <p:cNvSpPr>
            <a:spLocks noGrp="1"/>
          </p:cNvSpPr>
          <p:nvPr>
            <p:ph type="body" idx="2" hasCustomPrompt="1"/>
            <p:custDataLst>
              <p:tags r:id="rId3"/>
            </p:custDataLst>
          </p:nvPr>
        </p:nvSpPr>
        <p:spPr>
          <a:xfrm>
            <a:off x="7912735" y="1858010"/>
            <a:ext cx="3754755" cy="80454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b" anchorCtr="0" bIns="45720" compatLnSpc="1" forceAA="0" fromWordArt="0" horzOverflow="overflow" lIns="91440" numCol="1" rIns="91440" rtlCol="0" spcCol="0" tIns="45720" vert="horz" vertOverflow="overflow" wrap="square">
            <a:noAutofit/>
          </a:bodyPr>
          <a:lstStyle>
            <a:lvl1pPr algn="r" defTabSz="914400" eaLnBrk="1" fontAlgn="auto" hangingPunct="1" latinLnBrk="0" lvl="0" marL="0" marR="0" rtl="0">
              <a:lnSpc>
                <a:spcPct val="100000"/>
              </a:lnSpc>
              <a:buClrTx/>
              <a:buSzTx/>
              <a:buFontTx/>
              <a:buNone/>
              <a:defRPr altLang="zh-CN" baseline="0" b="1" cap="none" dirty="0" sz="2800" i="0" kern="1200" kumimoji="0" lang="en-US" noProof="1" normalizeH="0" spc="0" strike="noStrike" u="none">
                <a:solidFill>
                  <a:schemeClr val="tx1"/>
                </a:solidFill>
                <a:latin typeface="+mj-ea"/>
                <a:ea typeface="+mj-ea"/>
                <a:cs typeface="微软雅黑" panose="020B0503020204020204" pitchFamily="34" charset="-122"/>
                <a:sym typeface="+mn-ea"/>
              </a:defRPr>
            </a:lvl1pPr>
          </a:lstStyle>
          <a:p>
            <a:pPr algn="r" lvl="0">
              <a:buClrTx/>
              <a:buSzTx/>
              <a:buFontTx/>
            </a:pPr>
            <a:r>
              <a:rPr>
                <a:sym typeface="+mn-ea"/>
              </a:rPr>
              <a:t>编辑节编号</a:t>
            </a:r>
            <a:endParaRPr>
              <a:sym typeface="+mn-ea"/>
            </a:endParaRPr>
          </a:p>
        </p:txBody>
      </p:sp>
      <p:sp>
        <p:nvSpPr>
          <p:cNvPr id="1048700" name="标题"/>
          <p:cNvSpPr txBox="1">
            <a:spLocks noGrp="1"/>
          </p:cNvSpPr>
          <p:nvPr>
            <p:ph type="title" idx="1" hasCustomPrompt="1"/>
            <p:custDataLst>
              <p:tags r:id="rId4"/>
            </p:custDataLst>
          </p:nvPr>
        </p:nvSpPr>
        <p:spPr>
          <a:xfrm>
            <a:off x="6304280" y="3044825"/>
            <a:ext cx="5397500" cy="2398395"/>
          </a:xfrm>
          <a:prstGeom prst="rect"/>
          <a:noFill/>
        </p:spPr>
        <p:txBody>
          <a:bodyPr anchor="t" anchorCtr="0" bIns="45720" lIns="91440" rIns="91440" rtlCol="0" tIns="45720" wrap="square">
            <a:noAutofit/>
          </a:bodyPr>
          <a:lstStyle>
            <a:lvl1pPr algn="r" defTabSz="914400" eaLnBrk="1" fontAlgn="ctr" hangingPunct="1" latinLnBrk="0" lvl="0" marL="0" marR="0" rtl="0">
              <a:lnSpc>
                <a:spcPct val="100000"/>
              </a:lnSpc>
              <a:buClrTx/>
              <a:buSzTx/>
              <a:buFontTx/>
              <a:buNone/>
              <a:defRPr altLang="en-US" baseline="0" b="1" cap="none" sz="48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r" fontAlgn="ctr" lvl="0">
              <a:buClrTx/>
              <a:buSzTx/>
              <a:buFontTx/>
            </a:pPr>
            <a:r>
              <a:rPr>
                <a:sym typeface="+mn-ea"/>
              </a:rPr>
              <a:t>单击此处编辑标题</a:t>
            </a:r>
            <a:endParaRPr>
              <a:sym typeface="+mn-ea"/>
            </a:endParaRPr>
          </a:p>
        </p:txBody>
      </p:sp>
      <p:sp>
        <p:nvSpPr>
          <p:cNvPr id="104870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9" name=""/>
        <p:cNvGrpSpPr/>
        <p:nvPr/>
      </p:nvGrpSpPr>
      <p:grpSpPr>
        <a:xfrm>
          <a:off x="0" y="0"/>
          <a:ext cx="0" cy="0"/>
          <a:chOff x="0" y="0"/>
          <a:chExt cx="0" cy="0"/>
        </a:xfrm>
      </p:grpSpPr>
      <p:pic>
        <p:nvPicPr>
          <p:cNvPr id="2097161" name="图片 8"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08" name="标题"/>
          <p:cNvSpPr txBox="1">
            <a:spLocks noGrp="1"/>
          </p:cNvSpPr>
          <p:nvPr>
            <p:ph type="title" idx="2"/>
            <p:custDataLst>
              <p:tags r:id="rId3"/>
            </p:custDataLst>
          </p:nvPr>
        </p:nvSpPr>
        <p:spPr>
          <a:xfrm>
            <a:off x="608330" y="60960"/>
            <a:ext cx="10968990" cy="1252855"/>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0" name="正文"/>
          <p:cNvSpPr txBox="1">
            <a:spLocks noGrp="1"/>
          </p:cNvSpPr>
          <p:nvPr>
            <p:ph idx="1" hasCustomPrompt="1"/>
            <p:custDataLst>
              <p:tags r:id="rId4"/>
            </p:custDataLst>
          </p:nvPr>
        </p:nvSpPr>
        <p:spPr>
          <a:xfrm>
            <a:off x="608330" y="1490345"/>
            <a:ext cx="10969625"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1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0"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18"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0"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2" name="标题"/>
          <p:cNvSpPr txBox="1">
            <a:spLocks noGrp="1"/>
          </p:cNvSpPr>
          <p:nvPr>
            <p:ph type="title" idx="1"/>
            <p:custDataLst>
              <p:tags r:id="rId5"/>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2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4"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30"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2" name="标题"/>
          <p:cNvSpPr txBox="1">
            <a:spLocks noGrp="1"/>
          </p:cNvSpPr>
          <p:nvPr>
            <p:ph type="title" idx="4"/>
            <p:custDataLst>
              <p:tags r:id="rId4"/>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lvl="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lvl="0">
              <a:buClrTx/>
              <a:buSzTx/>
              <a:buFontTx/>
            </a:pPr>
            <a:r>
              <a:rPr>
                <a:sym typeface="+mn-ea"/>
              </a:rPr>
              <a:t>单击此处编辑母版标题样式</a:t>
            </a:r>
            <a:endParaRPr>
              <a:sym typeface="+mn-ea"/>
            </a:endParaRPr>
          </a:p>
        </p:txBody>
      </p:sp>
      <p:sp>
        <p:nvSpPr>
          <p:cNvPr id="1048734"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6" name="标题"/>
          <p:cNvSpPr txBox="1">
            <a:spLocks noGrp="1"/>
          </p:cNvSpPr>
          <p:nvPr>
            <p:ph type="title" idx="2"/>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38" name="标题"/>
          <p:cNvSpPr txBox="1">
            <a:spLocks noGrp="1"/>
          </p:cNvSpPr>
          <p:nvPr>
            <p:ph type="title" idx="1"/>
            <p:custDataLst>
              <p:tags r:id="rId7"/>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0"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2"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4"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46" name="标题"/>
          <p:cNvSpPr txBox="1">
            <a:spLocks noGrp="1"/>
          </p:cNvSpPr>
          <p:nvPr>
            <p:ph type="title" idx="1"/>
            <p:custDataLst>
              <p:tags r:id="rId3"/>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0"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2"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5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56" name="页脚占位符 2"/>
          <p:cNvSpPr>
            <a:spLocks noGrp="1"/>
          </p:cNvSpPr>
          <p:nvPr>
            <p:ph type="ftr" sz="quarter" idx="11"/>
            <p:custDataLst>
              <p:tags r:id="rId4"/>
            </p:custDataLst>
          </p:nvPr>
        </p:nvSpPr>
        <p:spPr/>
        <p:txBody>
          <a:bodyPr/>
          <a:p>
            <a:endParaRPr altLang="en-US" dirty="0" lang="zh-CN"/>
          </a:p>
        </p:txBody>
      </p:sp>
      <p:sp>
        <p:nvSpPr>
          <p:cNvPr id="104875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6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6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8" name="副标题"/>
          <p:cNvSpPr txBox="1">
            <a:spLocks noGrp="1"/>
          </p:cNvSpPr>
          <p:nvPr>
            <p:ph type="body" idx="2" hasCustomPrompt="1"/>
            <p:custDataLst>
              <p:tags r:id="rId3"/>
            </p:custDataLst>
          </p:nvPr>
        </p:nvSpPr>
        <p:spPr>
          <a:xfrm>
            <a:off x="608400" y="1324800"/>
            <a:ext cx="10969200" cy="33718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70" name="标题"/>
          <p:cNvSpPr txBox="1">
            <a:spLocks noGrp="1"/>
          </p:cNvSpPr>
          <p:nvPr>
            <p:ph type="title" idx="1"/>
            <p:custDataLst>
              <p:tags r:id="rId4"/>
            </p:custDataLst>
          </p:nvPr>
        </p:nvSpPr>
        <p:spPr>
          <a:xfrm>
            <a:off x="608330" y="151765"/>
            <a:ext cx="10968990" cy="1162050"/>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7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7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4"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778" name="标题"/>
          <p:cNvSpPr txBox="1">
            <a:spLocks noGrp="1"/>
          </p:cNvSpPr>
          <p:nvPr>
            <p:ph type="title" idx="8" hasCustomPrompt="1"/>
            <p:custDataLst>
              <p:tags r:id="rId3"/>
            </p:custDataLst>
          </p:nvPr>
        </p:nvSpPr>
        <p:spPr>
          <a:xfrm>
            <a:off x="620395" y="1293495"/>
            <a:ext cx="5520055" cy="2679700"/>
          </a:xfrm>
          <a:prstGeom prst="rect"/>
          <a:noFill/>
        </p:spPr>
        <p:txBody>
          <a:bodyPr anchor="b" anchorCtr="0" bIns="45720" lIns="91440" rIns="91440" rtlCol="0" tIns="45720" wrap="square">
            <a:noAutofit/>
          </a:bodyPr>
          <a:lstStyle>
            <a:lvl1pPr algn="l" defTabSz="914400" eaLnBrk="1" fontAlgn="ctr" hangingPunct="1" latinLnBrk="0" lvl="0" marL="0" marR="0" rtl="0">
              <a:lnSpc>
                <a:spcPct val="100000"/>
              </a:lnSpc>
              <a:buClrTx/>
              <a:buSzTx/>
              <a:buFontTx/>
              <a:buNone/>
              <a:defRPr altLang="en-US" baseline="0" b="1" cap="none" sz="7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fontAlgn="ctr" lvl="0">
              <a:buClrTx/>
              <a:buSzTx/>
              <a:buFontTx/>
            </a:pPr>
            <a:r>
              <a:rPr>
                <a:sym typeface="+mn-ea"/>
              </a:rPr>
              <a:t>编辑标题</a:t>
            </a:r>
            <a:endParaRPr>
              <a:sym typeface="+mn-ea"/>
            </a:endParaRPr>
          </a:p>
        </p:txBody>
      </p:sp>
      <p:sp>
        <p:nvSpPr>
          <p:cNvPr id="1048780" name="圆角矩形 8"/>
          <p:cNvSpPr/>
          <p:nvPr>
            <p:custDataLst>
              <p:tags r:id="rId4"/>
            </p:custDataLst>
          </p:nvPr>
        </p:nvSpPr>
        <p:spPr>
          <a:xfrm>
            <a:off x="73215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2" name="圆角矩形 7"/>
          <p:cNvSpPr/>
          <p:nvPr>
            <p:custDataLst>
              <p:tags r:id="rId5"/>
            </p:custDataLst>
          </p:nvPr>
        </p:nvSpPr>
        <p:spPr>
          <a:xfrm>
            <a:off x="73215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4" name="圆角矩形 9"/>
          <p:cNvSpPr/>
          <p:nvPr>
            <p:custDataLst>
              <p:tags r:id="rId6"/>
            </p:custDataLst>
          </p:nvPr>
        </p:nvSpPr>
        <p:spPr>
          <a:xfrm>
            <a:off x="73215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6" name="署名"/>
          <p:cNvSpPr>
            <a:spLocks noGrp="1"/>
          </p:cNvSpPr>
          <p:nvPr>
            <p:ph type="body" idx="4" hasCustomPrompt="1"/>
            <p:custDataLst>
              <p:tags r:id="rId7"/>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788" name="任意多边形 10"/>
          <p:cNvSpPr/>
          <p:nvPr>
            <p:custDataLst>
              <p:tags r:id="rId8"/>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790" name="任意多边形 11"/>
          <p:cNvSpPr/>
          <p:nvPr>
            <p:custDataLst>
              <p:tags r:id="rId9"/>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2" name="任意多边形 12"/>
          <p:cNvSpPr/>
          <p:nvPr>
            <p:custDataLst>
              <p:tags r:id="rId10"/>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9.xml"/><Relationship Id="rId13" Type="http://schemas.openxmlformats.org/officeDocument/2006/relationships/image" Target="../media/image2.jpeg"/><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ags" Target="../tags/tag85.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685" r:id="rId1"/>
    <p:sldLayoutId id="2147484686" r:id="rId2"/>
    <p:sldLayoutId id="2147484687" r:id="rId3"/>
    <p:sldLayoutId id="2147484688" r:id="rId4"/>
    <p:sldLayoutId id="2147484689" r:id="rId5"/>
    <p:sldLayoutId id="2147484690" r:id="rId6"/>
    <p:sldLayoutId id="2147484691" r:id="rId7"/>
    <p:sldLayoutId id="2147484692" r:id="rId8"/>
    <p:sldLayoutId id="2147484693" r:id="rId9"/>
    <p:sldLayoutId id="2147484694" r:id="rId10"/>
    <p:sldLayoutId id="214748469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D:/lky/主题模板/VCG2113794977894.jpgVCG2113794977894"/>
          <p:cNvPicPr>
            <a:picLocks noChangeAspect="1"/>
          </p:cNvPicPr>
          <p:nvPr>
            <p:custDataLst>
              <p:tags r:id="rId12"/>
            </p:custDataLst>
          </p:nvPr>
        </p:nvPicPr>
        <p:blipFill>
          <a:blip xmlns:r="http://schemas.openxmlformats.org/officeDocument/2006/relationships" r:embed="rId13"/>
          <a:srcRect l="2924" t="15887" r="15912" b="25734"/>
          <a:stretch>
            <a:fillRect/>
          </a:stretch>
        </p:blipFill>
        <p:spPr>
          <a:xfrm>
            <a:off x="0" y="0"/>
            <a:ext cx="12192000" cy="6858000"/>
          </a:xfrm>
          <a:prstGeom prst="rect"/>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30" y="1465580"/>
            <a:ext cx="10968990" cy="4711383"/>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30" y="174171"/>
            <a:ext cx="10975340" cy="1219201"/>
          </a:xfrm>
          <a:prstGeom prst="rect"/>
          <a:noFill/>
          <a:ln>
            <a:noFill/>
            <a:prstDash val="sysDash"/>
          </a:ln>
        </p:spPr>
        <p:txBody>
          <a:bodyPr anchor="b"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722" r:id="rId1"/>
    <p:sldLayoutId id="2147484723" r:id="rId2"/>
    <p:sldLayoutId id="2147484724" r:id="rId3"/>
    <p:sldLayoutId id="2147484725" r:id="rId4"/>
    <p:sldLayoutId id="2147484726" r:id="rId5"/>
    <p:sldLayoutId id="2147484727" r:id="rId6"/>
    <p:sldLayoutId id="2147484728" r:id="rId7"/>
    <p:sldLayoutId id="2147484729" r:id="rId8"/>
    <p:sldLayoutId id="2147484730" r:id="rId9"/>
    <p:sldLayoutId id="2147484731" r:id="rId10"/>
    <p:sldLayoutId id="2147484732" r:id="rId11"/>
  </p:sldLayoutIdLs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solidFill>
            <a:schemeClr val="tx1"/>
          </a:soli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tags" Target="../tags/tag94.xml"/><Relationship Id="rId6" Type="http://schemas.openxmlformats.org/officeDocument/2006/relationships/tags" Target="../tags/tag95.xml"/><Relationship Id="rId7" Type="http://schemas.openxmlformats.org/officeDocument/2006/relationships/tags" Target="../tags/tag96.xml"/><Relationship Id="rId8" Type="http://schemas.openxmlformats.org/officeDocument/2006/relationships/tags" Target="../tags/tag97.xml"/><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tags" Target="../tags/tag103.xml"/><Relationship Id="rId15" Type="http://schemas.openxmlformats.org/officeDocument/2006/relationships/tags" Target="../tags/tag104.xml"/><Relationship Id="rId16" Type="http://schemas.openxmlformats.org/officeDocument/2006/relationships/tags" Target="../tags/tag105.xml"/><Relationship Id="rId17" Type="http://schemas.openxmlformats.org/officeDocument/2006/relationships/tags" Target="../tags/tag106.xml"/><Relationship Id="rId18" Type="http://schemas.openxmlformats.org/officeDocument/2006/relationships/slideLayout" Target="../slideLayouts/slideLayout13.xml"/><Relationship Id="rId1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7.xml"/><Relationship Id="rId2" Type="http://schemas.openxmlformats.org/officeDocument/2006/relationships/tags" Target="../tags/tag108.xml"/><Relationship Id="rId3" Type="http://schemas.openxmlformats.org/officeDocument/2006/relationships/tags" Target="../tags/tag109.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tags" Target="../tags/tag146.xml"/><Relationship Id="rId14" Type="http://schemas.openxmlformats.org/officeDocument/2006/relationships/tags" Target="../tags/tag147.xml"/><Relationship Id="rId15" Type="http://schemas.openxmlformats.org/officeDocument/2006/relationships/tags" Target="../tags/tag148.xml"/><Relationship Id="rId16" Type="http://schemas.openxmlformats.org/officeDocument/2006/relationships/tags" Target="../tags/tag149.xml"/><Relationship Id="rId17" Type="http://schemas.openxmlformats.org/officeDocument/2006/relationships/tags" Target="../tags/tag150.xml"/><Relationship Id="rId18" Type="http://schemas.openxmlformats.org/officeDocument/2006/relationships/tags" Target="../tags/tag151.xml"/><Relationship Id="rId19" Type="http://schemas.openxmlformats.org/officeDocument/2006/relationships/tags" Target="../tags/tag152.xml"/><Relationship Id="rId20" Type="http://schemas.openxmlformats.org/officeDocument/2006/relationships/tags" Target="../tags/tag153.xml"/><Relationship Id="rId2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tags" Target="../tags/tag157.xml"/><Relationship Id="rId5" Type="http://schemas.openxmlformats.org/officeDocument/2006/relationships/tags" Target="../tags/tag158.xml"/><Relationship Id="rId6" Type="http://schemas.openxmlformats.org/officeDocument/2006/relationships/tags" Target="../tags/tag159.xml"/><Relationship Id="rId7" Type="http://schemas.openxmlformats.org/officeDocument/2006/relationships/tags" Target="../tags/tag160.xml"/><Relationship Id="rId8" Type="http://schemas.openxmlformats.org/officeDocument/2006/relationships/tags" Target="../tags/tag161.xml"/><Relationship Id="rId9" Type="http://schemas.openxmlformats.org/officeDocument/2006/relationships/tags" Target="../tags/tag162.xml"/><Relationship Id="rId10" Type="http://schemas.openxmlformats.org/officeDocument/2006/relationships/tags" Target="../tags/tag163.xml"/><Relationship Id="rId11" Type="http://schemas.openxmlformats.org/officeDocument/2006/relationships/tags" Target="../tags/tag164.xml"/><Relationship Id="rId12" Type="http://schemas.openxmlformats.org/officeDocument/2006/relationships/tags" Target="../tags/tag165.xml"/><Relationship Id="rId13" Type="http://schemas.openxmlformats.org/officeDocument/2006/relationships/tags" Target="../tags/tag166.xml"/><Relationship Id="rId14" Type="http://schemas.openxmlformats.org/officeDocument/2006/relationships/tags" Target="../tags/tag167.xml"/><Relationship Id="rId15" Type="http://schemas.openxmlformats.org/officeDocument/2006/relationships/tags" Target="../tags/tag168.xml"/><Relationship Id="rId16" Type="http://schemas.openxmlformats.org/officeDocument/2006/relationships/tags" Target="../tags/tag169.xml"/><Relationship Id="rId17"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tags" Target="../tags/tag201.xml"/><Relationship Id="rId14" Type="http://schemas.openxmlformats.org/officeDocument/2006/relationships/tags" Target="../tags/tag202.xml"/><Relationship Id="rId15" Type="http://schemas.openxmlformats.org/officeDocument/2006/relationships/tags" Target="../tags/tag203.xml"/><Relationship Id="rId16" Type="http://schemas.openxmlformats.org/officeDocument/2006/relationships/tags" Target="../tags/tag204.xml"/><Relationship Id="rId17" Type="http://schemas.openxmlformats.org/officeDocument/2006/relationships/tags" Target="../tags/tag205.xml"/><Relationship Id="rId18" Type="http://schemas.openxmlformats.org/officeDocument/2006/relationships/tags" Target="../tags/tag206.xml"/><Relationship Id="rId19" Type="http://schemas.openxmlformats.org/officeDocument/2006/relationships/tags" Target="../tags/tag207.xml"/><Relationship Id="rId20" Type="http://schemas.openxmlformats.org/officeDocument/2006/relationships/tags" Target="../tags/tag208.xml"/><Relationship Id="rId21" Type="http://schemas.openxmlformats.org/officeDocument/2006/relationships/tags" Target="../tags/tag209.xml"/><Relationship Id="rId22" Type="http://schemas.openxmlformats.org/officeDocument/2006/relationships/tags" Target="../tags/tag210.xml"/><Relationship Id="rId23" Type="http://schemas.openxmlformats.org/officeDocument/2006/relationships/tags" Target="../tags/tag211.xml"/><Relationship Id="rId24" Type="http://schemas.openxmlformats.org/officeDocument/2006/relationships/tags" Target="../tags/tag212.xml"/><Relationship Id="rId25" Type="http://schemas.openxmlformats.org/officeDocument/2006/relationships/tags" Target="../tags/tag213.xml"/><Relationship Id="rId26" Type="http://schemas.openxmlformats.org/officeDocument/2006/relationships/tags" Target="../tags/tag214.xml"/><Relationship Id="rId27" Type="http://schemas.openxmlformats.org/officeDocument/2006/relationships/tags" Target="../tags/tag215.xml"/><Relationship Id="rId28" Type="http://schemas.openxmlformats.org/officeDocument/2006/relationships/tags" Target="../tags/tag216.xml"/><Relationship Id="rId29" Type="http://schemas.openxmlformats.org/officeDocument/2006/relationships/tags" Target="../tags/tag217.xml"/><Relationship Id="rId30"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tags" Target="../tags/tag233.xml"/><Relationship Id="rId10" Type="http://schemas.openxmlformats.org/officeDocument/2006/relationships/tags" Target="../tags/tag234.xml"/><Relationship Id="rId11" Type="http://schemas.openxmlformats.org/officeDocument/2006/relationships/tags" Target="../tags/tag235.xml"/><Relationship Id="rId12" Type="http://schemas.openxmlformats.org/officeDocument/2006/relationships/tags" Target="../tags/tag236.xml"/><Relationship Id="rId13"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tags" Target="../tags/tag257.xml"/><Relationship Id="rId14" Type="http://schemas.openxmlformats.org/officeDocument/2006/relationships/tags" Target="../tags/tag258.xml"/><Relationship Id="rId15" Type="http://schemas.openxmlformats.org/officeDocument/2006/relationships/tags" Target="../tags/tag259.xml"/><Relationship Id="rId16" Type="http://schemas.openxmlformats.org/officeDocument/2006/relationships/tags" Target="../tags/tag260.xml"/><Relationship Id="rId17" Type="http://schemas.openxmlformats.org/officeDocument/2006/relationships/tags" Target="../tags/tag261.xml"/><Relationship Id="rId18" Type="http://schemas.openxmlformats.org/officeDocument/2006/relationships/tags" Target="../tags/tag262.xml"/><Relationship Id="rId19" Type="http://schemas.openxmlformats.org/officeDocument/2006/relationships/tags" Target="../tags/tag263.xml"/><Relationship Id="rId20" Type="http://schemas.openxmlformats.org/officeDocument/2006/relationships/tags" Target="../tags/tag264.xml"/><Relationship Id="rId2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tags" Target="../tags/tag276.xml"/><Relationship Id="rId10" Type="http://schemas.openxmlformats.org/officeDocument/2006/relationships/tags" Target="../tags/tag277.xml"/><Relationship Id="rId11" Type="http://schemas.openxmlformats.org/officeDocument/2006/relationships/tags" Target="../tags/tag278.xml"/><Relationship Id="rId12" Type="http://schemas.openxmlformats.org/officeDocument/2006/relationships/tags" Target="../tags/tag279.xml"/><Relationship Id="rId13"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tags" Target="../tags/tag288.xml"/><Relationship Id="rId10" Type="http://schemas.openxmlformats.org/officeDocument/2006/relationships/tags" Target="../tags/tag289.xml"/><Relationship Id="rId11" Type="http://schemas.openxmlformats.org/officeDocument/2006/relationships/tags" Target="../tags/tag290.xml"/><Relationship Id="rId12" Type="http://schemas.openxmlformats.org/officeDocument/2006/relationships/tags" Target="../tags/tag291.xml"/><Relationship Id="rId13"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tags" Target="../tags/tag312.xml"/><Relationship Id="rId10" Type="http://schemas.openxmlformats.org/officeDocument/2006/relationships/tags" Target="../tags/tag313.xml"/><Relationship Id="rId11" Type="http://schemas.openxmlformats.org/officeDocument/2006/relationships/tags" Target="../tags/tag314.xml"/><Relationship Id="rId12" Type="http://schemas.openxmlformats.org/officeDocument/2006/relationships/tags" Target="../tags/tag315.xml"/><Relationship Id="rId13"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tags" Target="../tags/tag331.xml"/><Relationship Id="rId10" Type="http://schemas.openxmlformats.org/officeDocument/2006/relationships/tags" Target="../tags/tag332.xml"/><Relationship Id="rId11" Type="http://schemas.openxmlformats.org/officeDocument/2006/relationships/tags" Target="../tags/tag333.xml"/><Relationship Id="rId12" Type="http://schemas.openxmlformats.org/officeDocument/2006/relationships/tags" Target="../tags/tag334.xml"/><Relationship Id="rId13" Type="http://schemas.openxmlformats.org/officeDocument/2006/relationships/tags" Target="../tags/tag335.xml"/><Relationship Id="rId14" Type="http://schemas.openxmlformats.org/officeDocument/2006/relationships/tags" Target="../tags/tag336.xml"/><Relationship Id="rId15" Type="http://schemas.openxmlformats.org/officeDocument/2006/relationships/tags" Target="../tags/tag337.xml"/><Relationship Id="rId16" Type="http://schemas.openxmlformats.org/officeDocument/2006/relationships/tags" Target="../tags/tag338.xml"/><Relationship Id="rId17" Type="http://schemas.openxmlformats.org/officeDocument/2006/relationships/tags" Target="../tags/tag339.xml"/><Relationship Id="rId18" Type="http://schemas.openxmlformats.org/officeDocument/2006/relationships/tags" Target="../tags/tag340.xml"/><Relationship Id="rId19" Type="http://schemas.openxmlformats.org/officeDocument/2006/relationships/tags" Target="../tags/tag341.xml"/><Relationship Id="rId20" Type="http://schemas.openxmlformats.org/officeDocument/2006/relationships/tags" Target="../tags/tag342.xml"/><Relationship Id="rId21" Type="http://schemas.openxmlformats.org/officeDocument/2006/relationships/tags" Target="../tags/tag343.xml"/><Relationship Id="rId22" Type="http://schemas.openxmlformats.org/officeDocument/2006/relationships/tags" Target="../tags/tag344.xml"/><Relationship Id="rId23" Type="http://schemas.openxmlformats.org/officeDocument/2006/relationships/tags" Target="../tags/tag345.xml"/><Relationship Id="rId24" Type="http://schemas.openxmlformats.org/officeDocument/2006/relationships/tags" Target="../tags/tag346.xml"/><Relationship Id="rId25" Type="http://schemas.openxmlformats.org/officeDocument/2006/relationships/tags" Target="../tags/tag347.xml"/><Relationship Id="rId26" Type="http://schemas.openxmlformats.org/officeDocument/2006/relationships/tags" Target="../tags/tag348.xml"/><Relationship Id="rId27" Type="http://schemas.openxmlformats.org/officeDocument/2006/relationships/tags" Target="../tags/tag349.xml"/><Relationship Id="rId28" Type="http://schemas.openxmlformats.org/officeDocument/2006/relationships/tags" Target="../tags/tag350.xml"/><Relationship Id="rId29" Type="http://schemas.openxmlformats.org/officeDocument/2006/relationships/tags" Target="../tags/tag351.xml"/><Relationship Id="rId30"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tags" Target="../tags/tag355.xml"/><Relationship Id="rId5" Type="http://schemas.openxmlformats.org/officeDocument/2006/relationships/tags" Target="../tags/tag356.xml"/><Relationship Id="rId6" Type="http://schemas.openxmlformats.org/officeDocument/2006/relationships/tags" Target="../tags/tag357.xml"/><Relationship Id="rId7" Type="http://schemas.openxmlformats.org/officeDocument/2006/relationships/tags" Target="../tags/tag358.xml"/><Relationship Id="rId8" Type="http://schemas.openxmlformats.org/officeDocument/2006/relationships/tags" Target="../tags/tag359.xml"/><Relationship Id="rId9" Type="http://schemas.openxmlformats.org/officeDocument/2006/relationships/tags" Target="../tags/tag360.xml"/><Relationship Id="rId10" Type="http://schemas.openxmlformats.org/officeDocument/2006/relationships/tags" Target="../tags/tag361.xml"/><Relationship Id="rId11" Type="http://schemas.openxmlformats.org/officeDocument/2006/relationships/tags" Target="../tags/tag362.xml"/><Relationship Id="rId12" Type="http://schemas.openxmlformats.org/officeDocument/2006/relationships/tags" Target="../tags/tag363.xml"/><Relationship Id="rId13"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tags" Target="../tags/tag367.xml"/><Relationship Id="rId5" Type="http://schemas.openxmlformats.org/officeDocument/2006/relationships/tags" Target="../tags/tag368.xml"/><Relationship Id="rId6" Type="http://schemas.openxmlformats.org/officeDocument/2006/relationships/tags" Target="../tags/tag369.xml"/><Relationship Id="rId7" Type="http://schemas.openxmlformats.org/officeDocument/2006/relationships/tags" Target="../tags/tag370.xml"/><Relationship Id="rId8" Type="http://schemas.openxmlformats.org/officeDocument/2006/relationships/tags" Target="../tags/tag371.xml"/><Relationship Id="rId9" Type="http://schemas.openxmlformats.org/officeDocument/2006/relationships/tags" Target="../tags/tag372.xml"/><Relationship Id="rId10" Type="http://schemas.openxmlformats.org/officeDocument/2006/relationships/tags" Target="../tags/tag373.xml"/><Relationship Id="rId11" Type="http://schemas.openxmlformats.org/officeDocument/2006/relationships/tags" Target="../tags/tag374.xml"/><Relationship Id="rId12" Type="http://schemas.openxmlformats.org/officeDocument/2006/relationships/tags" Target="../tags/tag375.xml"/><Relationship Id="rId13"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76.xml"/><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9"/>
            <p:custDataLst>
              <p:tags r:id="rId1"/>
            </p:custDataLst>
          </p:nvPr>
        </p:nvSpPr>
        <p:spPr/>
        <p:txBody>
          <a:bodyPr/>
          <a:p>
            <a:r>
              <a:rPr altLang="en-US" lang="zh-CN"/>
              <a:t>XX,a click to unlimited possibilities</a:t>
            </a:r>
            <a:endParaRPr altLang="en-US" lang="zh-CN"/>
          </a:p>
        </p:txBody>
      </p:sp>
      <p:sp>
        <p:nvSpPr>
          <p:cNvPr id="1048650" name="标题 4"/>
          <p:cNvSpPr>
            <a:spLocks noGrp="1"/>
          </p:cNvSpPr>
          <p:nvPr>
            <p:ph type="title" idx="5"/>
            <p:custDataLst>
              <p:tags r:id="rId2"/>
            </p:custDataLst>
          </p:nvPr>
        </p:nvSpPr>
        <p:spPr/>
        <p:txBody>
          <a:bodyPr/>
          <a:p>
            <a:r>
              <a:rPr altLang="en-US" lang="zh-CN"/>
              <a:t>数字化供应链：供应链行业的2024年新发展模式</a:t>
            </a:r>
            <a:endParaRPr altLang="en-US" lang="zh-CN"/>
          </a:p>
        </p:txBody>
      </p:sp>
      <p:sp>
        <p:nvSpPr>
          <p:cNvPr id="1048652" name="文本占位符 7"/>
          <p:cNvSpPr>
            <a:spLocks noGrp="1"/>
          </p:cNvSpPr>
          <p:nvPr>
            <p:ph type="body" idx="4"/>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4" name="标题 1"/>
          <p:cNvSpPr>
            <a:spLocks noGrp="1"/>
          </p:cNvSpPr>
          <p:nvPr>
            <p:ph type="title" idx="1"/>
            <p:custDataLst>
              <p:tags r:id="rId1"/>
            </p:custDataLst>
          </p:nvPr>
        </p:nvSpPr>
        <p:spPr/>
        <p:txBody>
          <a:bodyPr/>
          <a:p>
            <a:r>
              <a:rPr altLang="en-US" lang="zh-CN">
                <a:solidFill>
                  <a:schemeClr val="tx1"/>
                </a:solidFill>
              </a:rPr>
              <a:t>目录</a:t>
            </a:r>
            <a:endParaRPr altLang="en-US" lang="zh-CN">
              <a:solidFill>
                <a:schemeClr val="tx1"/>
              </a:solidFill>
            </a:endParaRPr>
          </a:p>
        </p:txBody>
      </p:sp>
      <p:sp>
        <p:nvSpPr>
          <p:cNvPr id="1048826" name="标题"/>
          <p:cNvSpPr txBox="1"/>
          <p:nvPr>
            <p:custDataLst>
              <p:tags r:id="rId2"/>
            </p:custDataLst>
          </p:nvPr>
        </p:nvSpPr>
        <p:spPr>
          <a:xfrm>
            <a:off x="2868295" y="2539365"/>
            <a:ext cx="2884170" cy="869315"/>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供应链行业的发展历程</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28" name="序号"/>
          <p:cNvSpPr txBox="1"/>
          <p:nvPr>
            <p:custDataLst>
              <p:tags r:id="rId3"/>
            </p:custDataLst>
          </p:nvPr>
        </p:nvSpPr>
        <p:spPr>
          <a:xfrm>
            <a:off x="1718310" y="236601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01</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0" name="弧形 10"/>
          <p:cNvSpPr/>
          <p:nvPr>
            <p:custDataLst>
              <p:tags r:id="rId4"/>
            </p:custDataLst>
          </p:nvPr>
        </p:nvSpPr>
        <p:spPr>
          <a:xfrm rot="5040000">
            <a:off x="1903095" y="229806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2" name="标题"/>
          <p:cNvSpPr txBox="1"/>
          <p:nvPr>
            <p:custDataLst>
              <p:tags r:id="rId5"/>
            </p:custDataLst>
          </p:nvPr>
        </p:nvSpPr>
        <p:spPr>
          <a:xfrm>
            <a:off x="7590155" y="2508250"/>
            <a:ext cx="2884170" cy="1046480"/>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数字化供应链的核心技术</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4" name="序号"/>
          <p:cNvSpPr txBox="1"/>
          <p:nvPr>
            <p:custDataLst>
              <p:tags r:id="rId6"/>
            </p:custDataLst>
          </p:nvPr>
        </p:nvSpPr>
        <p:spPr>
          <a:xfrm>
            <a:off x="6440170" y="233489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02</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6" name="弧形 34"/>
          <p:cNvSpPr/>
          <p:nvPr>
            <p:custDataLst>
              <p:tags r:id="rId7"/>
            </p:custDataLst>
          </p:nvPr>
        </p:nvSpPr>
        <p:spPr>
          <a:xfrm rot="5040000">
            <a:off x="6624955" y="226695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8" name="标题"/>
          <p:cNvSpPr txBox="1"/>
          <p:nvPr>
            <p:custDataLst>
              <p:tags r:id="rId8"/>
            </p:custDataLst>
          </p:nvPr>
        </p:nvSpPr>
        <p:spPr>
          <a:xfrm>
            <a:off x="2868295" y="3850640"/>
            <a:ext cx="2884170" cy="818515"/>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数字化供应链的应用场景</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0" name="序号"/>
          <p:cNvSpPr txBox="1"/>
          <p:nvPr>
            <p:custDataLst>
              <p:tags r:id="rId9"/>
            </p:custDataLst>
          </p:nvPr>
        </p:nvSpPr>
        <p:spPr>
          <a:xfrm>
            <a:off x="1718310" y="367728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03</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2" name="弧形 39"/>
          <p:cNvSpPr/>
          <p:nvPr>
            <p:custDataLst>
              <p:tags r:id="rId10"/>
            </p:custDataLst>
          </p:nvPr>
        </p:nvSpPr>
        <p:spPr>
          <a:xfrm rot="5040000">
            <a:off x="1903095" y="360934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44" name="标题"/>
          <p:cNvSpPr txBox="1"/>
          <p:nvPr>
            <p:custDataLst>
              <p:tags r:id="rId11"/>
            </p:custDataLst>
          </p:nvPr>
        </p:nvSpPr>
        <p:spPr>
          <a:xfrm>
            <a:off x="7590155" y="3818890"/>
            <a:ext cx="2884170" cy="894080"/>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数字化供应链的未来趋势</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6" name="序号"/>
          <p:cNvSpPr txBox="1"/>
          <p:nvPr>
            <p:custDataLst>
              <p:tags r:id="rId12"/>
            </p:custDataLst>
          </p:nvPr>
        </p:nvSpPr>
        <p:spPr>
          <a:xfrm>
            <a:off x="6440170" y="364553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04</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8" name="弧形 44"/>
          <p:cNvSpPr/>
          <p:nvPr>
            <p:custDataLst>
              <p:tags r:id="rId13"/>
            </p:custDataLst>
          </p:nvPr>
        </p:nvSpPr>
        <p:spPr>
          <a:xfrm rot="5040000">
            <a:off x="6624955" y="357759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0" name="标题"/>
          <p:cNvSpPr txBox="1"/>
          <p:nvPr>
            <p:custDataLst>
              <p:tags r:id="rId14"/>
            </p:custDataLst>
          </p:nvPr>
        </p:nvSpPr>
        <p:spPr>
          <a:xfrm>
            <a:off x="2868295" y="5151755"/>
            <a:ext cx="2884170" cy="823595"/>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数字化供应链的挑战与机遇</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2" name="序号"/>
          <p:cNvSpPr txBox="1"/>
          <p:nvPr>
            <p:custDataLst>
              <p:tags r:id="rId15"/>
            </p:custDataLst>
          </p:nvPr>
        </p:nvSpPr>
        <p:spPr>
          <a:xfrm>
            <a:off x="1718310" y="497840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05</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4" name="弧形 7"/>
          <p:cNvSpPr/>
          <p:nvPr>
            <p:custDataLst>
              <p:tags r:id="rId16"/>
            </p:custDataLst>
          </p:nvPr>
        </p:nvSpPr>
        <p:spPr>
          <a:xfrm rot="5040000">
            <a:off x="1903095" y="491045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4" name="文本占位符 1"/>
          <p:cNvSpPr>
            <a:spLocks noGrp="1"/>
          </p:cNvSpPr>
          <p:nvPr>
            <p:ph type="body" idx="2"/>
            <p:custDataLst>
              <p:tags r:id="rId1"/>
            </p:custDataLst>
          </p:nvPr>
        </p:nvSpPr>
        <p:spPr/>
        <p:txBody>
          <a:bodyPr/>
          <a:p>
            <a:r>
              <a:rPr altLang="en-US" lang="zh-CN"/>
              <a:t>Part One</a:t>
            </a:r>
            <a:endParaRPr altLang="en-US" lang="zh-CN"/>
          </a:p>
        </p:txBody>
      </p:sp>
      <p:sp>
        <p:nvSpPr>
          <p:cNvPr id="1048886" name="标题 3"/>
          <p:cNvSpPr>
            <a:spLocks noGrp="1"/>
          </p:cNvSpPr>
          <p:nvPr>
            <p:ph type="title" idx="1"/>
            <p:custDataLst>
              <p:tags r:id="rId2"/>
            </p:custDataLst>
          </p:nvPr>
        </p:nvSpPr>
        <p:spPr/>
        <p:txBody>
          <a:bodyPr/>
          <a:p>
            <a:r>
              <a:rPr altLang="en-US" lang="zh-CN"/>
              <a:t>供应链行业的发展历程</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0" name="标题 1"/>
          <p:cNvSpPr>
            <a:spLocks noGrp="1"/>
          </p:cNvSpPr>
          <p:nvPr>
            <p:ph type="title" idx="2"/>
          </p:nvPr>
        </p:nvSpPr>
        <p:spPr/>
        <p:txBody>
          <a:bodyPr/>
          <a:p>
            <a:r>
              <a:rPr altLang="en-US" lang="zh-CN"/>
              <a:t>传统供应链模式的局限性</a:t>
            </a:r>
            <a:endParaRPr altLang="en-US" lang="zh-CN"/>
          </a:p>
        </p:txBody>
      </p:sp>
      <p:sp>
        <p:nvSpPr>
          <p:cNvPr id="1048922" name="任意多边形 20"/>
          <p:cNvSpPr/>
          <p:nvPr>
            <p:custDataLst>
              <p:tags r:id="rId1"/>
            </p:custDataLst>
          </p:nvPr>
        </p:nvSpPr>
        <p:spPr>
          <a:xfrm rot="2700000">
            <a:off x="1722598"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24" name="文本框 24"/>
          <p:cNvSpPr txBox="1"/>
          <p:nvPr>
            <p:custDataLst>
              <p:tags r:id="rId2"/>
            </p:custDataLst>
          </p:nvPr>
        </p:nvSpPr>
        <p:spPr bwMode="auto">
          <a:xfrm>
            <a:off x="1368160"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信息不透明，难以实现有效协同</a:t>
            </a:r>
            <a:endParaRPr altLang="en-US" dirty="0" sz="2000" lang="zh-CN" spc="150">
              <a:solidFill>
                <a:schemeClr val="tx1">
                  <a:lumMod val="75000"/>
                  <a:lumOff val="25000"/>
                </a:schemeClr>
              </a:solidFill>
              <a:latin typeface="+mn-ea"/>
              <a:sym typeface="+mn-ea"/>
            </a:endParaRPr>
          </a:p>
        </p:txBody>
      </p:sp>
      <p:sp>
        <p:nvSpPr>
          <p:cNvPr id="1048926" name="矩形 42"/>
          <p:cNvSpPr/>
          <p:nvPr>
            <p:custDataLst>
              <p:tags r:id="rId3"/>
            </p:custDataLst>
          </p:nvPr>
        </p:nvSpPr>
        <p:spPr>
          <a:xfrm>
            <a:off x="1499697" y="2843950"/>
            <a:ext cx="1723074" cy="12202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28" name="任意多边形 18"/>
          <p:cNvSpPr/>
          <p:nvPr>
            <p:custDataLst>
              <p:tags r:id="rId4"/>
            </p:custDataLst>
          </p:nvPr>
        </p:nvSpPr>
        <p:spPr>
          <a:xfrm rot="5400000">
            <a:off x="421079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30" name="文本框 27"/>
          <p:cNvSpPr txBox="1"/>
          <p:nvPr>
            <p:custDataLst>
              <p:tags r:id="rId5"/>
            </p:custDataLst>
          </p:nvPr>
        </p:nvSpPr>
        <p:spPr bwMode="auto">
          <a:xfrm>
            <a:off x="3855709"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响应速度慢，不能满足快速变化的市场需求</a:t>
            </a:r>
            <a:endParaRPr altLang="en-US" dirty="0" sz="2000" lang="zh-CN" spc="150">
              <a:solidFill>
                <a:schemeClr val="tx1">
                  <a:lumMod val="75000"/>
                  <a:lumOff val="25000"/>
                </a:schemeClr>
              </a:solidFill>
              <a:latin typeface="+mn-ea"/>
              <a:sym typeface="+mn-ea"/>
            </a:endParaRPr>
          </a:p>
        </p:txBody>
      </p:sp>
      <p:sp>
        <p:nvSpPr>
          <p:cNvPr id="1048932" name="矩形 43"/>
          <p:cNvSpPr/>
          <p:nvPr>
            <p:custDataLst>
              <p:tags r:id="rId6"/>
            </p:custDataLst>
          </p:nvPr>
        </p:nvSpPr>
        <p:spPr>
          <a:xfrm>
            <a:off x="3987894" y="2843950"/>
            <a:ext cx="1723074" cy="12202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34" name="任意多边形 21"/>
          <p:cNvSpPr/>
          <p:nvPr>
            <p:custDataLst>
              <p:tags r:id="rId7"/>
            </p:custDataLst>
          </p:nvPr>
        </p:nvSpPr>
        <p:spPr>
          <a:xfrm rot="18900000" flipH="1">
            <a:off x="669834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36" name="文本框 30"/>
          <p:cNvSpPr txBox="1"/>
          <p:nvPr>
            <p:custDataLst>
              <p:tags r:id="rId8"/>
            </p:custDataLst>
          </p:nvPr>
        </p:nvSpPr>
        <p:spPr bwMode="auto">
          <a:xfrm>
            <a:off x="6343906"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成本高昂，难以实现精细化管理</a:t>
            </a:r>
            <a:endParaRPr altLang="en-US" dirty="0" sz="2000" lang="zh-CN" spc="150">
              <a:solidFill>
                <a:schemeClr val="tx1">
                  <a:lumMod val="75000"/>
                  <a:lumOff val="25000"/>
                </a:schemeClr>
              </a:solidFill>
              <a:latin typeface="+mn-ea"/>
              <a:sym typeface="+mn-ea"/>
            </a:endParaRPr>
          </a:p>
        </p:txBody>
      </p:sp>
      <p:sp>
        <p:nvSpPr>
          <p:cNvPr id="1048938" name="矩形 44"/>
          <p:cNvSpPr/>
          <p:nvPr>
            <p:custDataLst>
              <p:tags r:id="rId9"/>
            </p:custDataLst>
          </p:nvPr>
        </p:nvSpPr>
        <p:spPr>
          <a:xfrm>
            <a:off x="6474796" y="2843950"/>
            <a:ext cx="1723074" cy="12202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40" name="任意多边形 22"/>
          <p:cNvSpPr/>
          <p:nvPr>
            <p:custDataLst>
              <p:tags r:id="rId10"/>
            </p:custDataLst>
          </p:nvPr>
        </p:nvSpPr>
        <p:spPr>
          <a:xfrm rot="2700000" flipH="1" flipV="1">
            <a:off x="9185894"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42" name="文本框 33"/>
          <p:cNvSpPr txBox="1"/>
          <p:nvPr>
            <p:custDataLst>
              <p:tags r:id="rId11"/>
            </p:custDataLst>
          </p:nvPr>
        </p:nvSpPr>
        <p:spPr bwMode="auto">
          <a:xfrm>
            <a:off x="8831455"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风险控制能力较弱，难以保障供应链的稳定性</a:t>
            </a:r>
            <a:endParaRPr altLang="en-US" dirty="0" sz="2000" lang="zh-CN" spc="150">
              <a:solidFill>
                <a:schemeClr val="tx1">
                  <a:lumMod val="75000"/>
                  <a:lumOff val="25000"/>
                </a:schemeClr>
              </a:solidFill>
              <a:latin typeface="+mn-ea"/>
              <a:sym typeface="+mn-ea"/>
            </a:endParaRPr>
          </a:p>
        </p:txBody>
      </p:sp>
      <p:sp>
        <p:nvSpPr>
          <p:cNvPr id="1048944" name="矩形 45"/>
          <p:cNvSpPr/>
          <p:nvPr>
            <p:custDataLst>
              <p:tags r:id="rId12"/>
            </p:custDataLst>
          </p:nvPr>
        </p:nvSpPr>
        <p:spPr>
          <a:xfrm>
            <a:off x="8962993" y="2843950"/>
            <a:ext cx="1723074" cy="12202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78" name="标题 1"/>
          <p:cNvSpPr>
            <a:spLocks noGrp="1"/>
          </p:cNvSpPr>
          <p:nvPr>
            <p:ph type="title" idx="2"/>
          </p:nvPr>
        </p:nvSpPr>
        <p:spPr/>
        <p:txBody>
          <a:bodyPr/>
          <a:p>
            <a:r>
              <a:rPr altLang="en-US" lang="zh-CN"/>
              <a:t>数字化供应链的兴起背景</a:t>
            </a:r>
            <a:endParaRPr altLang="en-US" lang="zh-CN"/>
          </a:p>
        </p:txBody>
      </p:sp>
      <p:sp>
        <p:nvSpPr>
          <p:cNvPr id="1048980" name="圆角矩形 26"/>
          <p:cNvSpPr/>
          <p:nvPr>
            <p:custDataLst>
              <p:tags r:id="rId1"/>
            </p:custDataLst>
          </p:nvPr>
        </p:nvSpPr>
        <p:spPr>
          <a:xfrm>
            <a:off x="608330"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82" name="圆角矩形 28"/>
          <p:cNvSpPr/>
          <p:nvPr>
            <p:custDataLst>
              <p:tags r:id="rId2"/>
            </p:custDataLst>
          </p:nvPr>
        </p:nvSpPr>
        <p:spPr>
          <a:xfrm>
            <a:off x="610871"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8984" name="文本框 31"/>
          <p:cNvSpPr txBox="1"/>
          <p:nvPr>
            <p:custDataLst>
              <p:tags r:id="rId3"/>
            </p:custDataLst>
          </p:nvPr>
        </p:nvSpPr>
        <p:spPr>
          <a:xfrm>
            <a:off x="763315" y="2290305"/>
            <a:ext cx="2282989" cy="3405308"/>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供应链行业的发展历程：从传统供应链到数字化供应链的演变</a:t>
            </a:r>
            <a:endParaRPr altLang="en-US" dirty="0" sz="2000" lang="zh-CN" spc="200">
              <a:solidFill>
                <a:schemeClr val="tx1">
                  <a:lumMod val="85000"/>
                  <a:lumOff val="15000"/>
                </a:schemeClr>
              </a:solidFill>
              <a:latin typeface="+mn-ea"/>
              <a:sym typeface="+mn-ea"/>
            </a:endParaRPr>
          </a:p>
        </p:txBody>
      </p:sp>
      <p:sp>
        <p:nvSpPr>
          <p:cNvPr id="1048986" name="圆角矩形 29"/>
          <p:cNvSpPr/>
          <p:nvPr>
            <p:custDataLst>
              <p:tags r:id="rId4"/>
            </p:custDataLst>
          </p:nvPr>
        </p:nvSpPr>
        <p:spPr>
          <a:xfrm>
            <a:off x="3400598"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88" name="圆角矩形 32"/>
          <p:cNvSpPr/>
          <p:nvPr>
            <p:custDataLst>
              <p:tags r:id="rId5"/>
            </p:custDataLst>
          </p:nvPr>
        </p:nvSpPr>
        <p:spPr>
          <a:xfrm>
            <a:off x="3403139"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8990" name="文本框 34"/>
          <p:cNvSpPr txBox="1"/>
          <p:nvPr>
            <p:custDataLst>
              <p:tags r:id="rId6"/>
            </p:custDataLst>
          </p:nvPr>
        </p:nvSpPr>
        <p:spPr>
          <a:xfrm>
            <a:off x="3558124"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技术进步：云计算、大数据、物联网等技术的发展为数字化供应链提供了支持</a:t>
            </a:r>
            <a:endParaRPr altLang="en-US" dirty="0" sz="2000" lang="zh-CN" spc="200">
              <a:solidFill>
                <a:schemeClr val="tx1">
                  <a:lumMod val="85000"/>
                  <a:lumOff val="15000"/>
                </a:schemeClr>
              </a:solidFill>
              <a:latin typeface="+mn-ea"/>
              <a:sym typeface="+mn-ea"/>
            </a:endParaRPr>
          </a:p>
        </p:txBody>
      </p:sp>
      <p:sp>
        <p:nvSpPr>
          <p:cNvPr id="1048992" name="圆角矩形 3"/>
          <p:cNvSpPr/>
          <p:nvPr>
            <p:custDataLst>
              <p:tags r:id="rId7"/>
            </p:custDataLst>
          </p:nvPr>
        </p:nvSpPr>
        <p:spPr>
          <a:xfrm>
            <a:off x="6192866"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94" name="圆角矩形 4"/>
          <p:cNvSpPr/>
          <p:nvPr>
            <p:custDataLst>
              <p:tags r:id="rId8"/>
            </p:custDataLst>
          </p:nvPr>
        </p:nvSpPr>
        <p:spPr>
          <a:xfrm>
            <a:off x="6195407"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8996" name="文本框 5"/>
          <p:cNvSpPr txBox="1"/>
          <p:nvPr>
            <p:custDataLst>
              <p:tags r:id="rId9"/>
            </p:custDataLst>
          </p:nvPr>
        </p:nvSpPr>
        <p:spPr>
          <a:xfrm>
            <a:off x="6349757"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市场需求：消费者需求的多样化和个性化，要求企业快速响应市场变化</a:t>
            </a:r>
            <a:endParaRPr altLang="en-US" dirty="0" sz="2000" lang="zh-CN" spc="200">
              <a:solidFill>
                <a:schemeClr val="tx1">
                  <a:lumMod val="85000"/>
                  <a:lumOff val="15000"/>
                </a:schemeClr>
              </a:solidFill>
              <a:latin typeface="+mn-ea"/>
              <a:sym typeface="+mn-ea"/>
            </a:endParaRPr>
          </a:p>
        </p:txBody>
      </p:sp>
      <p:sp>
        <p:nvSpPr>
          <p:cNvPr id="1048998" name="圆角矩形 8"/>
          <p:cNvSpPr/>
          <p:nvPr>
            <p:custDataLst>
              <p:tags r:id="rId10"/>
            </p:custDataLst>
          </p:nvPr>
        </p:nvSpPr>
        <p:spPr>
          <a:xfrm>
            <a:off x="8985135"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00" name="圆角矩形 9"/>
          <p:cNvSpPr/>
          <p:nvPr>
            <p:custDataLst>
              <p:tags r:id="rId11"/>
            </p:custDataLst>
          </p:nvPr>
        </p:nvSpPr>
        <p:spPr>
          <a:xfrm>
            <a:off x="8987675"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02" name="文本框 10"/>
          <p:cNvSpPr txBox="1"/>
          <p:nvPr>
            <p:custDataLst>
              <p:tags r:id="rId12"/>
            </p:custDataLst>
          </p:nvPr>
        </p:nvSpPr>
        <p:spPr>
          <a:xfrm>
            <a:off x="9142025"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竞争压力：企业为了提高竞争力，需要实现更高效的供应链管理</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36" name="标题 1"/>
          <p:cNvSpPr>
            <a:spLocks noGrp="1"/>
          </p:cNvSpPr>
          <p:nvPr>
            <p:ph type="title" idx="2"/>
          </p:nvPr>
        </p:nvSpPr>
        <p:spPr/>
        <p:txBody>
          <a:bodyPr/>
          <a:p>
            <a:r>
              <a:rPr altLang="en-US" lang="zh-CN"/>
              <a:t>数字化供应链的发展历程</a:t>
            </a:r>
            <a:endParaRPr altLang="en-US" lang="zh-CN"/>
          </a:p>
        </p:txBody>
      </p:sp>
      <p:sp>
        <p:nvSpPr>
          <p:cNvPr id="1049038" name="文本框 10"/>
          <p:cNvSpPr txBox="1"/>
          <p:nvPr>
            <p:custDataLst>
              <p:tags r:id="rId1"/>
            </p:custDataLst>
          </p:nvPr>
        </p:nvSpPr>
        <p:spPr>
          <a:xfrm>
            <a:off x="1026232" y="4745501"/>
            <a:ext cx="3189138" cy="1339123"/>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供应链行业的早期发展：20世纪初至20世纪90年代，供应链行业主要关注物流和运输管理。</a:t>
            </a:r>
            <a:endParaRPr altLang="en-US" sz="1200" lang="zh-CN" spc="150">
              <a:solidFill>
                <a:schemeClr val="tx1">
                  <a:lumMod val="65000"/>
                  <a:lumOff val="35000"/>
                </a:schemeClr>
              </a:solidFill>
              <a:latin typeface="+mn-ea"/>
            </a:endParaRPr>
          </a:p>
        </p:txBody>
      </p:sp>
      <p:sp>
        <p:nvSpPr>
          <p:cNvPr id="1049040" name="矩形 11"/>
          <p:cNvSpPr/>
          <p:nvPr>
            <p:custDataLst>
              <p:tags r:id="rId2"/>
            </p:custDataLst>
          </p:nvPr>
        </p:nvSpPr>
        <p:spPr>
          <a:xfrm>
            <a:off x="1026232" y="4576704"/>
            <a:ext cx="3189138" cy="1670715"/>
          </a:xfrm>
          <a:prstGeom prst="rect"/>
          <a:noFill/>
          <a:ln w="1905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042" name="文本框 17"/>
          <p:cNvSpPr txBox="1"/>
          <p:nvPr>
            <p:custDataLst>
              <p:tags r:id="rId3"/>
            </p:custDataLst>
          </p:nvPr>
        </p:nvSpPr>
        <p:spPr>
          <a:xfrm>
            <a:off x="3317370" y="1659142"/>
            <a:ext cx="3189138" cy="1339123"/>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供应链管理的兴起：20世纪90年代至21世纪初，随着全球化进程加速，企业开始注重供应链的协调和整合。</a:t>
            </a:r>
            <a:endParaRPr altLang="en-US" sz="1200" lang="zh-CN" spc="150">
              <a:solidFill>
                <a:schemeClr val="tx1">
                  <a:lumMod val="65000"/>
                  <a:lumOff val="35000"/>
                </a:schemeClr>
              </a:solidFill>
              <a:latin typeface="+mn-ea"/>
            </a:endParaRPr>
          </a:p>
        </p:txBody>
      </p:sp>
      <p:sp>
        <p:nvSpPr>
          <p:cNvPr id="1049044" name="矩形 18"/>
          <p:cNvSpPr/>
          <p:nvPr>
            <p:custDataLst>
              <p:tags r:id="rId4"/>
            </p:custDataLst>
          </p:nvPr>
        </p:nvSpPr>
        <p:spPr>
          <a:xfrm>
            <a:off x="3317370" y="1490345"/>
            <a:ext cx="3189138" cy="1670715"/>
          </a:xfrm>
          <a:prstGeom prst="rect"/>
          <a:noFill/>
          <a:ln w="19050" cmpd="sng">
            <a:solidFill>
              <a:schemeClr val="accent2">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046" name="燕尾形 3"/>
          <p:cNvSpPr/>
          <p:nvPr>
            <p:custDataLst>
              <p:tags r:id="rId5"/>
            </p:custDataLst>
          </p:nvPr>
        </p:nvSpPr>
        <p:spPr>
          <a:xfrm>
            <a:off x="1366077" y="3513658"/>
            <a:ext cx="2437429" cy="708947"/>
          </a:xfrm>
          <a:prstGeom prst="chevron">
            <a:avLst>
              <a:gd name="adj" fmla="val 320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048" name="文本框 13"/>
          <p:cNvSpPr txBox="1"/>
          <p:nvPr>
            <p:custDataLst>
              <p:tags r:id="rId6"/>
            </p:custDataLst>
          </p:nvPr>
        </p:nvSpPr>
        <p:spPr>
          <a:xfrm>
            <a:off x="1622648" y="3632191"/>
            <a:ext cx="1995556" cy="471131"/>
          </a:xfrm>
          <a:prstGeom prst="rect"/>
          <a:noFill/>
        </p:spPr>
        <p:txBody>
          <a:bodyPr bIns="0" rtlCol="0" wrap="square">
            <a:normAutofit/>
          </a:bodyPr>
          <a:p>
            <a:pPr algn="ctr"/>
            <a:r>
              <a:rPr altLang="en-US" b="1" dirty="0" sz="2000" lang="zh-CN" spc="300">
                <a:solidFill>
                  <a:schemeClr val="lt1">
                    <a:lumMod val="100000"/>
                  </a:schemeClr>
                </a:solidFill>
                <a:latin typeface="+mj-ea"/>
                <a:ea typeface="+mj-ea"/>
                <a:sym typeface="+mn-ea"/>
              </a:rPr>
              <a:t>添加标题</a:t>
            </a:r>
            <a:endParaRPr altLang="en-US" b="1" dirty="0" sz="2000" lang="zh-CN" spc="300">
              <a:solidFill>
                <a:schemeClr val="lt1">
                  <a:lumMod val="100000"/>
                </a:schemeClr>
              </a:solidFill>
              <a:latin typeface="+mj-ea"/>
              <a:ea typeface="+mj-ea"/>
              <a:sym typeface="+mn-ea"/>
            </a:endParaRPr>
          </a:p>
        </p:txBody>
      </p:sp>
      <p:sp>
        <p:nvSpPr>
          <p:cNvPr id="1049050" name="燕尾形 25"/>
          <p:cNvSpPr/>
          <p:nvPr>
            <p:custDataLst>
              <p:tags r:id="rId7"/>
            </p:custDataLst>
          </p:nvPr>
        </p:nvSpPr>
        <p:spPr>
          <a:xfrm>
            <a:off x="1429844" y="3557170"/>
            <a:ext cx="2326398" cy="621923"/>
          </a:xfrm>
          <a:prstGeom prst="chevron">
            <a:avLst>
              <a:gd name="adj" fmla="val 32014"/>
            </a:avLst>
          </a:prstGeom>
          <a:noFill/>
          <a:ln w="9525">
            <a:solidFill>
              <a:schemeClr val="accent1">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052" name="燕尾形 29"/>
          <p:cNvSpPr/>
          <p:nvPr>
            <p:custDataLst>
              <p:tags r:id="rId8"/>
            </p:custDataLst>
          </p:nvPr>
        </p:nvSpPr>
        <p:spPr>
          <a:xfrm>
            <a:off x="3693224" y="3515159"/>
            <a:ext cx="2437429" cy="708947"/>
          </a:xfrm>
          <a:prstGeom prst="chevron">
            <a:avLst>
              <a:gd name="adj" fmla="val 32014"/>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054" name="文本框 30"/>
          <p:cNvSpPr txBox="1"/>
          <p:nvPr>
            <p:custDataLst>
              <p:tags r:id="rId9"/>
            </p:custDataLst>
          </p:nvPr>
        </p:nvSpPr>
        <p:spPr>
          <a:xfrm>
            <a:off x="3949796" y="3633692"/>
            <a:ext cx="1995556" cy="471131"/>
          </a:xfrm>
          <a:prstGeom prst="rect"/>
          <a:noFill/>
        </p:spPr>
        <p:txBody>
          <a:bodyPr bIns="0" rtlCol="0" wrap="square">
            <a:normAutofit/>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49056" name="燕尾形 31"/>
          <p:cNvSpPr/>
          <p:nvPr>
            <p:custDataLst>
              <p:tags r:id="rId10"/>
            </p:custDataLst>
          </p:nvPr>
        </p:nvSpPr>
        <p:spPr>
          <a:xfrm>
            <a:off x="3756992" y="3558671"/>
            <a:ext cx="2326398" cy="621923"/>
          </a:xfrm>
          <a:prstGeom prst="chevron">
            <a:avLst>
              <a:gd name="adj" fmla="val 32014"/>
            </a:avLst>
          </a:prstGeom>
          <a:noFill/>
          <a:ln w="9525">
            <a:solidFill>
              <a:schemeClr val="accent2">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058" name="燕尾形 33"/>
          <p:cNvSpPr/>
          <p:nvPr>
            <p:custDataLst>
              <p:tags r:id="rId11"/>
            </p:custDataLst>
          </p:nvPr>
        </p:nvSpPr>
        <p:spPr>
          <a:xfrm>
            <a:off x="6020372" y="3516659"/>
            <a:ext cx="2437429" cy="708947"/>
          </a:xfrm>
          <a:prstGeom prst="chevron">
            <a:avLst>
              <a:gd name="adj" fmla="val 3201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060" name="文本框 34"/>
          <p:cNvSpPr txBox="1"/>
          <p:nvPr>
            <p:custDataLst>
              <p:tags r:id="rId12"/>
            </p:custDataLst>
          </p:nvPr>
        </p:nvSpPr>
        <p:spPr>
          <a:xfrm>
            <a:off x="6276944" y="3635192"/>
            <a:ext cx="1995556" cy="471131"/>
          </a:xfrm>
          <a:prstGeom prst="rect"/>
          <a:noFill/>
        </p:spPr>
        <p:txBody>
          <a:bodyPr bIns="0" rtlCol="0" wrap="square">
            <a:normAutofit/>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49062" name="燕尾形 35"/>
          <p:cNvSpPr/>
          <p:nvPr>
            <p:custDataLst>
              <p:tags r:id="rId13"/>
            </p:custDataLst>
          </p:nvPr>
        </p:nvSpPr>
        <p:spPr>
          <a:xfrm>
            <a:off x="6084140" y="3560171"/>
            <a:ext cx="2326398" cy="621923"/>
          </a:xfrm>
          <a:prstGeom prst="chevron">
            <a:avLst>
              <a:gd name="adj" fmla="val 32014"/>
            </a:avLst>
          </a:prstGeom>
          <a:noFill/>
          <a:ln w="9525">
            <a:solidFill>
              <a:schemeClr val="accent3">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064" name="燕尾形 37"/>
          <p:cNvSpPr/>
          <p:nvPr>
            <p:custDataLst>
              <p:tags r:id="rId14"/>
            </p:custDataLst>
          </p:nvPr>
        </p:nvSpPr>
        <p:spPr>
          <a:xfrm>
            <a:off x="8347520" y="3518160"/>
            <a:ext cx="2437429" cy="708947"/>
          </a:xfrm>
          <a:prstGeom prst="chevron">
            <a:avLst>
              <a:gd name="adj" fmla="val 32014"/>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066" name="文本框 38"/>
          <p:cNvSpPr txBox="1"/>
          <p:nvPr>
            <p:custDataLst>
              <p:tags r:id="rId15"/>
            </p:custDataLst>
          </p:nvPr>
        </p:nvSpPr>
        <p:spPr>
          <a:xfrm>
            <a:off x="8604092" y="3625439"/>
            <a:ext cx="1995556" cy="471131"/>
          </a:xfrm>
          <a:prstGeom prst="rect"/>
          <a:noFill/>
        </p:spPr>
        <p:txBody>
          <a:bodyPr bIns="0" rtlCol="0" wrap="square">
            <a:normAutofit/>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49068" name="燕尾形 39"/>
          <p:cNvSpPr/>
          <p:nvPr>
            <p:custDataLst>
              <p:tags r:id="rId16"/>
            </p:custDataLst>
          </p:nvPr>
        </p:nvSpPr>
        <p:spPr>
          <a:xfrm>
            <a:off x="8411288" y="3561672"/>
            <a:ext cx="2326398" cy="621923"/>
          </a:xfrm>
          <a:prstGeom prst="chevron">
            <a:avLst>
              <a:gd name="adj" fmla="val 32014"/>
            </a:avLst>
          </a:prstGeom>
          <a:noFill/>
          <a:ln w="9525">
            <a:solidFill>
              <a:schemeClr val="accent3">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ln>
                <a:solidFill>
                  <a:schemeClr val="accent1"/>
                </a:solidFill>
              </a:ln>
              <a:solidFill>
                <a:schemeClr val="lt1"/>
              </a:solidFill>
              <a:latin typeface="+mj-ea"/>
              <a:ea typeface="+mj-ea"/>
            </a:endParaRPr>
          </a:p>
        </p:txBody>
      </p:sp>
      <p:sp>
        <p:nvSpPr>
          <p:cNvPr id="1049070" name="文本框 53"/>
          <p:cNvSpPr txBox="1"/>
          <p:nvPr>
            <p:custDataLst>
              <p:tags r:id="rId17"/>
            </p:custDataLst>
          </p:nvPr>
        </p:nvSpPr>
        <p:spPr>
          <a:xfrm>
            <a:off x="7971666" y="1661393"/>
            <a:ext cx="3189138" cy="1339123"/>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数字化供应链的快速发展：2010年至今，物联网、大数据、人工智能等技术的广泛应用推动了数字化供应链的快速发展。</a:t>
            </a:r>
            <a:endParaRPr altLang="en-US" sz="1200" lang="zh-CN" spc="150">
              <a:solidFill>
                <a:schemeClr val="tx1">
                  <a:lumMod val="65000"/>
                  <a:lumOff val="35000"/>
                </a:schemeClr>
              </a:solidFill>
              <a:latin typeface="+mn-ea"/>
            </a:endParaRPr>
          </a:p>
        </p:txBody>
      </p:sp>
      <p:sp>
        <p:nvSpPr>
          <p:cNvPr id="1049072" name="矩形 54"/>
          <p:cNvSpPr/>
          <p:nvPr>
            <p:custDataLst>
              <p:tags r:id="rId18"/>
            </p:custDataLst>
          </p:nvPr>
        </p:nvSpPr>
        <p:spPr>
          <a:xfrm>
            <a:off x="7971666" y="1492596"/>
            <a:ext cx="3189138" cy="1670715"/>
          </a:xfrm>
          <a:prstGeom prst="rect"/>
          <a:noFill/>
          <a:ln w="19050" cmpd="sng">
            <a:solidFill>
              <a:schemeClr val="accent6">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074" name="文本框 63"/>
          <p:cNvSpPr txBox="1"/>
          <p:nvPr>
            <p:custDataLst>
              <p:tags r:id="rId19"/>
            </p:custDataLst>
          </p:nvPr>
        </p:nvSpPr>
        <p:spPr>
          <a:xfrm>
            <a:off x="5644518" y="4748502"/>
            <a:ext cx="3189138" cy="1339123"/>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数字化供应链的萌芽：21世纪初至2010年左右，电子商务和信息技术的发展为数字化供应链奠定了基础。</a:t>
            </a:r>
            <a:endParaRPr altLang="en-US" sz="1200" lang="zh-CN" spc="150">
              <a:solidFill>
                <a:schemeClr val="tx1">
                  <a:lumMod val="65000"/>
                  <a:lumOff val="35000"/>
                </a:schemeClr>
              </a:solidFill>
              <a:latin typeface="+mn-ea"/>
            </a:endParaRPr>
          </a:p>
        </p:txBody>
      </p:sp>
      <p:sp>
        <p:nvSpPr>
          <p:cNvPr id="1049076" name="矩形 64"/>
          <p:cNvSpPr/>
          <p:nvPr>
            <p:custDataLst>
              <p:tags r:id="rId20"/>
            </p:custDataLst>
          </p:nvPr>
        </p:nvSpPr>
        <p:spPr>
          <a:xfrm>
            <a:off x="5644518" y="4579705"/>
            <a:ext cx="3189138" cy="1670715"/>
          </a:xfrm>
          <a:prstGeom prst="rect"/>
          <a:noFill/>
          <a:ln w="19050">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10" name="标题 1"/>
          <p:cNvSpPr>
            <a:spLocks noGrp="1"/>
          </p:cNvSpPr>
          <p:nvPr>
            <p:ph type="title" idx="2"/>
          </p:nvPr>
        </p:nvSpPr>
        <p:spPr/>
        <p:txBody>
          <a:bodyPr/>
          <a:p>
            <a:r>
              <a:rPr altLang="en-US" lang="zh-CN"/>
              <a:t>数字化供应链的优势</a:t>
            </a:r>
            <a:endParaRPr altLang="en-US" lang="zh-CN"/>
          </a:p>
        </p:txBody>
      </p:sp>
      <p:sp>
        <p:nvSpPr>
          <p:cNvPr id="1049112"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4"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6"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8" name="文本框 27"/>
          <p:cNvSpPr txBox="1"/>
          <p:nvPr>
            <p:custDataLst>
              <p:tags r:id="rId4"/>
            </p:custDataLst>
          </p:nvPr>
        </p:nvSpPr>
        <p:spPr>
          <a:xfrm>
            <a:off x="2095000" y="4204799"/>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提升物流效率和降低物流成本</a:t>
            </a:r>
            <a:endParaRPr altLang="zh-CN" dirty="0" lang="en-US">
              <a:solidFill>
                <a:schemeClr val="dk1">
                  <a:lumMod val="80000"/>
                  <a:lumOff val="20000"/>
                </a:schemeClr>
              </a:solidFill>
              <a:latin typeface="+mn-ea"/>
              <a:sym typeface="+mn-ea"/>
            </a:endParaRPr>
          </a:p>
        </p:txBody>
      </p:sp>
      <p:sp>
        <p:nvSpPr>
          <p:cNvPr id="1049120"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2"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4"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6" name="文本框 56"/>
          <p:cNvSpPr txBox="1"/>
          <p:nvPr>
            <p:custDataLst>
              <p:tags r:id="rId8"/>
            </p:custDataLst>
          </p:nvPr>
        </p:nvSpPr>
        <p:spPr>
          <a:xfrm>
            <a:off x="2095000" y="1634841"/>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提高供应链的透明度和可预测性</a:t>
            </a:r>
            <a:endParaRPr altLang="en-US" dirty="0" lang="zh-CN">
              <a:solidFill>
                <a:schemeClr val="dk1">
                  <a:lumMod val="80000"/>
                  <a:lumOff val="20000"/>
                </a:schemeClr>
              </a:solidFill>
              <a:latin typeface="+mn-ea"/>
              <a:sym typeface="+mn-ea"/>
            </a:endParaRPr>
          </a:p>
        </p:txBody>
      </p:sp>
      <p:sp>
        <p:nvSpPr>
          <p:cNvPr id="1049128"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0"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2"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4" name="文本框 8"/>
          <p:cNvSpPr txBox="1"/>
          <p:nvPr>
            <p:custDataLst>
              <p:tags r:id="rId12"/>
            </p:custDataLst>
          </p:nvPr>
        </p:nvSpPr>
        <p:spPr>
          <a:xfrm>
            <a:off x="2095000" y="2923690"/>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降低库存成本和优化库存管理</a:t>
            </a:r>
            <a:endParaRPr altLang="en-US" dirty="0" lang="zh-CN">
              <a:solidFill>
                <a:schemeClr val="dk1">
                  <a:lumMod val="80000"/>
                  <a:lumOff val="20000"/>
                </a:schemeClr>
              </a:solidFill>
              <a:latin typeface="+mn-ea"/>
              <a:sym typeface="+mn-ea"/>
            </a:endParaRPr>
          </a:p>
        </p:txBody>
      </p:sp>
      <p:sp>
        <p:nvSpPr>
          <p:cNvPr id="1049136"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8"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0"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2" name="文本框 12"/>
          <p:cNvSpPr txBox="1"/>
          <p:nvPr>
            <p:custDataLst>
              <p:tags r:id="rId16"/>
            </p:custDataLst>
          </p:nvPr>
        </p:nvSpPr>
        <p:spPr>
          <a:xfrm>
            <a:off x="2095000" y="5485907"/>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增强供应链的韧性和应对突发事件的能力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76" name="文本占位符 1"/>
          <p:cNvSpPr>
            <a:spLocks noGrp="1"/>
          </p:cNvSpPr>
          <p:nvPr>
            <p:ph type="body" idx="2"/>
            <p:custDataLst>
              <p:tags r:id="rId1"/>
            </p:custDataLst>
          </p:nvPr>
        </p:nvSpPr>
        <p:spPr/>
        <p:txBody>
          <a:bodyPr/>
          <a:p>
            <a:r>
              <a:rPr altLang="en-US" lang="zh-CN"/>
              <a:t>Part Two</a:t>
            </a:r>
            <a:endParaRPr altLang="en-US" lang="zh-CN"/>
          </a:p>
        </p:txBody>
      </p:sp>
      <p:sp>
        <p:nvSpPr>
          <p:cNvPr id="1049178" name="标题 3"/>
          <p:cNvSpPr>
            <a:spLocks noGrp="1"/>
          </p:cNvSpPr>
          <p:nvPr>
            <p:ph type="title" idx="1"/>
            <p:custDataLst>
              <p:tags r:id="rId2"/>
            </p:custDataLst>
          </p:nvPr>
        </p:nvSpPr>
        <p:spPr/>
        <p:txBody>
          <a:bodyPr/>
          <a:p>
            <a:r>
              <a:rPr altLang="en-US" lang="zh-CN"/>
              <a:t>数字化供应链的核心技术</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12" name="标题 1"/>
          <p:cNvSpPr>
            <a:spLocks noGrp="1"/>
          </p:cNvSpPr>
          <p:nvPr>
            <p:ph type="title" idx="2"/>
          </p:nvPr>
        </p:nvSpPr>
        <p:spPr/>
        <p:txBody>
          <a:bodyPr/>
          <a:p>
            <a:r>
              <a:rPr altLang="en-US" lang="zh-CN"/>
              <a:t>物联网技术</a:t>
            </a:r>
            <a:endParaRPr altLang="en-US" lang="zh-CN"/>
          </a:p>
        </p:txBody>
      </p:sp>
      <p:sp>
        <p:nvSpPr>
          <p:cNvPr id="1049214"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定义：物联网技术是一种基于互联网、通过信息传感器设备实现物品与物品之间全面感知和互联互通的技术。</a:t>
            </a:r>
            <a:endParaRPr altLang="en-US" dirty="0" sz="1200" lang="zh-CN" spc="150">
              <a:solidFill>
                <a:schemeClr val="tx1">
                  <a:lumMod val="85000"/>
                  <a:lumOff val="15000"/>
                </a:schemeClr>
              </a:solidFill>
              <a:latin typeface="+mn-ea"/>
              <a:sym typeface="+mn-ea"/>
            </a:endParaRPr>
          </a:p>
        </p:txBody>
      </p:sp>
      <p:sp>
        <p:nvSpPr>
          <p:cNvPr id="1049216"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18"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20"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应用：在数字化供应链中，物联网技术主要用于实时监测物品的位置、数量、质量等信息，实现供应链的透明化和可追溯性。</a:t>
            </a:r>
            <a:endParaRPr altLang="en-US" dirty="0" sz="1200" lang="zh-CN" spc="150">
              <a:solidFill>
                <a:schemeClr val="tx1">
                  <a:lumMod val="85000"/>
                  <a:lumOff val="15000"/>
                </a:schemeClr>
              </a:solidFill>
              <a:latin typeface="+mn-ea"/>
              <a:sym typeface="+mn-ea"/>
            </a:endParaRPr>
          </a:p>
        </p:txBody>
      </p:sp>
      <p:sp>
        <p:nvSpPr>
          <p:cNvPr id="1049222"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24"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26"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优势：物联网技术可以提高供应链的效率和准确性，降低库存成本和运输成本，增强企业的竞争力和市场响应能力。</a:t>
            </a:r>
            <a:endParaRPr altLang="en-US" dirty="0" sz="1200" lang="zh-CN" spc="150">
              <a:solidFill>
                <a:schemeClr val="tx1">
                  <a:lumMod val="85000"/>
                  <a:lumOff val="15000"/>
                </a:schemeClr>
              </a:solidFill>
              <a:latin typeface="+mn-ea"/>
              <a:sym typeface="+mn-ea"/>
            </a:endParaRPr>
          </a:p>
        </p:txBody>
      </p:sp>
      <p:sp>
        <p:nvSpPr>
          <p:cNvPr id="1049228"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30"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32"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发展前景：随着物联网技术的不断发展和完善，其在数字化供应链中的应用将越来越广泛，成为未来供应链行业的重要发展方向。</a:t>
            </a:r>
            <a:endParaRPr altLang="en-US" dirty="0" sz="1200" lang="zh-CN" spc="150">
              <a:solidFill>
                <a:schemeClr val="tx1">
                  <a:lumMod val="85000"/>
                  <a:lumOff val="15000"/>
                </a:schemeClr>
              </a:solidFill>
              <a:latin typeface="+mn-ea"/>
              <a:sym typeface="+mn-ea"/>
            </a:endParaRPr>
          </a:p>
        </p:txBody>
      </p:sp>
      <p:sp>
        <p:nvSpPr>
          <p:cNvPr id="1049234"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36"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70" name="标题 1"/>
          <p:cNvSpPr>
            <a:spLocks noGrp="1"/>
          </p:cNvSpPr>
          <p:nvPr>
            <p:ph type="title" idx="2"/>
          </p:nvPr>
        </p:nvSpPr>
        <p:spPr/>
        <p:txBody>
          <a:bodyPr/>
          <a:p>
            <a:r>
              <a:rPr altLang="en-US" lang="zh-CN"/>
              <a:t>大数据分析技术</a:t>
            </a:r>
            <a:endParaRPr altLang="en-US" lang="zh-CN"/>
          </a:p>
        </p:txBody>
      </p:sp>
      <p:sp>
        <p:nvSpPr>
          <p:cNvPr id="1049272" name="正文"/>
          <p:cNvSpPr txBox="1"/>
          <p:nvPr>
            <p:custDataLst>
              <p:tags r:id="rId1"/>
            </p:custDataLst>
          </p:nvPr>
        </p:nvSpPr>
        <p:spPr>
          <a:xfrm>
            <a:off x="2421877" y="1490345"/>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简介：大数据分析技术是数字化供应链的核心技术之一，通过对海量数据的采集、存储、处理和分析，为供应链决策提供数据支持。</a:t>
            </a:r>
            <a:endParaRPr altLang="en-US" dirty="0" sz="1200" lang="zh-CN" spc="150">
              <a:solidFill>
                <a:schemeClr val="tx1">
                  <a:lumMod val="65000"/>
                  <a:lumOff val="35000"/>
                </a:schemeClr>
              </a:solidFill>
              <a:latin typeface="+mn-ea"/>
              <a:sym typeface="+mn-ea"/>
            </a:endParaRPr>
          </a:p>
        </p:txBody>
      </p:sp>
      <p:sp>
        <p:nvSpPr>
          <p:cNvPr id="1049274" name="正文"/>
          <p:cNvSpPr txBox="1"/>
          <p:nvPr>
            <p:custDataLst>
              <p:tags r:id="rId2"/>
            </p:custDataLst>
          </p:nvPr>
        </p:nvSpPr>
        <p:spPr>
          <a:xfrm>
            <a:off x="2421877" y="2753227"/>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应用场景：在数字化供应链中，大数据分析技术可以应用于需求预测、库存管理、物流优化、风险管理等多个方面。</a:t>
            </a:r>
            <a:endParaRPr altLang="en-US" dirty="0" sz="1200" lang="zh-CN" spc="150">
              <a:solidFill>
                <a:schemeClr val="tx1">
                  <a:lumMod val="65000"/>
                  <a:lumOff val="35000"/>
                </a:schemeClr>
              </a:solidFill>
              <a:latin typeface="+mn-ea"/>
              <a:sym typeface="+mn-ea"/>
            </a:endParaRPr>
          </a:p>
        </p:txBody>
      </p:sp>
      <p:sp>
        <p:nvSpPr>
          <p:cNvPr id="1049276" name="正文"/>
          <p:cNvSpPr txBox="1"/>
          <p:nvPr>
            <p:custDataLst>
              <p:tags r:id="rId3"/>
            </p:custDataLst>
          </p:nvPr>
        </p:nvSpPr>
        <p:spPr>
          <a:xfrm>
            <a:off x="2421877" y="4016109"/>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优势：大数据分析技术能够提高供应链的透明度、预测准确性和决策效率，降低运营成本和风险。</a:t>
            </a:r>
            <a:endParaRPr altLang="en-US" dirty="0" sz="1200" lang="zh-CN" spc="150">
              <a:solidFill>
                <a:schemeClr val="tx1">
                  <a:lumMod val="65000"/>
                  <a:lumOff val="35000"/>
                </a:schemeClr>
              </a:solidFill>
              <a:latin typeface="+mn-ea"/>
              <a:sym typeface="+mn-ea"/>
            </a:endParaRPr>
          </a:p>
        </p:txBody>
      </p:sp>
      <p:sp>
        <p:nvSpPr>
          <p:cNvPr id="1049278" name="正文"/>
          <p:cNvSpPr txBox="1"/>
          <p:nvPr>
            <p:custDataLst>
              <p:tags r:id="rId4"/>
            </p:custDataLst>
          </p:nvPr>
        </p:nvSpPr>
        <p:spPr>
          <a:xfrm>
            <a:off x="2421877" y="5278991"/>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未来发展：随着数据量的增长和技术的进步，大数据分析技术在数字化供应链中的应用将更加广泛和深入，为供应链行业的发展带来更多机遇和挑战。</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12" name="标题 1"/>
          <p:cNvSpPr>
            <a:spLocks noGrp="1"/>
          </p:cNvSpPr>
          <p:nvPr>
            <p:ph type="title" idx="2"/>
          </p:nvPr>
        </p:nvSpPr>
        <p:spPr/>
        <p:txBody>
          <a:bodyPr/>
          <a:p>
            <a:r>
              <a:rPr altLang="en-US" lang="zh-CN"/>
              <a:t>人工智能技术</a:t>
            </a:r>
            <a:endParaRPr altLang="en-US" lang="zh-CN"/>
          </a:p>
        </p:txBody>
      </p:sp>
      <p:sp>
        <p:nvSpPr>
          <p:cNvPr id="1049314" name="椭圆 262"/>
          <p:cNvSpPr/>
          <p:nvPr>
            <p:custDataLst>
              <p:tags r:id="rId1"/>
            </p:custDataLst>
          </p:nvPr>
        </p:nvSpPr>
        <p:spPr>
          <a:xfrm>
            <a:off x="2414161" y="4122288"/>
            <a:ext cx="7357453" cy="192487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6" name="椭圆 263"/>
          <p:cNvSpPr/>
          <p:nvPr>
            <p:custDataLst>
              <p:tags r:id="rId2"/>
            </p:custDataLst>
          </p:nvPr>
        </p:nvSpPr>
        <p:spPr>
          <a:xfrm>
            <a:off x="3266425" y="4202678"/>
            <a:ext cx="5578309" cy="165301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8" name="椭圆 264"/>
          <p:cNvSpPr/>
          <p:nvPr>
            <p:custDataLst>
              <p:tags r:id="rId3"/>
            </p:custDataLst>
          </p:nvPr>
        </p:nvSpPr>
        <p:spPr>
          <a:xfrm>
            <a:off x="4064442" y="4439272"/>
            <a:ext cx="3981376" cy="11797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0" name="椭圆 265"/>
          <p:cNvSpPr/>
          <p:nvPr>
            <p:custDataLst>
              <p:tags r:id="rId4"/>
            </p:custDataLst>
          </p:nvPr>
        </p:nvSpPr>
        <p:spPr>
          <a:xfrm>
            <a:off x="4738932" y="4639267"/>
            <a:ext cx="2632144" cy="77998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2" name="椭圆 266"/>
          <p:cNvSpPr/>
          <p:nvPr>
            <p:custDataLst>
              <p:tags r:id="rId5"/>
            </p:custDataLst>
          </p:nvPr>
        </p:nvSpPr>
        <p:spPr>
          <a:xfrm>
            <a:off x="5430416" y="4843836"/>
            <a:ext cx="1514022" cy="44865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704" y="4769329"/>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4" name="椭圆 268"/>
          <p:cNvSpPr/>
          <p:nvPr>
            <p:custDataLst>
              <p:tags r:id="rId7"/>
            </p:custDataLst>
          </p:nvPr>
        </p:nvSpPr>
        <p:spPr>
          <a:xfrm flipV="1">
            <a:off x="2778203" y="4583059"/>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6" name="椭圆 269"/>
          <p:cNvSpPr/>
          <p:nvPr>
            <p:custDataLst>
              <p:tags r:id="rId8"/>
            </p:custDataLst>
          </p:nvPr>
        </p:nvSpPr>
        <p:spPr>
          <a:xfrm flipV="1">
            <a:off x="2820032" y="4625542"/>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8" name="椭圆 270"/>
          <p:cNvSpPr/>
          <p:nvPr>
            <p:custDataLst>
              <p:tags r:id="rId9"/>
            </p:custDataLst>
          </p:nvPr>
        </p:nvSpPr>
        <p:spPr>
          <a:xfrm flipV="1">
            <a:off x="7787212" y="3768703"/>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40152" y="3883733"/>
            <a:ext cx="0" cy="192487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0" name="椭圆 272"/>
          <p:cNvSpPr/>
          <p:nvPr>
            <p:custDataLst>
              <p:tags r:id="rId11"/>
            </p:custDataLst>
          </p:nvPr>
        </p:nvSpPr>
        <p:spPr>
          <a:xfrm flipV="1">
            <a:off x="4010195" y="3643216"/>
            <a:ext cx="387643" cy="387631"/>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3000" y="4062812"/>
            <a:ext cx="0" cy="101710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1022" y="3750403"/>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2" name="椭圆 275"/>
          <p:cNvSpPr/>
          <p:nvPr>
            <p:custDataLst>
              <p:tags r:id="rId14"/>
            </p:custDataLst>
          </p:nvPr>
        </p:nvSpPr>
        <p:spPr>
          <a:xfrm flipV="1">
            <a:off x="7039521" y="3564134"/>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34" name="椭圆 276"/>
          <p:cNvSpPr/>
          <p:nvPr>
            <p:custDataLst>
              <p:tags r:id="rId15"/>
            </p:custDataLst>
          </p:nvPr>
        </p:nvSpPr>
        <p:spPr>
          <a:xfrm flipV="1">
            <a:off x="7081350" y="3606616"/>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36" name="椭圆 277"/>
          <p:cNvSpPr/>
          <p:nvPr>
            <p:custDataLst>
              <p:tags r:id="rId16"/>
            </p:custDataLst>
          </p:nvPr>
        </p:nvSpPr>
        <p:spPr>
          <a:xfrm flipV="1">
            <a:off x="3758568" y="4424894"/>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508" y="4539923"/>
            <a:ext cx="0" cy="111300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8" name="椭圆 279"/>
          <p:cNvSpPr/>
          <p:nvPr>
            <p:custDataLst>
              <p:tags r:id="rId18"/>
            </p:custDataLst>
          </p:nvPr>
        </p:nvSpPr>
        <p:spPr>
          <a:xfrm flipV="1">
            <a:off x="8529675" y="4660835"/>
            <a:ext cx="264050" cy="26404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390" y="4953637"/>
            <a:ext cx="0" cy="41291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0" name="椭圆 281"/>
          <p:cNvSpPr/>
          <p:nvPr>
            <p:custDataLst>
              <p:tags r:id="rId20"/>
            </p:custDataLst>
          </p:nvPr>
        </p:nvSpPr>
        <p:spPr>
          <a:xfrm flipV="1">
            <a:off x="4949384" y="4972591"/>
            <a:ext cx="327074" cy="32706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164" y="5351665"/>
            <a:ext cx="0" cy="7225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2" name="图形 15"/>
          <p:cNvSpPr/>
          <p:nvPr>
            <p:custDataLst>
              <p:tags r:id="rId22"/>
            </p:custDataLst>
          </p:nvPr>
        </p:nvSpPr>
        <p:spPr>
          <a:xfrm>
            <a:off x="5016702" y="5042523"/>
            <a:ext cx="187022" cy="182234"/>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44" name="图形 19"/>
          <p:cNvSpPr/>
          <p:nvPr>
            <p:custDataLst>
              <p:tags r:id="rId23"/>
            </p:custDataLst>
          </p:nvPr>
        </p:nvSpPr>
        <p:spPr>
          <a:xfrm>
            <a:off x="8597647" y="4734689"/>
            <a:ext cx="128082" cy="115339"/>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46" name="图形 27"/>
          <p:cNvSpPr/>
          <p:nvPr>
            <p:custDataLst>
              <p:tags r:id="rId24"/>
            </p:custDataLst>
          </p:nvPr>
        </p:nvSpPr>
        <p:spPr>
          <a:xfrm>
            <a:off x="4113460" y="3767396"/>
            <a:ext cx="181128" cy="139307"/>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48" name="任意多边形: 形状 286"/>
          <p:cNvSpPr/>
          <p:nvPr>
            <p:custDataLst>
              <p:tags r:id="rId25"/>
            </p:custDataLst>
          </p:nvPr>
        </p:nvSpPr>
        <p:spPr>
          <a:xfrm>
            <a:off x="5421266" y="3716417"/>
            <a:ext cx="1343206" cy="134321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50" name="正文"/>
          <p:cNvSpPr txBox="1"/>
          <p:nvPr>
            <p:custDataLst>
              <p:tags r:id="rId26"/>
            </p:custDataLst>
          </p:nvPr>
        </p:nvSpPr>
        <p:spPr>
          <a:xfrm>
            <a:off x="608330" y="3788964"/>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机器学习：通过数据分析和模式识别，提高决策效率和准确性</a:t>
            </a:r>
            <a:endParaRPr altLang="en-US" dirty="0" sz="1200" lang="zh-CN" spc="150">
              <a:solidFill>
                <a:schemeClr val="tx1">
                  <a:lumMod val="65000"/>
                  <a:lumOff val="35000"/>
                </a:schemeClr>
              </a:solidFill>
              <a:latin typeface="+mn-ea"/>
              <a:sym typeface="+mn-ea"/>
            </a:endParaRPr>
          </a:p>
        </p:txBody>
      </p:sp>
      <p:sp>
        <p:nvSpPr>
          <p:cNvPr id="1049352" name="正文"/>
          <p:cNvSpPr txBox="1"/>
          <p:nvPr>
            <p:custDataLst>
              <p:tags r:id="rId27"/>
            </p:custDataLst>
          </p:nvPr>
        </p:nvSpPr>
        <p:spPr>
          <a:xfrm>
            <a:off x="9419846" y="3788964"/>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智能语音技术：实现语音识别和语音合成，提高语音交互的智能化水平</a:t>
            </a:r>
            <a:endParaRPr altLang="en-US" dirty="0" sz="1200" lang="zh-CN" spc="150">
              <a:solidFill>
                <a:schemeClr val="tx1">
                  <a:lumMod val="65000"/>
                  <a:lumOff val="35000"/>
                </a:schemeClr>
              </a:solidFill>
              <a:latin typeface="+mn-ea"/>
              <a:sym typeface="+mn-ea"/>
            </a:endParaRPr>
          </a:p>
        </p:txBody>
      </p:sp>
      <p:sp>
        <p:nvSpPr>
          <p:cNvPr id="1049354" name="正文"/>
          <p:cNvSpPr txBox="1"/>
          <p:nvPr>
            <p:custDataLst>
              <p:tags r:id="rId28"/>
            </p:custDataLst>
          </p:nvPr>
        </p:nvSpPr>
        <p:spPr>
          <a:xfrm>
            <a:off x="7063703" y="1665495"/>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计算机视觉：通过图像识别和视频分析，实现自动化监控和检测</a:t>
            </a:r>
            <a:endParaRPr altLang="en-US" dirty="0" sz="1200" lang="zh-CN" spc="150">
              <a:solidFill>
                <a:schemeClr val="tx1">
                  <a:lumMod val="65000"/>
                  <a:lumOff val="35000"/>
                </a:schemeClr>
              </a:solidFill>
              <a:latin typeface="+mn-ea"/>
              <a:sym typeface="+mn-ea"/>
            </a:endParaRPr>
          </a:p>
        </p:txBody>
      </p:sp>
      <p:sp>
        <p:nvSpPr>
          <p:cNvPr id="1049356" name="正文"/>
          <p:cNvSpPr txBox="1"/>
          <p:nvPr>
            <p:custDataLst>
              <p:tags r:id="rId29"/>
            </p:custDataLst>
          </p:nvPr>
        </p:nvSpPr>
        <p:spPr>
          <a:xfrm>
            <a:off x="2964473" y="1665495"/>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自然语言处理：实现人机交互，提高信息传递效率和用户体验</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90" name="标题 1"/>
          <p:cNvSpPr>
            <a:spLocks noGrp="1"/>
          </p:cNvSpPr>
          <p:nvPr>
            <p:ph type="title" idx="2"/>
          </p:nvPr>
        </p:nvSpPr>
        <p:spPr/>
        <p:txBody>
          <a:bodyPr/>
          <a:p>
            <a:r>
              <a:rPr altLang="en-US" lang="zh-CN"/>
              <a:t>区块链技术</a:t>
            </a:r>
            <a:endParaRPr altLang="en-US" lang="zh-CN"/>
          </a:p>
        </p:txBody>
      </p:sp>
      <p:sp>
        <p:nvSpPr>
          <p:cNvPr id="1049392" name="正文"/>
          <p:cNvSpPr txBox="1"/>
          <p:nvPr>
            <p:custDataLst>
              <p:tags r:id="rId1"/>
            </p:custDataLst>
          </p:nvPr>
        </p:nvSpPr>
        <p:spPr>
          <a:xfrm>
            <a:off x="2421877" y="1490345"/>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定义：区块链是一种分布式数据库，通过多节点共识机制去中心化地存储数据，并保证数据的安全性和不可篡改性。</a:t>
            </a:r>
            <a:endParaRPr altLang="en-US" dirty="0" sz="1200" lang="zh-CN" spc="150">
              <a:solidFill>
                <a:schemeClr val="tx1">
                  <a:lumMod val="65000"/>
                  <a:lumOff val="35000"/>
                </a:schemeClr>
              </a:solidFill>
              <a:latin typeface="+mn-ea"/>
              <a:sym typeface="+mn-ea"/>
            </a:endParaRPr>
          </a:p>
        </p:txBody>
      </p:sp>
      <p:sp>
        <p:nvSpPr>
          <p:cNvPr id="1049394" name="正文"/>
          <p:cNvSpPr txBox="1"/>
          <p:nvPr>
            <p:custDataLst>
              <p:tags r:id="rId2"/>
            </p:custDataLst>
          </p:nvPr>
        </p:nvSpPr>
        <p:spPr>
          <a:xfrm>
            <a:off x="2421877" y="2753227"/>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在数字化供应链中的应用：区块链技术可以提供透明、可追溯的供应链信息，增强供应链的可靠性和安全性，降低物流成本和风险。</a:t>
            </a:r>
            <a:endParaRPr altLang="en-US" dirty="0" sz="1200" lang="zh-CN" spc="150">
              <a:solidFill>
                <a:schemeClr val="tx1">
                  <a:lumMod val="65000"/>
                  <a:lumOff val="35000"/>
                </a:schemeClr>
              </a:solidFill>
              <a:latin typeface="+mn-ea"/>
              <a:sym typeface="+mn-ea"/>
            </a:endParaRPr>
          </a:p>
        </p:txBody>
      </p:sp>
      <p:sp>
        <p:nvSpPr>
          <p:cNvPr id="1049396" name="正文"/>
          <p:cNvSpPr txBox="1"/>
          <p:nvPr>
            <p:custDataLst>
              <p:tags r:id="rId3"/>
            </p:custDataLst>
          </p:nvPr>
        </p:nvSpPr>
        <p:spPr>
          <a:xfrm>
            <a:off x="2421877" y="4016109"/>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优势：区块链技术可以解决传统供应链中的信息不对称问题，提高供应链的透明度和可追溯性，增强供应链的可靠性和安全性。</a:t>
            </a:r>
            <a:endParaRPr altLang="en-US" dirty="0" sz="1200" lang="zh-CN" spc="150">
              <a:solidFill>
                <a:schemeClr val="tx1">
                  <a:lumMod val="65000"/>
                  <a:lumOff val="35000"/>
                </a:schemeClr>
              </a:solidFill>
              <a:latin typeface="+mn-ea"/>
              <a:sym typeface="+mn-ea"/>
            </a:endParaRPr>
          </a:p>
        </p:txBody>
      </p:sp>
      <p:sp>
        <p:nvSpPr>
          <p:cNvPr id="1049398" name="正文"/>
          <p:cNvSpPr txBox="1"/>
          <p:nvPr>
            <p:custDataLst>
              <p:tags r:id="rId4"/>
            </p:custDataLst>
          </p:nvPr>
        </p:nvSpPr>
        <p:spPr>
          <a:xfrm>
            <a:off x="2421877" y="5278991"/>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未来发展：随着区块链技术的不断发展和完善，其在数字化供应链中的应用将更加广泛和深入，有望成为数字化供应链的重要支撑技术。</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32"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434" name="标题 3"/>
          <p:cNvSpPr>
            <a:spLocks noGrp="1"/>
          </p:cNvSpPr>
          <p:nvPr>
            <p:ph type="title" idx="1"/>
            <p:custDataLst>
              <p:tags r:id="rId2"/>
            </p:custDataLst>
          </p:nvPr>
        </p:nvSpPr>
        <p:spPr/>
        <p:txBody>
          <a:bodyPr/>
          <a:p>
            <a:r>
              <a:rPr altLang="en-US" lang="zh-CN"/>
              <a:t>数字化供应链的应用场景</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68" name="标题 1"/>
          <p:cNvSpPr>
            <a:spLocks noGrp="1"/>
          </p:cNvSpPr>
          <p:nvPr>
            <p:ph type="title" idx="2"/>
          </p:nvPr>
        </p:nvSpPr>
        <p:spPr/>
        <p:txBody>
          <a:bodyPr/>
          <a:p>
            <a:r>
              <a:rPr altLang="en-US" lang="zh-CN"/>
              <a:t>智能物流</a:t>
            </a:r>
            <a:endParaRPr altLang="en-US" lang="zh-CN"/>
          </a:p>
        </p:txBody>
      </p:sp>
      <p:sp>
        <p:nvSpPr>
          <p:cNvPr id="1049470"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2"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4"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自动化运输：利用物联网技术实现货物在途跟踪和实时监控</a:t>
            </a:r>
            <a:endParaRPr altLang="en-US" dirty="0" sz="2000" lang="zh-CN" spc="150">
              <a:solidFill>
                <a:schemeClr val="tx1">
                  <a:lumMod val="85000"/>
                  <a:lumOff val="15000"/>
                </a:schemeClr>
              </a:solidFill>
              <a:latin typeface="+mn-ea"/>
              <a:sym typeface="+mn-ea"/>
            </a:endParaRPr>
          </a:p>
        </p:txBody>
      </p:sp>
      <p:sp>
        <p:nvSpPr>
          <p:cNvPr id="1049476"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8"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0"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智能仓储：通过数据分析优化库存管理，提高仓储效率</a:t>
            </a:r>
            <a:endParaRPr altLang="en-US" dirty="0" sz="2000" lang="zh-CN" spc="150">
              <a:solidFill>
                <a:schemeClr val="tx1">
                  <a:lumMod val="85000"/>
                  <a:lumOff val="15000"/>
                </a:schemeClr>
              </a:solidFill>
              <a:latin typeface="+mn-ea"/>
              <a:sym typeface="+mn-ea"/>
            </a:endParaRPr>
          </a:p>
        </p:txBody>
      </p:sp>
      <p:sp>
        <p:nvSpPr>
          <p:cNvPr id="1049482"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4"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6"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无人配送：利用无人机、无人车等实现快速、准确的配送服务</a:t>
            </a:r>
            <a:endParaRPr altLang="en-US" dirty="0" sz="2000" lang="zh-CN" spc="150">
              <a:solidFill>
                <a:schemeClr val="tx1">
                  <a:lumMod val="85000"/>
                  <a:lumOff val="15000"/>
                </a:schemeClr>
              </a:solidFill>
              <a:latin typeface="+mn-ea"/>
              <a:sym typeface="+mn-ea"/>
            </a:endParaRPr>
          </a:p>
        </p:txBody>
      </p:sp>
      <p:sp>
        <p:nvSpPr>
          <p:cNvPr id="1049488"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0"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2"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物流信息共享：通过信息共享平台实现物流信息的实时更新和共享</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26" name="标题 1"/>
          <p:cNvSpPr>
            <a:spLocks noGrp="1"/>
          </p:cNvSpPr>
          <p:nvPr>
            <p:ph type="title" idx="2"/>
          </p:nvPr>
        </p:nvSpPr>
        <p:spPr/>
        <p:txBody>
          <a:bodyPr/>
          <a:p>
            <a:r>
              <a:rPr altLang="en-US" lang="zh-CN"/>
              <a:t>智能仓储</a:t>
            </a:r>
            <a:endParaRPr altLang="en-US" lang="zh-CN"/>
          </a:p>
        </p:txBody>
      </p:sp>
      <p:sp>
        <p:nvSpPr>
          <p:cNvPr id="1049528"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自动化：通过智能仓储系统实现货物自动存取和分拣</a:t>
            </a:r>
            <a:endParaRPr altLang="en-US" dirty="0" sz="1200" lang="zh-CN" spc="150">
              <a:solidFill>
                <a:schemeClr val="tx1">
                  <a:lumMod val="65000"/>
                  <a:lumOff val="35000"/>
                </a:schemeClr>
              </a:solidFill>
              <a:latin typeface="+mn-ea"/>
              <a:sym typeface="+mn-ea"/>
            </a:endParaRPr>
          </a:p>
        </p:txBody>
      </p:sp>
      <p:sp>
        <p:nvSpPr>
          <p:cNvPr id="1049530"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实时监控：对仓库内的温度、湿度、光照等环境因素进行实时监测和调控</a:t>
            </a:r>
            <a:endParaRPr altLang="en-US" dirty="0" sz="1200" lang="zh-CN" spc="150">
              <a:solidFill>
                <a:schemeClr val="tx1">
                  <a:lumMod val="65000"/>
                  <a:lumOff val="35000"/>
                </a:schemeClr>
              </a:solidFill>
              <a:latin typeface="+mn-ea"/>
              <a:sym typeface="+mn-ea"/>
            </a:endParaRPr>
          </a:p>
        </p:txBody>
      </p:sp>
      <p:sp>
        <p:nvSpPr>
          <p:cNvPr id="1049532"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数据分析：对仓库运营数据进行挖掘和分析，优化库存管理和运营效率</a:t>
            </a:r>
            <a:endParaRPr altLang="en-US" dirty="0" sz="1200" lang="zh-CN" spc="150">
              <a:solidFill>
                <a:schemeClr val="tx1">
                  <a:lumMod val="65000"/>
                  <a:lumOff val="35000"/>
                </a:schemeClr>
              </a:solidFill>
              <a:latin typeface="+mn-ea"/>
              <a:sym typeface="+mn-ea"/>
            </a:endParaRPr>
          </a:p>
        </p:txBody>
      </p:sp>
      <p:sp>
        <p:nvSpPr>
          <p:cNvPr id="1049534"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智能调度：根据订单需求和库存情况，自动生成最优的货物调度方案</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68" name="标题 1"/>
          <p:cNvSpPr>
            <a:spLocks noGrp="1"/>
          </p:cNvSpPr>
          <p:nvPr>
            <p:ph type="title" idx="2"/>
          </p:nvPr>
        </p:nvSpPr>
        <p:spPr/>
        <p:txBody>
          <a:bodyPr/>
          <a:p>
            <a:r>
              <a:rPr altLang="en-US" lang="zh-CN"/>
              <a:t>智能采购</a:t>
            </a:r>
            <a:endParaRPr altLang="en-US" lang="zh-CN"/>
          </a:p>
        </p:txBody>
      </p:sp>
      <p:sp>
        <p:nvSpPr>
          <p:cNvPr id="1049570" name="正文"/>
          <p:cNvSpPr txBox="1"/>
          <p:nvPr>
            <p:custDataLst>
              <p:tags r:id="rId1"/>
            </p:custDataLst>
          </p:nvPr>
        </p:nvSpPr>
        <p:spPr>
          <a:xfrm>
            <a:off x="2421877" y="1490345"/>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定义：利用数字化技术实现采购流程自动化和智能化</a:t>
            </a:r>
            <a:endParaRPr altLang="en-US" dirty="0" sz="1200" lang="zh-CN" spc="150">
              <a:solidFill>
                <a:schemeClr val="tx1">
                  <a:lumMod val="65000"/>
                  <a:lumOff val="35000"/>
                </a:schemeClr>
              </a:solidFill>
              <a:latin typeface="+mn-ea"/>
              <a:sym typeface="+mn-ea"/>
            </a:endParaRPr>
          </a:p>
        </p:txBody>
      </p:sp>
      <p:sp>
        <p:nvSpPr>
          <p:cNvPr id="1049572" name="正文"/>
          <p:cNvSpPr txBox="1"/>
          <p:nvPr>
            <p:custDataLst>
              <p:tags r:id="rId2"/>
            </p:custDataLst>
          </p:nvPr>
        </p:nvSpPr>
        <p:spPr>
          <a:xfrm>
            <a:off x="2421877" y="2753227"/>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应用场景：通过大数据分析、人工智能等技术，实现供应商管理、需求预测、自动比价等功能</a:t>
            </a:r>
            <a:endParaRPr altLang="en-US" dirty="0" sz="1200" lang="zh-CN" spc="150">
              <a:solidFill>
                <a:schemeClr val="tx1">
                  <a:lumMod val="65000"/>
                  <a:lumOff val="35000"/>
                </a:schemeClr>
              </a:solidFill>
              <a:latin typeface="+mn-ea"/>
              <a:sym typeface="+mn-ea"/>
            </a:endParaRPr>
          </a:p>
        </p:txBody>
      </p:sp>
      <p:sp>
        <p:nvSpPr>
          <p:cNvPr id="1049574" name="正文"/>
          <p:cNvSpPr txBox="1"/>
          <p:nvPr>
            <p:custDataLst>
              <p:tags r:id="rId3"/>
            </p:custDataLst>
          </p:nvPr>
        </p:nvSpPr>
        <p:spPr>
          <a:xfrm>
            <a:off x="2421877" y="4016109"/>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优势：提高采购效率、降低成本、优化库存管理</a:t>
            </a:r>
            <a:endParaRPr altLang="en-US" dirty="0" sz="1200" lang="zh-CN" spc="150">
              <a:solidFill>
                <a:schemeClr val="tx1">
                  <a:lumMod val="65000"/>
                  <a:lumOff val="35000"/>
                </a:schemeClr>
              </a:solidFill>
              <a:latin typeface="+mn-ea"/>
              <a:sym typeface="+mn-ea"/>
            </a:endParaRPr>
          </a:p>
        </p:txBody>
      </p:sp>
      <p:sp>
        <p:nvSpPr>
          <p:cNvPr id="1049576" name="正文"/>
          <p:cNvSpPr txBox="1"/>
          <p:nvPr>
            <p:custDataLst>
              <p:tags r:id="rId4"/>
            </p:custDataLst>
          </p:nvPr>
        </p:nvSpPr>
        <p:spPr>
          <a:xfrm>
            <a:off x="2421877" y="5278991"/>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未来发展：与物联网、区块链等新技术结合，实现更智能的采购决策</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10" name="标题 1"/>
          <p:cNvSpPr>
            <a:spLocks noGrp="1"/>
          </p:cNvSpPr>
          <p:nvPr>
            <p:ph type="title" idx="2"/>
          </p:nvPr>
        </p:nvSpPr>
        <p:spPr/>
        <p:txBody>
          <a:bodyPr/>
          <a:p>
            <a:r>
              <a:rPr altLang="en-US" lang="zh-CN"/>
              <a:t>智能销售</a:t>
            </a:r>
            <a:endParaRPr altLang="en-US" lang="zh-CN"/>
          </a:p>
        </p:txBody>
      </p:sp>
      <p:sp>
        <p:nvSpPr>
          <p:cNvPr id="1049612"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4"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6"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8"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0"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2"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4"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6"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数字化供应链在智能销售中的应用，包括实时跟踪、数据分析、精准营销等。</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数字化供应链在智能销售中，能够实现销售渠道的优化和整合，提高销售渠道的效率和灵活性。</a:t>
            </a:r>
            <a:endParaRPr dirty="0" sz="2000" err="1">
              <a:solidFill>
                <a:schemeClr val="tx1">
                  <a:lumMod val="75000"/>
                  <a:lumOff val="25000"/>
                </a:schemeClr>
              </a:solidFill>
              <a:latin typeface="+mn-ea"/>
              <a:ea typeface="+mn-ea"/>
              <a:cs typeface="+mn-ea"/>
              <a:sym typeface="+mn-lt"/>
            </a:endParaRPr>
          </a:p>
        </p:txBody>
      </p:sp>
      <p:sp>
        <p:nvSpPr>
          <p:cNvPr id="1049632"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4"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6"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38"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0"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2"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4"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6"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智能销售通过数字化技术，能够实现个性化定制和精准营销，提高客户满意度和忠诚度。</a:t>
            </a:r>
            <a:endParaRPr dirty="0" err="1">
              <a:solidFill>
                <a:schemeClr val="tx1">
                  <a:lumMod val="75000"/>
                  <a:lumOff val="25000"/>
                </a:schemeClr>
              </a:solidFill>
              <a:latin typeface="+mn-ea"/>
              <a:ea typeface="+mn-ea"/>
              <a:cs typeface="+mn-ea"/>
              <a:sym typeface="+mn-lt"/>
            </a:endParaRPr>
          </a:p>
        </p:txBody>
      </p:sp>
      <p:sp>
        <p:nvSpPr>
          <p:cNvPr id="10496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智能销售通过数字化技术，实现销售预测、需求分析、库存管理等功能，提高销售效率和客户满意度。</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84" name="文本占位符 1"/>
          <p:cNvSpPr>
            <a:spLocks noGrp="1"/>
          </p:cNvSpPr>
          <p:nvPr>
            <p:ph type="body" idx="2"/>
            <p:custDataLst>
              <p:tags r:id="rId1"/>
            </p:custDataLst>
          </p:nvPr>
        </p:nvSpPr>
        <p:spPr/>
        <p:txBody>
          <a:bodyPr/>
          <a:p>
            <a:r>
              <a:rPr altLang="en-US" lang="zh-CN"/>
              <a:t>Part Four</a:t>
            </a:r>
            <a:endParaRPr altLang="en-US" lang="zh-CN"/>
          </a:p>
        </p:txBody>
      </p:sp>
      <p:sp>
        <p:nvSpPr>
          <p:cNvPr id="1049686" name="标题 3"/>
          <p:cNvSpPr>
            <a:spLocks noGrp="1"/>
          </p:cNvSpPr>
          <p:nvPr>
            <p:ph type="title" idx="1"/>
            <p:custDataLst>
              <p:tags r:id="rId2"/>
            </p:custDataLst>
          </p:nvPr>
        </p:nvSpPr>
        <p:spPr/>
        <p:txBody>
          <a:bodyPr/>
          <a:p>
            <a:r>
              <a:rPr altLang="en-US" lang="zh-CN"/>
              <a:t>数字化供应链的未来趋势</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20" name="标题 1"/>
          <p:cNvSpPr>
            <a:spLocks noGrp="1"/>
          </p:cNvSpPr>
          <p:nvPr>
            <p:ph type="title" idx="2"/>
          </p:nvPr>
        </p:nvSpPr>
        <p:spPr/>
        <p:txBody>
          <a:bodyPr/>
          <a:p>
            <a:r>
              <a:rPr altLang="en-US" lang="zh-CN"/>
              <a:t>供应链与互联网的深度融合</a:t>
            </a:r>
            <a:endParaRPr altLang="en-US" lang="zh-CN"/>
          </a:p>
        </p:txBody>
      </p:sp>
      <p:sp>
        <p:nvSpPr>
          <p:cNvPr id="1049722"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24"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26"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供应链与互联网的融合将进一步推动数字化转型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28"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30"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32"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云计算、大数据等技术将助力供应链与互联网的深度融合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34"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36"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38" name="TextBox 2"/>
          <p:cNvSpPr txBox="1"/>
          <p:nvPr>
            <p:custDataLst>
              <p:tags r:id="rId9"/>
            </p:custDataLst>
          </p:nvPr>
        </p:nvSpPr>
        <p:spPr>
          <a:xfrm>
            <a:off x="635623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供应链与互联网的融合将实现更高效的物流和信息流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40"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42"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44" name="TextBox 2"/>
          <p:cNvSpPr txBox="1"/>
          <p:nvPr>
            <p:custDataLst>
              <p:tags r:id="rId12"/>
            </p:custDataLst>
          </p:nvPr>
        </p:nvSpPr>
        <p:spPr>
          <a:xfrm>
            <a:off x="9144725" y="3137487"/>
            <a:ext cx="2279040" cy="1840306"/>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供应链与互联网的深度融合将为企业带来更多商业机会和竞争优势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78" name="标题 1"/>
          <p:cNvSpPr>
            <a:spLocks noGrp="1"/>
          </p:cNvSpPr>
          <p:nvPr>
            <p:ph type="title" idx="2"/>
          </p:nvPr>
        </p:nvSpPr>
        <p:spPr/>
        <p:txBody>
          <a:bodyPr/>
          <a:p>
            <a:r>
              <a:rPr altLang="en-US" lang="zh-CN"/>
              <a:t>供应链金融的发展前景</a:t>
            </a:r>
            <a:endParaRPr altLang="en-US" lang="zh-CN"/>
          </a:p>
        </p:txBody>
      </p:sp>
      <p:sp>
        <p:nvSpPr>
          <p:cNvPr id="1049780"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2"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4"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数字化技术推动供应链金融创新</a:t>
            </a:r>
            <a:endParaRPr altLang="en-US" dirty="0" sz="2000" lang="zh-CN" spc="150">
              <a:solidFill>
                <a:schemeClr val="tx1">
                  <a:lumMod val="85000"/>
                  <a:lumOff val="15000"/>
                </a:schemeClr>
              </a:solidFill>
              <a:latin typeface="+mn-ea"/>
              <a:sym typeface="+mn-ea"/>
            </a:endParaRPr>
          </a:p>
        </p:txBody>
      </p:sp>
      <p:sp>
        <p:nvSpPr>
          <p:cNvPr id="1049786"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8"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0"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供应链金融将成为企业核心竞争力</a:t>
            </a:r>
            <a:endParaRPr altLang="en-US" dirty="0" sz="2000" lang="zh-CN" spc="150">
              <a:solidFill>
                <a:schemeClr val="tx1">
                  <a:lumMod val="85000"/>
                  <a:lumOff val="15000"/>
                </a:schemeClr>
              </a:solidFill>
              <a:latin typeface="+mn-ea"/>
              <a:sym typeface="+mn-ea"/>
            </a:endParaRPr>
          </a:p>
        </p:txBody>
      </p:sp>
      <p:sp>
        <p:nvSpPr>
          <p:cNvPr id="1049792"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4"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6"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政策支持推动供应链金融发展</a:t>
            </a:r>
            <a:endParaRPr altLang="en-US" dirty="0" sz="2000" lang="zh-CN" spc="150">
              <a:solidFill>
                <a:schemeClr val="tx1">
                  <a:lumMod val="85000"/>
                  <a:lumOff val="15000"/>
                </a:schemeClr>
              </a:solidFill>
              <a:latin typeface="+mn-ea"/>
              <a:sym typeface="+mn-ea"/>
            </a:endParaRPr>
          </a:p>
        </p:txBody>
      </p:sp>
      <p:sp>
        <p:nvSpPr>
          <p:cNvPr id="1049798"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0"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2"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供应链金融将与实体经济深度融合</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36" name="标题 1"/>
          <p:cNvSpPr>
            <a:spLocks noGrp="1"/>
          </p:cNvSpPr>
          <p:nvPr>
            <p:ph type="title" idx="2"/>
          </p:nvPr>
        </p:nvSpPr>
        <p:spPr/>
        <p:txBody>
          <a:bodyPr/>
          <a:p>
            <a:r>
              <a:rPr altLang="en-US" lang="zh-CN"/>
              <a:t>数字化供应链的安全问题</a:t>
            </a:r>
            <a:endParaRPr altLang="en-US" lang="zh-CN"/>
          </a:p>
        </p:txBody>
      </p:sp>
      <p:sp>
        <p:nvSpPr>
          <p:cNvPr id="1049838" name="任意多边形 20"/>
          <p:cNvSpPr/>
          <p:nvPr>
            <p:custDataLst>
              <p:tags r:id="rId1"/>
            </p:custDataLst>
          </p:nvPr>
        </p:nvSpPr>
        <p:spPr>
          <a:xfrm rot="2700000">
            <a:off x="1722598"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40" name="文本框 24"/>
          <p:cNvSpPr txBox="1"/>
          <p:nvPr>
            <p:custDataLst>
              <p:tags r:id="rId2"/>
            </p:custDataLst>
          </p:nvPr>
        </p:nvSpPr>
        <p:spPr bwMode="auto">
          <a:xfrm>
            <a:off x="1368160"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网络安全：保障供应链网络的安全，防止数据泄露和网络攻击</a:t>
            </a:r>
            <a:endParaRPr altLang="en-US" dirty="0" sz="2000" lang="zh-CN" spc="150">
              <a:solidFill>
                <a:schemeClr val="tx1">
                  <a:lumMod val="75000"/>
                  <a:lumOff val="25000"/>
                </a:schemeClr>
              </a:solidFill>
              <a:latin typeface="+mn-ea"/>
              <a:sym typeface="+mn-ea"/>
            </a:endParaRPr>
          </a:p>
        </p:txBody>
      </p:sp>
      <p:sp>
        <p:nvSpPr>
          <p:cNvPr id="1049842" name="矩形 42"/>
          <p:cNvSpPr/>
          <p:nvPr>
            <p:custDataLst>
              <p:tags r:id="rId3"/>
            </p:custDataLst>
          </p:nvPr>
        </p:nvSpPr>
        <p:spPr>
          <a:xfrm>
            <a:off x="1499697" y="2843950"/>
            <a:ext cx="1723074" cy="12202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44" name="任意多边形 18"/>
          <p:cNvSpPr/>
          <p:nvPr>
            <p:custDataLst>
              <p:tags r:id="rId4"/>
            </p:custDataLst>
          </p:nvPr>
        </p:nvSpPr>
        <p:spPr>
          <a:xfrm rot="5400000">
            <a:off x="421079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46" name="文本框 27"/>
          <p:cNvSpPr txBox="1"/>
          <p:nvPr>
            <p:custDataLst>
              <p:tags r:id="rId5"/>
            </p:custDataLst>
          </p:nvPr>
        </p:nvSpPr>
        <p:spPr bwMode="auto">
          <a:xfrm>
            <a:off x="3855709"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隐私保护：保护客户和供应商的隐私信息，防止数据被滥用和泄露</a:t>
            </a:r>
            <a:endParaRPr altLang="en-US" dirty="0" sz="2000" lang="zh-CN" spc="150">
              <a:solidFill>
                <a:schemeClr val="tx1">
                  <a:lumMod val="75000"/>
                  <a:lumOff val="25000"/>
                </a:schemeClr>
              </a:solidFill>
              <a:latin typeface="+mn-ea"/>
              <a:sym typeface="+mn-ea"/>
            </a:endParaRPr>
          </a:p>
        </p:txBody>
      </p:sp>
      <p:sp>
        <p:nvSpPr>
          <p:cNvPr id="1049848" name="矩形 43"/>
          <p:cNvSpPr/>
          <p:nvPr>
            <p:custDataLst>
              <p:tags r:id="rId6"/>
            </p:custDataLst>
          </p:nvPr>
        </p:nvSpPr>
        <p:spPr>
          <a:xfrm>
            <a:off x="3987894" y="2843950"/>
            <a:ext cx="1723074" cy="12202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50" name="任意多边形 21"/>
          <p:cNvSpPr/>
          <p:nvPr>
            <p:custDataLst>
              <p:tags r:id="rId7"/>
            </p:custDataLst>
          </p:nvPr>
        </p:nvSpPr>
        <p:spPr>
          <a:xfrm rot="18900000" flipH="1">
            <a:off x="669834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52" name="文本框 30"/>
          <p:cNvSpPr txBox="1"/>
          <p:nvPr>
            <p:custDataLst>
              <p:tags r:id="rId8"/>
            </p:custDataLst>
          </p:nvPr>
        </p:nvSpPr>
        <p:spPr bwMode="auto">
          <a:xfrm>
            <a:off x="6343906"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风险管理：建立完善的风险管理体系，对供应链中的潜在风险进行预警和应对</a:t>
            </a:r>
            <a:endParaRPr altLang="en-US" dirty="0" sz="2000" lang="zh-CN" spc="150">
              <a:solidFill>
                <a:schemeClr val="tx1">
                  <a:lumMod val="75000"/>
                  <a:lumOff val="25000"/>
                </a:schemeClr>
              </a:solidFill>
              <a:latin typeface="+mn-ea"/>
              <a:sym typeface="+mn-ea"/>
            </a:endParaRPr>
          </a:p>
        </p:txBody>
      </p:sp>
      <p:sp>
        <p:nvSpPr>
          <p:cNvPr id="1049854" name="矩形 44"/>
          <p:cNvSpPr/>
          <p:nvPr>
            <p:custDataLst>
              <p:tags r:id="rId9"/>
            </p:custDataLst>
          </p:nvPr>
        </p:nvSpPr>
        <p:spPr>
          <a:xfrm>
            <a:off x="6474796" y="2843950"/>
            <a:ext cx="1723074" cy="12202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56" name="任意多边形 22"/>
          <p:cNvSpPr/>
          <p:nvPr>
            <p:custDataLst>
              <p:tags r:id="rId10"/>
            </p:custDataLst>
          </p:nvPr>
        </p:nvSpPr>
        <p:spPr>
          <a:xfrm rot="2700000" flipH="1" flipV="1">
            <a:off x="9185894"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58" name="文本框 33"/>
          <p:cNvSpPr txBox="1"/>
          <p:nvPr>
            <p:custDataLst>
              <p:tags r:id="rId11"/>
            </p:custDataLst>
          </p:nvPr>
        </p:nvSpPr>
        <p:spPr bwMode="auto">
          <a:xfrm>
            <a:off x="8831455"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协同安全：加强供应链各环节的协同合作，确保信息传递的安全可靠</a:t>
            </a:r>
            <a:endParaRPr altLang="en-US" dirty="0" sz="2000" lang="zh-CN" spc="150">
              <a:solidFill>
                <a:schemeClr val="tx1">
                  <a:lumMod val="75000"/>
                  <a:lumOff val="25000"/>
                </a:schemeClr>
              </a:solidFill>
              <a:latin typeface="+mn-ea"/>
              <a:sym typeface="+mn-ea"/>
            </a:endParaRPr>
          </a:p>
        </p:txBody>
      </p:sp>
      <p:sp>
        <p:nvSpPr>
          <p:cNvPr id="1049860" name="矩形 45"/>
          <p:cNvSpPr/>
          <p:nvPr>
            <p:custDataLst>
              <p:tags r:id="rId12"/>
            </p:custDataLst>
          </p:nvPr>
        </p:nvSpPr>
        <p:spPr>
          <a:xfrm>
            <a:off x="8962993" y="2843950"/>
            <a:ext cx="1723074" cy="12202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94" name="标题 1"/>
          <p:cNvSpPr>
            <a:spLocks noGrp="1"/>
          </p:cNvSpPr>
          <p:nvPr>
            <p:ph type="title" idx="2"/>
          </p:nvPr>
        </p:nvSpPr>
        <p:spPr/>
        <p:txBody>
          <a:bodyPr/>
          <a:p>
            <a:r>
              <a:rPr altLang="en-US" lang="zh-CN"/>
              <a:t>数字化供应链的全球化趋势</a:t>
            </a:r>
            <a:endParaRPr altLang="en-US" lang="zh-CN"/>
          </a:p>
        </p:txBody>
      </p:sp>
      <p:sp>
        <p:nvSpPr>
          <p:cNvPr id="1049896"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98"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00"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2"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04"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6"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08"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10"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12"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全球供应链网络的协同效应</a:t>
            </a:r>
            <a:endParaRPr altLang="en-US" dirty="0" sz="2400" lang="zh-CN">
              <a:latin typeface="+mn-ea"/>
              <a:ea typeface="+mn-ea"/>
            </a:endParaRPr>
          </a:p>
        </p:txBody>
      </p:sp>
      <p:sp>
        <p:nvSpPr>
          <p:cNvPr id="1049914"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全球化趋势下的数字化供应链安全与风险管理</a:t>
            </a:r>
            <a:endParaRPr altLang="en-US" dirty="0" sz="2400" lang="zh-CN">
              <a:latin typeface="+mn-ea"/>
              <a:ea typeface="+mn-ea"/>
            </a:endParaRPr>
          </a:p>
        </p:txBody>
      </p:sp>
      <p:sp>
        <p:nvSpPr>
          <p:cNvPr id="1049916"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全球供应链的数字化整合</a:t>
            </a:r>
            <a:endParaRPr altLang="en-US" dirty="0" sz="2400" lang="zh-CN">
              <a:latin typeface="+mn-ea"/>
              <a:ea typeface="+mn-ea"/>
            </a:endParaRPr>
          </a:p>
        </p:txBody>
      </p:sp>
      <p:sp>
        <p:nvSpPr>
          <p:cNvPr id="1049918"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跨境数据流动和信息共享</a:t>
            </a:r>
            <a:endParaRPr altLang="en-US" dirty="0" sz="2400" lang="zh-CN">
              <a:latin typeface="+mn-ea"/>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52" name="文本占位符 1"/>
          <p:cNvSpPr>
            <a:spLocks noGrp="1"/>
          </p:cNvSpPr>
          <p:nvPr>
            <p:ph type="body" idx="2"/>
            <p:custDataLst>
              <p:tags r:id="rId1"/>
            </p:custDataLst>
          </p:nvPr>
        </p:nvSpPr>
        <p:spPr/>
        <p:txBody>
          <a:bodyPr/>
          <a:p>
            <a:r>
              <a:rPr altLang="en-US" lang="zh-CN"/>
              <a:t>Part Five</a:t>
            </a:r>
            <a:endParaRPr altLang="en-US" lang="zh-CN"/>
          </a:p>
        </p:txBody>
      </p:sp>
      <p:sp>
        <p:nvSpPr>
          <p:cNvPr id="1049954" name="标题 3"/>
          <p:cNvSpPr>
            <a:spLocks noGrp="1"/>
          </p:cNvSpPr>
          <p:nvPr>
            <p:ph type="title" idx="1"/>
            <p:custDataLst>
              <p:tags r:id="rId2"/>
            </p:custDataLst>
          </p:nvPr>
        </p:nvSpPr>
        <p:spPr/>
        <p:txBody>
          <a:bodyPr/>
          <a:p>
            <a:r>
              <a:rPr altLang="en-US" lang="zh-CN"/>
              <a:t>数字化供应链的挑战与机遇</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88" name="标题 1"/>
          <p:cNvSpPr>
            <a:spLocks noGrp="1"/>
          </p:cNvSpPr>
          <p:nvPr>
            <p:ph type="title" idx="2"/>
          </p:nvPr>
        </p:nvSpPr>
        <p:spPr/>
        <p:txBody>
          <a:bodyPr/>
          <a:p>
            <a:r>
              <a:rPr altLang="en-US" lang="zh-CN"/>
              <a:t>数字化供应链的挑战</a:t>
            </a:r>
            <a:endParaRPr altLang="en-US" lang="zh-CN"/>
          </a:p>
        </p:txBody>
      </p:sp>
      <p:sp>
        <p:nvSpPr>
          <p:cNvPr id="1049990"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数据安全与隐私保护</a:t>
            </a:r>
            <a:endParaRPr altLang="en-US" dirty="0" sz="1200" lang="zh-CN" spc="150">
              <a:solidFill>
                <a:schemeClr val="tx1">
                  <a:lumMod val="65000"/>
                  <a:lumOff val="35000"/>
                </a:schemeClr>
              </a:solidFill>
              <a:latin typeface="+mn-ea"/>
              <a:sym typeface="+mn-ea"/>
            </a:endParaRPr>
          </a:p>
        </p:txBody>
      </p:sp>
      <p:sp>
        <p:nvSpPr>
          <p:cNvPr id="1049992"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供应链透明度与可追溯性</a:t>
            </a:r>
            <a:endParaRPr altLang="en-US" dirty="0" sz="1200" lang="zh-CN" spc="150">
              <a:solidFill>
                <a:schemeClr val="tx1">
                  <a:lumMod val="65000"/>
                  <a:lumOff val="35000"/>
                </a:schemeClr>
              </a:solidFill>
              <a:latin typeface="+mn-ea"/>
              <a:sym typeface="+mn-ea"/>
            </a:endParaRPr>
          </a:p>
        </p:txBody>
      </p:sp>
      <p:sp>
        <p:nvSpPr>
          <p:cNvPr id="1049994"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供应链协同与效率提升</a:t>
            </a:r>
            <a:endParaRPr altLang="en-US" dirty="0" sz="1200" lang="zh-CN" spc="150">
              <a:solidFill>
                <a:schemeClr val="tx1">
                  <a:lumMod val="65000"/>
                  <a:lumOff val="35000"/>
                </a:schemeClr>
              </a:solidFill>
              <a:latin typeface="+mn-ea"/>
              <a:sym typeface="+mn-ea"/>
            </a:endParaRPr>
          </a:p>
        </p:txBody>
      </p:sp>
      <p:sp>
        <p:nvSpPr>
          <p:cNvPr id="1049996"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供应链风险管理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30" name="标题 1"/>
          <p:cNvSpPr>
            <a:spLocks noGrp="1"/>
          </p:cNvSpPr>
          <p:nvPr>
            <p:ph type="title" idx="2"/>
          </p:nvPr>
        </p:nvSpPr>
        <p:spPr/>
        <p:txBody>
          <a:bodyPr/>
          <a:p>
            <a:r>
              <a:rPr altLang="en-US" lang="zh-CN"/>
              <a:t>企业如何应对数字化供应链的挑战</a:t>
            </a:r>
            <a:endParaRPr altLang="en-US" lang="zh-CN"/>
          </a:p>
        </p:txBody>
      </p:sp>
      <p:sp>
        <p:nvSpPr>
          <p:cNvPr id="1050032" name="椭圆 262"/>
          <p:cNvSpPr/>
          <p:nvPr>
            <p:custDataLst>
              <p:tags r:id="rId1"/>
            </p:custDataLst>
          </p:nvPr>
        </p:nvSpPr>
        <p:spPr>
          <a:xfrm>
            <a:off x="2414161" y="4122288"/>
            <a:ext cx="7357453" cy="192487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4" name="椭圆 263"/>
          <p:cNvSpPr/>
          <p:nvPr>
            <p:custDataLst>
              <p:tags r:id="rId2"/>
            </p:custDataLst>
          </p:nvPr>
        </p:nvSpPr>
        <p:spPr>
          <a:xfrm>
            <a:off x="3266425" y="4202678"/>
            <a:ext cx="5578309" cy="165301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6" name="椭圆 264"/>
          <p:cNvSpPr/>
          <p:nvPr>
            <p:custDataLst>
              <p:tags r:id="rId3"/>
            </p:custDataLst>
          </p:nvPr>
        </p:nvSpPr>
        <p:spPr>
          <a:xfrm>
            <a:off x="4064442" y="4439272"/>
            <a:ext cx="3981376" cy="11797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8" name="椭圆 265"/>
          <p:cNvSpPr/>
          <p:nvPr>
            <p:custDataLst>
              <p:tags r:id="rId4"/>
            </p:custDataLst>
          </p:nvPr>
        </p:nvSpPr>
        <p:spPr>
          <a:xfrm>
            <a:off x="4738932" y="4639267"/>
            <a:ext cx="2632144" cy="77998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0" name="椭圆 266"/>
          <p:cNvSpPr/>
          <p:nvPr>
            <p:custDataLst>
              <p:tags r:id="rId5"/>
            </p:custDataLst>
          </p:nvPr>
        </p:nvSpPr>
        <p:spPr>
          <a:xfrm>
            <a:off x="5430416" y="4843836"/>
            <a:ext cx="1514022" cy="44865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869704" y="4769329"/>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2" name="椭圆 268"/>
          <p:cNvSpPr/>
          <p:nvPr>
            <p:custDataLst>
              <p:tags r:id="rId7"/>
            </p:custDataLst>
          </p:nvPr>
        </p:nvSpPr>
        <p:spPr>
          <a:xfrm flipV="1">
            <a:off x="2778203" y="4583059"/>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4" name="椭圆 269"/>
          <p:cNvSpPr/>
          <p:nvPr>
            <p:custDataLst>
              <p:tags r:id="rId8"/>
            </p:custDataLst>
          </p:nvPr>
        </p:nvSpPr>
        <p:spPr>
          <a:xfrm flipV="1">
            <a:off x="2820032" y="4625542"/>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6" name="椭圆 270"/>
          <p:cNvSpPr/>
          <p:nvPr>
            <p:custDataLst>
              <p:tags r:id="rId9"/>
            </p:custDataLst>
          </p:nvPr>
        </p:nvSpPr>
        <p:spPr>
          <a:xfrm flipV="1">
            <a:off x="7787212" y="3768703"/>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40152" y="3883733"/>
            <a:ext cx="0" cy="192487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8" name="椭圆 272"/>
          <p:cNvSpPr/>
          <p:nvPr>
            <p:custDataLst>
              <p:tags r:id="rId11"/>
            </p:custDataLst>
          </p:nvPr>
        </p:nvSpPr>
        <p:spPr>
          <a:xfrm flipV="1">
            <a:off x="4010195" y="3643216"/>
            <a:ext cx="387643" cy="387631"/>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03000" y="4062812"/>
            <a:ext cx="0" cy="101710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1022" y="3750403"/>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0" name="椭圆 275"/>
          <p:cNvSpPr/>
          <p:nvPr>
            <p:custDataLst>
              <p:tags r:id="rId14"/>
            </p:custDataLst>
          </p:nvPr>
        </p:nvSpPr>
        <p:spPr>
          <a:xfrm flipV="1">
            <a:off x="7039521" y="3564134"/>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52" name="椭圆 276"/>
          <p:cNvSpPr/>
          <p:nvPr>
            <p:custDataLst>
              <p:tags r:id="rId15"/>
            </p:custDataLst>
          </p:nvPr>
        </p:nvSpPr>
        <p:spPr>
          <a:xfrm flipV="1">
            <a:off x="7081350" y="3606616"/>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54" name="椭圆 277"/>
          <p:cNvSpPr/>
          <p:nvPr>
            <p:custDataLst>
              <p:tags r:id="rId16"/>
            </p:custDataLst>
          </p:nvPr>
        </p:nvSpPr>
        <p:spPr>
          <a:xfrm flipV="1">
            <a:off x="3758568" y="4424894"/>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11508" y="4539923"/>
            <a:ext cx="0" cy="111300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6" name="椭圆 279"/>
          <p:cNvSpPr/>
          <p:nvPr>
            <p:custDataLst>
              <p:tags r:id="rId18"/>
            </p:custDataLst>
          </p:nvPr>
        </p:nvSpPr>
        <p:spPr>
          <a:xfrm flipV="1">
            <a:off x="8529675" y="4660835"/>
            <a:ext cx="264050" cy="26404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660390" y="4953637"/>
            <a:ext cx="0" cy="41291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8" name="椭圆 281"/>
          <p:cNvSpPr/>
          <p:nvPr>
            <p:custDataLst>
              <p:tags r:id="rId20"/>
            </p:custDataLst>
          </p:nvPr>
        </p:nvSpPr>
        <p:spPr>
          <a:xfrm flipV="1">
            <a:off x="4949384" y="4972591"/>
            <a:ext cx="327074" cy="32706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10164" y="5351665"/>
            <a:ext cx="0" cy="7225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60" name="图形 15"/>
          <p:cNvSpPr/>
          <p:nvPr>
            <p:custDataLst>
              <p:tags r:id="rId22"/>
            </p:custDataLst>
          </p:nvPr>
        </p:nvSpPr>
        <p:spPr>
          <a:xfrm>
            <a:off x="5016702" y="5042523"/>
            <a:ext cx="187022" cy="182234"/>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62" name="图形 19"/>
          <p:cNvSpPr/>
          <p:nvPr>
            <p:custDataLst>
              <p:tags r:id="rId23"/>
            </p:custDataLst>
          </p:nvPr>
        </p:nvSpPr>
        <p:spPr>
          <a:xfrm>
            <a:off x="8597647" y="4734689"/>
            <a:ext cx="128082" cy="115339"/>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64" name="图形 27"/>
          <p:cNvSpPr/>
          <p:nvPr>
            <p:custDataLst>
              <p:tags r:id="rId24"/>
            </p:custDataLst>
          </p:nvPr>
        </p:nvSpPr>
        <p:spPr>
          <a:xfrm>
            <a:off x="4113460" y="3767396"/>
            <a:ext cx="181128" cy="139307"/>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66" name="任意多边形: 形状 286"/>
          <p:cNvSpPr/>
          <p:nvPr>
            <p:custDataLst>
              <p:tags r:id="rId25"/>
            </p:custDataLst>
          </p:nvPr>
        </p:nvSpPr>
        <p:spPr>
          <a:xfrm>
            <a:off x="5421266" y="3716417"/>
            <a:ext cx="1343206" cy="134321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68" name="正文"/>
          <p:cNvSpPr txBox="1"/>
          <p:nvPr>
            <p:custDataLst>
              <p:tags r:id="rId26"/>
            </p:custDataLst>
          </p:nvPr>
        </p:nvSpPr>
        <p:spPr>
          <a:xfrm>
            <a:off x="608330" y="3788964"/>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建立数字化思维模式，以适应快速变化的市场需求。</a:t>
            </a:r>
            <a:endParaRPr altLang="en-US" dirty="0" sz="1200" lang="zh-CN" spc="150">
              <a:solidFill>
                <a:schemeClr val="tx1">
                  <a:lumMod val="65000"/>
                  <a:lumOff val="35000"/>
                </a:schemeClr>
              </a:solidFill>
              <a:latin typeface="+mn-ea"/>
              <a:sym typeface="+mn-ea"/>
            </a:endParaRPr>
          </a:p>
        </p:txBody>
      </p:sp>
      <p:sp>
        <p:nvSpPr>
          <p:cNvPr id="1050070" name="正文"/>
          <p:cNvSpPr txBox="1"/>
          <p:nvPr>
            <p:custDataLst>
              <p:tags r:id="rId27"/>
            </p:custDataLst>
          </p:nvPr>
        </p:nvSpPr>
        <p:spPr>
          <a:xfrm>
            <a:off x="9419846" y="3788964"/>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培养和引进专业人才，提升企业的数字化供应链管理水平。</a:t>
            </a:r>
            <a:endParaRPr altLang="en-US" dirty="0" sz="1200" lang="zh-CN" spc="150">
              <a:solidFill>
                <a:schemeClr val="tx1">
                  <a:lumMod val="65000"/>
                  <a:lumOff val="35000"/>
                </a:schemeClr>
              </a:solidFill>
              <a:latin typeface="+mn-ea"/>
              <a:sym typeface="+mn-ea"/>
            </a:endParaRPr>
          </a:p>
        </p:txBody>
      </p:sp>
      <p:sp>
        <p:nvSpPr>
          <p:cNvPr id="1050072" name="正文"/>
          <p:cNvSpPr txBox="1"/>
          <p:nvPr>
            <p:custDataLst>
              <p:tags r:id="rId28"/>
            </p:custDataLst>
          </p:nvPr>
        </p:nvSpPr>
        <p:spPr>
          <a:xfrm>
            <a:off x="7063703" y="1665495"/>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建立高效的协作机制，实现供应链各环节的无缝对接。</a:t>
            </a:r>
            <a:endParaRPr altLang="en-US" dirty="0" sz="1200" lang="zh-CN" spc="150">
              <a:solidFill>
                <a:schemeClr val="tx1">
                  <a:lumMod val="65000"/>
                  <a:lumOff val="35000"/>
                </a:schemeClr>
              </a:solidFill>
              <a:latin typeface="+mn-ea"/>
              <a:sym typeface="+mn-ea"/>
            </a:endParaRPr>
          </a:p>
        </p:txBody>
      </p:sp>
      <p:sp>
        <p:nvSpPr>
          <p:cNvPr id="1050074" name="正文"/>
          <p:cNvSpPr txBox="1"/>
          <p:nvPr>
            <p:custDataLst>
              <p:tags r:id="rId29"/>
            </p:custDataLst>
          </p:nvPr>
        </p:nvSpPr>
        <p:spPr>
          <a:xfrm>
            <a:off x="2964473" y="1665495"/>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加强技术投入，提高供应链的透明度和可追溯性。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08" name="标题 1"/>
          <p:cNvSpPr>
            <a:spLocks noGrp="1"/>
          </p:cNvSpPr>
          <p:nvPr>
            <p:ph type="title" idx="2"/>
          </p:nvPr>
        </p:nvSpPr>
        <p:spPr/>
        <p:txBody>
          <a:bodyPr/>
          <a:p>
            <a:r>
              <a:rPr altLang="en-US" lang="zh-CN"/>
              <a:t>数字化供应链带来的机遇</a:t>
            </a:r>
            <a:endParaRPr altLang="en-US" lang="zh-CN"/>
          </a:p>
        </p:txBody>
      </p:sp>
      <p:sp>
        <p:nvSpPr>
          <p:cNvPr id="1050110"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12"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14"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16"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18"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20"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22"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24"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26"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实现快速响应市场需求，提高客户满意度</a:t>
            </a:r>
            <a:endParaRPr altLang="en-US" dirty="0" sz="2400" lang="zh-CN">
              <a:latin typeface="+mn-ea"/>
              <a:ea typeface="+mn-ea"/>
            </a:endParaRPr>
          </a:p>
        </p:txBody>
      </p:sp>
      <p:sp>
        <p:nvSpPr>
          <p:cNvPr id="1050128"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促进供应链的协同和整合，提升整体效率</a:t>
            </a:r>
            <a:endParaRPr altLang="en-US" dirty="0" sz="2400" lang="zh-CN">
              <a:latin typeface="+mn-ea"/>
              <a:ea typeface="+mn-ea"/>
            </a:endParaRPr>
          </a:p>
        </p:txBody>
      </p:sp>
      <p:sp>
        <p:nvSpPr>
          <p:cNvPr id="1050130"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提升供应链的透明度和可预测性</a:t>
            </a:r>
            <a:endParaRPr altLang="en-US" dirty="0" sz="2400" lang="zh-CN">
              <a:latin typeface="+mn-ea"/>
              <a:ea typeface="+mn-ea"/>
            </a:endParaRPr>
          </a:p>
        </p:txBody>
      </p:sp>
      <p:sp>
        <p:nvSpPr>
          <p:cNvPr id="1050132"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优化库存管理，降低库存成本</a:t>
            </a:r>
            <a:endParaRPr altLang="en-US" dirty="0" sz="2400" lang="zh-CN">
              <a:latin typeface="+mn-ea"/>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66" name="标题 1"/>
          <p:cNvSpPr>
            <a:spLocks noGrp="1"/>
          </p:cNvSpPr>
          <p:nvPr>
            <p:ph type="title" idx="2"/>
          </p:nvPr>
        </p:nvSpPr>
        <p:spPr/>
        <p:txBody>
          <a:bodyPr/>
          <a:p>
            <a:r>
              <a:rPr altLang="en-US" lang="zh-CN"/>
              <a:t>企业如何抓住数字化供应链的机遇</a:t>
            </a:r>
            <a:endParaRPr altLang="en-US" lang="zh-CN"/>
          </a:p>
        </p:txBody>
      </p:sp>
      <p:sp>
        <p:nvSpPr>
          <p:cNvPr id="1050168"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0"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72"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建立数字化思维模式，以数据驱动决策</a:t>
            </a:r>
            <a:endParaRPr altLang="en-US" dirty="0" sz="2000" lang="zh-CN" spc="150">
              <a:solidFill>
                <a:schemeClr val="tx1">
                  <a:lumMod val="85000"/>
                  <a:lumOff val="15000"/>
                </a:schemeClr>
              </a:solidFill>
              <a:latin typeface="+mn-ea"/>
              <a:sym typeface="+mn-ea"/>
            </a:endParaRPr>
          </a:p>
        </p:txBody>
      </p:sp>
      <p:sp>
        <p:nvSpPr>
          <p:cNvPr id="1050174"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6"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8"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投资先进技术，如人工智能、物联网和区块链</a:t>
            </a:r>
            <a:endParaRPr altLang="en-US" dirty="0" sz="2000" lang="zh-CN" spc="150">
              <a:solidFill>
                <a:schemeClr val="tx1">
                  <a:lumMod val="85000"/>
                  <a:lumOff val="15000"/>
                </a:schemeClr>
              </a:solidFill>
              <a:latin typeface="+mn-ea"/>
              <a:sym typeface="+mn-ea"/>
            </a:endParaRPr>
          </a:p>
        </p:txBody>
      </p:sp>
      <p:sp>
        <p:nvSpPr>
          <p:cNvPr id="1050180"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2"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4"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建立合作伙伴关系，共同应对数字化挑战</a:t>
            </a:r>
            <a:endParaRPr altLang="en-US" dirty="0" sz="2000" lang="zh-CN" spc="150">
              <a:solidFill>
                <a:schemeClr val="tx1">
                  <a:lumMod val="85000"/>
                  <a:lumOff val="15000"/>
                </a:schemeClr>
              </a:solidFill>
              <a:latin typeface="+mn-ea"/>
              <a:sym typeface="+mn-ea"/>
            </a:endParaRPr>
          </a:p>
        </p:txBody>
      </p:sp>
      <p:sp>
        <p:nvSpPr>
          <p:cNvPr id="1050186"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8"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0"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培养和吸引数字化人才，提升团队能力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24" name="标题 2"/>
          <p:cNvSpPr>
            <a:spLocks noGrp="1"/>
          </p:cNvSpPr>
          <p:nvPr>
            <p:ph type="title" idx="8"/>
            <p:custDataLst>
              <p:tags r:id="rId1"/>
            </p:custDataLst>
          </p:nvPr>
        </p:nvSpPr>
        <p:spPr/>
        <p:txBody>
          <a:bodyPr/>
          <a:p>
            <a:r>
              <a:rPr altLang="en-US" lang="zh-CN"/>
              <a:t>THANKS</a:t>
            </a:r>
            <a:endParaRPr altLang="en-US" lang="zh-CN"/>
          </a:p>
        </p:txBody>
      </p:sp>
      <p:sp>
        <p:nvSpPr>
          <p:cNvPr id="1050226" name="文本占位符 3"/>
          <p:cNvSpPr>
            <a:spLocks noGrp="1"/>
          </p:cNvSpPr>
          <p:nvPr>
            <p:ph type="body" idx="4"/>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21.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文本样式 第二级 第三级 第四级 第五级"/>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4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8.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Lst>
</file>

<file path=ppt/tags/tag7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1*i*6"/>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1*i*7"/>
  <p:tag name="KSO_WM_UNIT_LAYERLEVEL" val="1"/>
  <p:tag name="KSO_WM_TAG_VERSION" val="1.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7"/>
  <p:tag name="KSO_WM_SPECIAL_SOURCE" val="bdnull"/>
  <p:tag name="KSO_WM_TEMPLATE_THUMBS_INDEX" val="1、11"/>
</p:tagLst>
</file>

<file path=ppt/tags/tag8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7_1*b*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WPS,a click to unlimited possibilities"/>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添加文档标题"/>
</p:tagLst>
</file>

<file path=ppt/tags/tag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89.xml><?xml version="1.0" encoding="utf-8"?>
<p:tagLst xmlns:p="http://schemas.openxmlformats.org/presentationml/2006/main">
  <p:tag name="KSO_WM_SLIDE_ID" val="custom2023091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7"/>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2.2&quot;,&quot;top&quot;:&quot;127.65&quot;,&quot;width&quot;:&quot;698.95&quot;,&quot;height&quot;:&quot;343.45&quot;}"/>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5*a*1"/>
  <p:tag name="KSO_WM_TEMPLATE_CATEGORY" val="custom"/>
  <p:tag name="KSO_WM_TEMPLATE_INDEX" val="2023091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5*l_h_a*1_1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7_5*l_h_i*1_1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5*l_h_i*1_1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5*l_h_a*1_2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7_5*l_h_i*1_2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5*l_h_i*1_2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5*l_h_a*1_3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7_5*l_h_i*1_3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5*l_h_i*1_3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5*l_h_a*1_4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7_5*l_h_i*1_4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5*l_h_i*1_4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5*l_h_a*1_5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7_5*l_h_i*1_5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5*l_h_i*1_5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SLIDE_ID" val="custom2023091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17"/>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0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One"/>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09.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7_4*l_h_f*1_1_1"/>
  <p:tag name="KSO_WM_TEMPLATE_CATEGORY" val="diagram"/>
  <p:tag name="KSO_WM_TEMPLATE_INDEX" val="20231487"/>
  <p:tag name="KSO_WM_UNIT_LAYERLEVEL" val="1_1_1"/>
  <p:tag name="KSO_WM_TAG_VERSION" val="3.0"/>
  <p:tag name="KSO_WM_BEAUTIFY_FLAG" val="#wm#"/>
  <p:tag name="KSO_WM_UNIT_VALUE" val="64"/>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7_4*l_h_i*1_1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5"/>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7_4*l_h_f*1_2_1"/>
  <p:tag name="KSO_WM_TEMPLATE_CATEGORY" val="diagram"/>
  <p:tag name="KSO_WM_TEMPLATE_INDEX" val="20231487"/>
  <p:tag name="KSO_WM_UNIT_LAYERLEVEL" val="1_1_1"/>
  <p:tag name="KSO_WM_TAG_VERSION" val="3.0"/>
  <p:tag name="KSO_WM_BEAUTIFY_FLAG" val="#wm#"/>
  <p:tag name="KSO_WM_UNIT_VALUE" val="64"/>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7_4*l_h_i*1_2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6"/>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4000000059604645,&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FILL_FORE_SCHEMECOLOR_INDEX_BRIGHTNESS" val="0"/>
  <p:tag name="KSO_WM_UNIT_FILL_TYPE" val="1"/>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87_4*l_h_i*1_1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5"/>
  <p:tag name="KSO_WM_DIAGRAM_MAX_ITEMCNT" val="6"/>
  <p:tag name="KSO_WM_DIAGRAM_MIN_ITEMCNT" val="1"/>
  <p:tag name="KSO_WM_DIAGRAM_VIRTUALLY_FRAME" val="{&quot;height&quot;:318.04998779296875,&quot;width&quot;:940.7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487_4*l_h_a*1_1_1"/>
  <p:tag name="KSO_WM_TEMPLATE_CATEGORY" val="diagram"/>
  <p:tag name="KSO_WM_TEMPLATE_INDEX" val="20231487"/>
  <p:tag name="KSO_WM_UNIT_LAYERLEVEL" val="1_1_1"/>
  <p:tag name="KSO_WM_TAG_VERSION" val="3.0"/>
  <p:tag name="KSO_WM_BEAUTIFY_FLAG" val="#wm#"/>
  <p:tag name="KSO_WM_UNIT_VALUE" val="6"/>
  <p:tag name="KSO_WM_DIAGRAM_VERSION" val="3"/>
  <p:tag name="KSO_WM_DIAGRAM_COLOR_TRICK" val="4"/>
  <p:tag name="KSO_WM_DIAGRAM_COLOR_TEXT_CAN_REMOVE" val="n"/>
  <p:tag name="KSO_WM_UNIT_PRESET_TEXT" val="添加标题"/>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87_4*l_h_i*1_1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5"/>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87_4*l_h_i*1_2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6"/>
  <p:tag name="KSO_WM_DIAGRAM_MAX_ITEMCNT" val="6"/>
  <p:tag name="KSO_WM_DIAGRAM_MIN_ITEMCNT" val="1"/>
  <p:tag name="KSO_WM_DIAGRAM_VIRTUALLY_FRAME" val="{&quot;height&quot;:318.04998779296875,&quot;width&quot;:940.75}"/>
  <p:tag name="KSO_WM_DIAGRAM_COLOR_MATCH_VALUE" val="{&quot;shape&quot;:{&quot;fill&quot;:{&quot;solid&quot;:{&quot;brightness&quot;:0.400000005960464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487_4*l_h_a*1_2_1"/>
  <p:tag name="KSO_WM_TEMPLATE_CATEGORY" val="diagram"/>
  <p:tag name="KSO_WM_TEMPLATE_INDEX" val="20231487"/>
  <p:tag name="KSO_WM_UNIT_LAYERLEVEL" val="1_1_1"/>
  <p:tag name="KSO_WM_TAG_VERSION" val="3.0"/>
  <p:tag name="KSO_WM_BEAUTIFY_FLAG" val="#wm#"/>
  <p:tag name="KSO_WM_UNIT_VALUE" val="6"/>
  <p:tag name="KSO_WM_DIAGRAM_VERSION" val="3"/>
  <p:tag name="KSO_WM_DIAGRAM_COLOR_TRICK" val="4"/>
  <p:tag name="KSO_WM_DIAGRAM_COLOR_TEXT_CAN_REMOVE" val="n"/>
  <p:tag name="KSO_WM_UNIT_PRESET_TEXT" val="添加标题"/>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87_4*l_h_i*1_2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6"/>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800000011920929,&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FILL_FORE_SCHEMECOLOR_INDEX_BRIGHTNESS" val="0"/>
  <p:tag name="KSO_WM_UNIT_FILL_TYPE" val="1"/>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87_4*l_h_i*1_3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10"/>
  <p:tag name="KSO_WM_DIAGRAM_MAX_ITEMCNT" val="6"/>
  <p:tag name="KSO_WM_DIAGRAM_MIN_ITEMCNT" val="1"/>
  <p:tag name="KSO_WM_DIAGRAM_VIRTUALLY_FRAME" val="{&quot;height&quot;:318.04998779296875,&quot;width&quot;:940.75}"/>
  <p:tag name="KSO_WM_DIAGRAM_COLOR_MATCH_VALUE" val="{&quot;shape&quot;:{&quot;fill&quot;:{&quot;solid&quot;:{&quot;brightness&quot;:0.4000000059604645,&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487_4*l_h_a*1_3_1"/>
  <p:tag name="KSO_WM_TEMPLATE_CATEGORY" val="diagram"/>
  <p:tag name="KSO_WM_TEMPLATE_INDEX" val="20231487"/>
  <p:tag name="KSO_WM_UNIT_LAYERLEVEL" val="1_1_1"/>
  <p:tag name="KSO_WM_TAG_VERSION" val="3.0"/>
  <p:tag name="KSO_WM_BEAUTIFY_FLAG" val="#wm#"/>
  <p:tag name="KSO_WM_UNIT_VALUE" val="6"/>
  <p:tag name="KSO_WM_DIAGRAM_VERSION" val="3"/>
  <p:tag name="KSO_WM_DIAGRAM_COLOR_TRICK" val="4"/>
  <p:tag name="KSO_WM_DIAGRAM_COLOR_TEXT_CAN_REMOVE" val="n"/>
  <p:tag name="KSO_WM_UNIT_PRESET_TEXT" val="添加标题"/>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87_4*l_h_i*1_3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80000001192092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87_4*l_h_i*1_4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7"/>
  <p:tag name="KSO_WM_DIAGRAM_MAX_ITEMCNT" val="6"/>
  <p:tag name="KSO_WM_DIAGRAM_MIN_ITEMCNT" val="1"/>
  <p:tag name="KSO_WM_DIAGRAM_VIRTUALLY_FRAME" val="{&quot;height&quot;:318.04998779296875,&quot;width&quot;:940.75}"/>
  <p:tag name="KSO_WM_DIAGRAM_COLOR_MATCH_VALUE" val="{&quot;shape&quot;:{&quot;fill&quot;:{&quot;solid&quot;:{&quot;brightness&quot;:0.400000005960464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487_4*l_h_a*1_4_1"/>
  <p:tag name="KSO_WM_TEMPLATE_CATEGORY" val="diagram"/>
  <p:tag name="KSO_WM_TEMPLATE_INDEX" val="20231487"/>
  <p:tag name="KSO_WM_UNIT_LAYERLEVEL" val="1_1_1"/>
  <p:tag name="KSO_WM_TAG_VERSION" val="3.0"/>
  <p:tag name="KSO_WM_BEAUTIFY_FLAG" val="#wm#"/>
  <p:tag name="KSO_WM_UNIT_VALUE" val="6"/>
  <p:tag name="KSO_WM_DIAGRAM_VERSION" val="3"/>
  <p:tag name="KSO_WM_DIAGRAM_COLOR_TRICK" val="4"/>
  <p:tag name="KSO_WM_DIAGRAM_COLOR_TEXT_CAN_REMOVE" val="n"/>
  <p:tag name="KSO_WM_UNIT_PRESET_TEXT" val="添加标题"/>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87_4*l_h_i*1_4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80000001192092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7_4*l_h_f*1_4_1"/>
  <p:tag name="KSO_WM_TEMPLATE_CATEGORY" val="diagram"/>
  <p:tag name="KSO_WM_TEMPLATE_INDEX" val="20231487"/>
  <p:tag name="KSO_WM_UNIT_LAYERLEVEL" val="1_1_1"/>
  <p:tag name="KSO_WM_TAG_VERSION" val="3.0"/>
  <p:tag name="KSO_WM_BEAUTIFY_FLAG" val="#wm#"/>
  <p:tag name="KSO_WM_UNIT_VALUE" val="64"/>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7_4*l_h_i*1_4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10"/>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4000000059604645,&quot;colorType&quot;:1,&quot;foreColorIndex&quot;:10,&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7_4*l_h_f*1_3_1"/>
  <p:tag name="KSO_WM_TEMPLATE_CATEGORY" val="diagram"/>
  <p:tag name="KSO_WM_TEMPLATE_INDEX" val="20231487"/>
  <p:tag name="KSO_WM_UNIT_LAYERLEVEL" val="1_1_1"/>
  <p:tag name="KSO_WM_TAG_VERSION" val="3.0"/>
  <p:tag name="KSO_WM_BEAUTIFY_FLAG" val="#wm#"/>
  <p:tag name="KSO_WM_UNIT_VALUE" val="64"/>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7_4*l_h_i*1_3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600000023841857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wo"/>
</p:tagLst>
</file>

<file path=ppt/tags/tag1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72.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hree"/>
</p:tagLst>
</file>

<file path=ppt/tags/tag2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24.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our"/>
</p:tagLst>
</file>

<file path=ppt/tags/tag2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67.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ive"/>
</p:tagLst>
</file>

<file path=ppt/tags/tag3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318.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3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THANKS"/>
</p:tagLst>
</file>

<file path=ppt/tags/tag37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378.xml><?xml version="1.0" encoding="utf-8"?>
<p:tagLst xmlns:p="http://schemas.openxmlformats.org/presentationml/2006/main">
  <p:tag name="KSO_WM_SLIDE_ID" val="custom2023091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917"/>
  <p:tag name="KSO_WM_SLIDE_TYPE" val="endPage"/>
  <p:tag name="KSO_WM_SLIDE_SUBTYPE" val="pureTxt"/>
  <p:tag name="KSO_WM_SLIDE_LAYOUT" val="a_f"/>
  <p:tag name="KSO_WM_SLIDE_LAYOUT_CNT" val="1_1"/>
  <p:tag name="KSO_WM_SPECIAL_SOURCE" val="bdnull"/>
  <p:tag name="KSO_WM_SLIDE_CONTENT_AREA" val="{&quot;left&quot;:&quot;34&quot;,&quot;top&quot;:&quot;101.9&quot;,&quot;width&quot;:&quot;498.95&quot;,&quot;height&quot;:&quot;364.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3">
      <a:dk1>
        <a:srgbClr val="000000"/>
      </a:dk1>
      <a:lt1>
        <a:srgbClr val="FFFFFF"/>
      </a:lt1>
      <a:dk2>
        <a:srgbClr val="161D32"/>
      </a:dk2>
      <a:lt2>
        <a:srgbClr val="FFFAEF"/>
      </a:lt2>
      <a:accent1>
        <a:srgbClr val="FFC955"/>
      </a:accent1>
      <a:accent2>
        <a:srgbClr val="CFB058"/>
      </a:accent2>
      <a:accent3>
        <a:srgbClr val="9F975B"/>
      </a:accent3>
      <a:accent4>
        <a:srgbClr val="707D5E"/>
      </a:accent4>
      <a:accent5>
        <a:srgbClr val="707D5E"/>
      </a:accent5>
      <a:accent6>
        <a:srgbClr val="104B64"/>
      </a:accent6>
      <a:hlink>
        <a:srgbClr val="0563C1"/>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2024-01-06T09:01:15Z</dcterms:created>
  <dcterms:modified xsi:type="dcterms:W3CDTF">2024-01-06T09:01:15Z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6dc92e10a0014061927ebd2a739b46bd_21</vt:lpwstr>
  </property>
</Properties>
</file>