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254" r:id="rId1"/>
    <p:sldMasterId id="2147491291" r:id="rId2"/>
  </p:sldMasterIdLst>
  <p:notesMasterIdLst>
    <p:notesMasterId r:id="rId3"/>
  </p:notesMasterIdLst>
  <p:sldIdLst>
    <p:sldId id="3823" r:id="rId4"/>
    <p:sldId id="3827" r:id="rId5"/>
    <p:sldId id="3832" r:id="rId6"/>
    <p:sldId id="3837" r:id="rId7"/>
    <p:sldId id="3844" r:id="rId9"/>
    <p:sldId id="3847" r:id="rId10"/>
    <p:sldId id="3850" r:id="rId11"/>
    <p:sldId id="3854" r:id="rId12"/>
    <p:sldId id="3861" r:id="rId14"/>
    <p:sldId id="3864" r:id="rId15"/>
    <p:sldId id="3867" r:id="rId16"/>
    <p:sldId id="3871" r:id="rId17"/>
    <p:sldId id="3878" r:id="rId19"/>
    <p:sldId id="3881" r:id="rId20"/>
    <p:sldId id="3884" r:id="rId21"/>
    <p:sldId id="3888" r:id="rId22"/>
    <p:sldId id="3895" r:id="rId24"/>
    <p:sldId id="3898" r:id="rId25"/>
    <p:sldId id="3901" r:id="rId26"/>
    <p:sldId id="3905" r:id="rId27"/>
    <p:sldId id="3912" r:id="rId29"/>
    <p:sldId id="3915" r:id="rId30"/>
    <p:sldId id="3918" r:id="rId31"/>
    <p:sldId id="3922" r:id="rId32"/>
    <p:sldId id="3929" r:id="rId34"/>
    <p:sldId id="3932" r:id="rId35"/>
    <p:sldId id="3935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255" r:id="rId1"/>
    <p:sldLayoutId id="2147491256" r:id="rId2"/>
    <p:sldLayoutId id="2147491257" r:id="rId3"/>
    <p:sldLayoutId id="2147491258" r:id="rId4"/>
    <p:sldLayoutId id="2147491259" r:id="rId5"/>
    <p:sldLayoutId id="2147491260" r:id="rId6"/>
    <p:sldLayoutId id="2147491261" r:id="rId7"/>
    <p:sldLayoutId id="2147491262" r:id="rId8"/>
    <p:sldLayoutId id="2147491263" r:id="rId9"/>
    <p:sldLayoutId id="2147491264" r:id="rId10"/>
    <p:sldLayoutId id="214749126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292" r:id="rId1"/>
    <p:sldLayoutId id="2147491293" r:id="rId2"/>
    <p:sldLayoutId id="2147491294" r:id="rId3"/>
    <p:sldLayoutId id="2147491295" r:id="rId4"/>
    <p:sldLayoutId id="2147491296" r:id="rId5"/>
    <p:sldLayoutId id="2147491297" r:id="rId6"/>
    <p:sldLayoutId id="2147491298" r:id="rId7"/>
    <p:sldLayoutId id="2147491299" r:id="rId8"/>
    <p:sldLayoutId id="2147491300" r:id="rId9"/>
    <p:sldLayoutId id="2147491301" r:id="rId10"/>
    <p:sldLayoutId id="214749130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tags" Target="../tags/tag160.xml"/><Relationship Id="rId16" Type="http://schemas.openxmlformats.org/officeDocument/2006/relationships/tags" Target="../tags/tag161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tags" Target="../tags/tag193.xml"/><Relationship Id="rId14" Type="http://schemas.openxmlformats.org/officeDocument/2006/relationships/tags" Target="../tags/tag194.xml"/><Relationship Id="rId15" Type="http://schemas.openxmlformats.org/officeDocument/2006/relationships/tags" Target="../tags/tag195.xml"/><Relationship Id="rId16" Type="http://schemas.openxmlformats.org/officeDocument/2006/relationships/tags" Target="../tags/tag196.xml"/><Relationship Id="rId17" Type="http://schemas.openxmlformats.org/officeDocument/2006/relationships/tags" Target="../tags/tag197.xml"/><Relationship Id="rId18" Type="http://schemas.openxmlformats.org/officeDocument/2006/relationships/tags" Target="../tags/tag198.xml"/><Relationship Id="rId19" Type="http://schemas.openxmlformats.org/officeDocument/2006/relationships/tags" Target="../tags/tag199.xml"/><Relationship Id="rId20" Type="http://schemas.openxmlformats.org/officeDocument/2006/relationships/tags" Target="../tags/tag200.xml"/><Relationship Id="rId21" Type="http://schemas.openxmlformats.org/officeDocument/2006/relationships/tags" Target="../tags/tag201.xml"/><Relationship Id="rId22" Type="http://schemas.openxmlformats.org/officeDocument/2006/relationships/tags" Target="../tags/tag202.xml"/><Relationship Id="rId23" Type="http://schemas.openxmlformats.org/officeDocument/2006/relationships/tags" Target="../tags/tag203.xml"/><Relationship Id="rId24" Type="http://schemas.openxmlformats.org/officeDocument/2006/relationships/tags" Target="../tags/tag204.xml"/><Relationship Id="rId25" Type="http://schemas.openxmlformats.org/officeDocument/2006/relationships/tags" Target="../tags/tag205.xml"/><Relationship Id="rId26" Type="http://schemas.openxmlformats.org/officeDocument/2006/relationships/tags" Target="../tags/tag206.xml"/><Relationship Id="rId27" Type="http://schemas.openxmlformats.org/officeDocument/2006/relationships/tags" Target="../tags/tag207.xml"/><Relationship Id="rId28" Type="http://schemas.openxmlformats.org/officeDocument/2006/relationships/tags" Target="../tags/tag208.xml"/><Relationship Id="rId29" Type="http://schemas.openxmlformats.org/officeDocument/2006/relationships/tags" Target="../tags/tag209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tags" Target="../tags/tag305.xml"/><Relationship Id="rId14" Type="http://schemas.openxmlformats.org/officeDocument/2006/relationships/tags" Target="../tags/tag306.xml"/><Relationship Id="rId15" Type="http://schemas.openxmlformats.org/officeDocument/2006/relationships/tags" Target="../tags/tag307.xml"/><Relationship Id="rId16" Type="http://schemas.openxmlformats.org/officeDocument/2006/relationships/tags" Target="../tags/tag308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>
            <a:normAutofit fontScale="91852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2024年数字娱乐行业工作总结与展望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数字娱乐行业概述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fontScale="8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2024年数字娱乐行业工作总结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数字娱乐行业的技术发展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数字娱乐行业的市场发展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数字娱乐行业的未来展望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数字娱乐行业概述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数字娱乐行业的定义和范围</a:t>
            </a:r>
            <a:endParaRPr altLang="en-US" lang="zh-CN"/>
          </a:p>
        </p:txBody>
      </p:sp>
      <p:sp>
        <p:nvSpPr>
          <p:cNvPr id="1048998" name="圆角矩形 21"/>
          <p:cNvSpPr/>
          <p:nvPr>
            <p:custDataLst>
              <p:tags r:id="rId1"/>
            </p:custDataLst>
          </p:nvPr>
        </p:nvSpPr>
        <p:spPr>
          <a:xfrm rot="16200000">
            <a:off x="5632862" y="-2242430"/>
            <a:ext cx="926434" cy="105140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圆角矩形 22"/>
          <p:cNvSpPr/>
          <p:nvPr>
            <p:custDataLst>
              <p:tags r:id="rId2"/>
            </p:custDataLst>
          </p:nvPr>
        </p:nvSpPr>
        <p:spPr>
          <a:xfrm rot="16200000">
            <a:off x="445346" y="2944472"/>
            <a:ext cx="924909" cy="1387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02" name="圆角矩形 5"/>
          <p:cNvSpPr/>
          <p:nvPr>
            <p:custDataLst>
              <p:tags r:id="rId3"/>
            </p:custDataLst>
          </p:nvPr>
        </p:nvSpPr>
        <p:spPr>
          <a:xfrm rot="16200000">
            <a:off x="5633476" y="-729942"/>
            <a:ext cx="926434" cy="1051483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圆角矩形 6"/>
          <p:cNvSpPr/>
          <p:nvPr>
            <p:custDataLst>
              <p:tags r:id="rId4"/>
            </p:custDataLst>
          </p:nvPr>
        </p:nvSpPr>
        <p:spPr>
          <a:xfrm rot="16200000">
            <a:off x="445960" y="4458188"/>
            <a:ext cx="924909" cy="1387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6" name="文本框 3"/>
          <p:cNvSpPr txBox="1"/>
          <p:nvPr>
            <p:custDataLst>
              <p:tags r:id="rId5"/>
            </p:custDataLst>
          </p:nvPr>
        </p:nvSpPr>
        <p:spPr>
          <a:xfrm>
            <a:off x="1280161" y="2551004"/>
            <a:ext cx="10072584" cy="926434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定义：数字娱乐行业是指通过互联网、移动设备等数字化平台提供娱乐内容和服务的企业和机构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08" name="文本框 4"/>
          <p:cNvSpPr txBox="1"/>
          <p:nvPr>
            <p:custDataLst>
              <p:tags r:id="rId6"/>
            </p:custDataLst>
          </p:nvPr>
        </p:nvSpPr>
        <p:spPr>
          <a:xfrm>
            <a:off x="1280161" y="4065334"/>
            <a:ext cx="10072584" cy="925671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范围：包括游戏、动漫、音乐、影视等多个领域，涵盖了网络游戏、移动游戏、虚拟现实、增强现实等多种技术和服务形式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数字娱乐行业的发展历程</a:t>
            </a:r>
            <a:endParaRPr altLang="en-US" lang="zh-CN"/>
          </a:p>
        </p:txBody>
      </p:sp>
      <p:sp>
        <p:nvSpPr>
          <p:cNvPr id="104904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数字娱乐行业的发展阶段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数字娱乐行业的定义和范围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数字娱乐行业的发展趋势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数字娱乐行业的前景展望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数字娱乐行业的重要性和影响</a:t>
            </a:r>
            <a:endParaRPr altLang="en-US" lang="zh-CN"/>
          </a:p>
        </p:txBody>
      </p:sp>
      <p:sp>
        <p:nvSpPr>
          <p:cNvPr id="104909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9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0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数字娱乐行业在未来的发展前景和潜力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1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数字娱乐行业对人们生活和娱乐方式的改变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1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数字娱乐行业的发展趋势和市场规模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1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数字娱乐行业对经济、文化和社会的影响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2024年数字娱乐行业工作总结</a:t>
            </a:r>
            <a:endParaRPr altLang="en-US" dirty="0" lang="zh-CN"/>
          </a:p>
        </p:txBody>
      </p:sp>
      <p:sp>
        <p:nvSpPr>
          <p:cNvPr id="10491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数字娱乐行业的工作成果</a:t>
            </a:r>
            <a:endParaRPr altLang="en-US" lang="zh-CN"/>
          </a:p>
        </p:txBody>
      </p:sp>
      <p:sp>
        <p:nvSpPr>
          <p:cNvPr id="104922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数字娱乐行业技术创新：数字娱乐行业在技术创新方面取得了重要进展，例如虚拟现实、增强现实等技术的广泛应用，为消费者带来了更加沉浸式的娱乐体验。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数字娱乐产品数量增长：随着技术的不断进步，数字娱乐产品的数量也在不断增加，为消费者提供了更多的选择。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数字娱乐产品质量提升：随着市场竞争的加剧，数字娱乐产品的质量也在不断提高，满足了消费者对于高品质娱乐的需求。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数字娱乐行业市场拓展：数字娱乐行业在市场拓展方面也取得了重要成果，例如游戏出海、海外市场拓展等，为行业带来了更多的商业机会。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数字娱乐行业的工作亮点</a:t>
            </a:r>
            <a:endParaRPr altLang="en-US" lang="zh-CN"/>
          </a:p>
        </p:txBody>
      </p:sp>
      <p:sp>
        <p:nvSpPr>
          <p:cNvPr id="104929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9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数字娱乐产品创新：推出更多优质、创新的产品，满足用户需求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0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技术升级：不断引进新技术，提升数字娱乐产品的品质和用户体验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0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跨界合作：与其他行业进行合作，拓展数字娱乐的应用场景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1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1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国际化发展：积极拓展海外市场，推动数字娱乐行业的全球化发展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数字娱乐行业的工作问题和挑战</a:t>
            </a:r>
            <a:endParaRPr altLang="en-US" lang="zh-CN"/>
          </a:p>
        </p:txBody>
      </p:sp>
      <p:sp>
        <p:nvSpPr>
          <p:cNvPr id="104934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市场竞争激烈：数字娱乐行业的竞争日益激烈，企业需要不断提高产品质量和服务水平以保持竞争力。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技术更新迅速：数字娱乐行业的技术更新迅速，企业需要不断跟进新技术，并保持技术领先地位。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人才短缺：数字娱乐行业的人才短缺是一个普遍问题，企业需要加强人才培养和引进，以保持人才优势。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法律法规限制：数字娱乐行业受到相关法律法规的限制，企业需要遵守相关法律法规，并加强合规管理。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数字娱乐行业的技术发展</a:t>
            </a:r>
            <a:endParaRPr altLang="en-US" dirty="0" lang="zh-CN"/>
          </a:p>
        </p:txBody>
      </p:sp>
      <p:sp>
        <p:nvSpPr>
          <p:cNvPr id="10493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数字娱乐行业的技术创新</a:t>
            </a:r>
            <a:endParaRPr altLang="en-US" lang="zh-CN"/>
          </a:p>
        </p:txBody>
      </p:sp>
      <p:sp>
        <p:nvSpPr>
          <p:cNvPr id="104946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9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9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9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9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虚拟现实技术：增强现实感，提升用户体验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云计算技术：提高数据处理效率，保障信息安全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人工智能技术：实现自动化、智能化运营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5G技术：提升网络速度，改善游戏体验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数字娱乐行业的未来技术趋势</a:t>
            </a:r>
            <a:endParaRPr altLang="en-US" lang="zh-CN"/>
          </a:p>
        </p:txBody>
      </p:sp>
      <p:sp>
        <p:nvSpPr>
          <p:cNvPr id="104954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AI技术：实现更加智能化的数字娱乐体验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5G技术：提升数字娱乐的传输速度和稳定性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VR/AR技术：拓展数字娱乐的沉浸式体验和交互方式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云计算技术：提高数字娱乐的计算能力和存储能力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数字娱乐行业的技术的商业应用</a:t>
            </a:r>
            <a:endParaRPr altLang="en-US" lang="zh-CN"/>
          </a:p>
        </p:txBody>
      </p:sp>
      <p:sp>
        <p:nvSpPr>
          <p:cNvPr id="104959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9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虚拟现实技术：在游戏、影视等领域的应用，提高用户体验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59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9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人工智能技术：在游戏设计、内容推荐等方面的应用，提高游戏和娱乐内容的智能化水平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0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0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云计算技术：在数字娱乐平台的建设、运营和维护方面的应用，提高平台的稳定性和安全性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0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1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大数据分析技术：在数字娱乐行业的数据收集、分析和挖掘方面的应用，帮助企业更好地了解用户需求和市场趋势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数字娱乐行业的市场发展</a:t>
            </a:r>
            <a:endParaRPr altLang="en-US" dirty="0" lang="zh-CN"/>
          </a:p>
        </p:txBody>
      </p:sp>
      <p:sp>
        <p:nvSpPr>
          <p:cNvPr id="10496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数字娱乐行业的市场规模和增长趋势</a:t>
            </a:r>
            <a:endParaRPr altLang="en-US" lang="zh-CN"/>
          </a:p>
        </p:txBody>
      </p:sp>
      <p:sp>
        <p:nvSpPr>
          <p:cNvPr id="104972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市场规模：全球数字娱乐市场规模持续增长，预计未来几年将保持快速增长趋势。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增长趋势：随着互联网技术的不断发展和普及，数字娱乐行业将不断涌现出新的商业模式和产品形态，推动市场规模不断扩大。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用户规模：数字娱乐用户规模不断扩大，年轻用户成为主要消费群体，未来市场潜力巨大。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竞争格局：数字娱乐行业竞争激烈，各大企业纷纷加大投入，推出创新产品和服务，抢占市场份额。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数字娱乐行业的市场竞争格局</a:t>
            </a:r>
            <a:endParaRPr altLang="en-US" lang="zh-CN"/>
          </a:p>
        </p:txBody>
      </p:sp>
      <p:sp>
        <p:nvSpPr>
          <p:cNvPr id="104977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市场竞争格局：各参与者的市场份额、竞争优劣势分析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数字娱乐行业概述：市场规模、主要参与者、产品类型等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市场竞争趋势：未来市场竞争的重点和方向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行业前景展望：数字娱乐行业未来的发展趋势和前景预测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数字娱乐行业的市场问题和挑战</a:t>
            </a:r>
            <a:endParaRPr altLang="en-US" lang="zh-CN"/>
          </a:p>
        </p:txBody>
      </p:sp>
      <p:sp>
        <p:nvSpPr>
          <p:cNvPr id="104982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市场竞争激烈：数字娱乐行业的竞争日益激烈，各大公司都在争夺市场份额，导致市场饱和度较高。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用户需求多样化：随着数字娱乐产品的不断丰富，用户需求也日益多样化，企业需要不断创新以满足用户需求。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法律法规不完善：数字娱乐行业涉及到版权、隐私等问题，法律法规的不完善给企业带来了很多风险和挑战。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技术更新迅速：数字娱乐行业的技术更新迅速，企业需要不断跟进新技术，以保持市场竞争力。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数字娱乐行业的未来展望</a:t>
            </a:r>
            <a:endParaRPr altLang="en-US" dirty="0" lang="zh-CN"/>
          </a:p>
        </p:txBody>
      </p:sp>
      <p:sp>
        <p:nvSpPr>
          <p:cNvPr id="10498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数字娱乐行业的未来发展趋势</a:t>
            </a:r>
            <a:endParaRPr altLang="en-US" lang="zh-CN"/>
          </a:p>
        </p:txBody>
      </p:sp>
      <p:sp>
        <p:nvSpPr>
          <p:cNvPr id="104995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5G技术的普及将加速数字娱乐的发展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虚拟现实（VR）和增强现实（AR）技术将改变数字娱乐体验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人工智能（AI）将在数字娱乐行业中发挥重要作用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数字娱乐行业将与社交媒体更加紧密结合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数字娱乐行业的未来市场机会</a:t>
            </a:r>
            <a:endParaRPr altLang="en-US" lang="zh-CN"/>
          </a:p>
        </p:txBody>
      </p:sp>
      <p:sp>
        <p:nvSpPr>
          <p:cNvPr id="105000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5G技术的普及将推动数字娱乐行业的发展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虚拟现实、增强现实等技术将为数字娱乐行业带来更多创新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跨界合作将成为数字娱乐行业未来的发展趋势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数字娱乐行业将与更多产业进行融合，拓展市场空间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数字娱乐行业的未来挑战和应对策略</a:t>
            </a:r>
            <a:endParaRPr altLang="en-US" lang="zh-CN"/>
          </a:p>
        </p:txBody>
      </p:sp>
      <p:sp>
        <p:nvSpPr>
          <p:cNvPr id="1050058" name="圆角矩形 3"/>
          <p:cNvSpPr/>
          <p:nvPr>
            <p:custDataLst>
              <p:tags r:id="rId1"/>
            </p:custDataLst>
          </p:nvPr>
        </p:nvSpPr>
        <p:spPr>
          <a:xfrm>
            <a:off x="1734510" y="1364400"/>
            <a:ext cx="4189138" cy="4812390"/>
          </a:xfrm>
          <a:prstGeom prst="roundRect">
            <a:avLst>
              <a:gd name="adj" fmla="val 4081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l" blurRad="457200" dir="5700000" dist="50800" rotWithShape="0" sx="105000" sy="105000">
              <a:schemeClr val="accent1"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60" name="文本框 73"/>
          <p:cNvSpPr txBox="1"/>
          <p:nvPr>
            <p:custDataLst>
              <p:tags r:id="rId2"/>
            </p:custDataLst>
          </p:nvPr>
        </p:nvSpPr>
        <p:spPr>
          <a:xfrm>
            <a:off x="1953621" y="1630886"/>
            <a:ext cx="3752560" cy="3438425"/>
          </a:xfrm>
          <a:prstGeom prst="rect"/>
          <a:noFill/>
        </p:spPr>
        <p:txBody>
          <a:bodyPr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 spc="200">
                <a:solidFill>
                  <a:schemeClr val="lt1">
                    <a:lumMod val="100000"/>
                  </a:schemeClr>
                </a:solidFill>
                <a:latin typeface="+mn-ea"/>
                <a:sym typeface="+mn-ea"/>
              </a:rPr>
              <a:t>挑战：技术更新迅速，需要不断跟进和创新；市场竞争激烈，需要提高产品质量和服务水平；用户需求多样化，需要深入了解并满足不同群体的需求。</a:t>
            </a:r>
            <a:endParaRPr altLang="en-US" dirty="0" sz="2400" lang="zh-CN" spc="200">
              <a:solidFill>
                <a:schemeClr val="lt1">
                  <a:lumMod val="10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文本框 74"/>
          <p:cNvSpPr txBox="1"/>
          <p:nvPr>
            <p:custDataLst>
              <p:tags r:id="rId3"/>
            </p:custDataLst>
          </p:nvPr>
        </p:nvSpPr>
        <p:spPr>
          <a:xfrm>
            <a:off x="4571765" y="4962950"/>
            <a:ext cx="1351885" cy="1214388"/>
          </a:xfrm>
          <a:prstGeom prst="rect"/>
          <a:noFill/>
          <a:effectLst>
            <a:reflection algn="bl" dir="5400000" dist="50800" endPos="6000" rotWithShape="0" stA="65000" sy="-100000"/>
          </a:effectLst>
        </p:spPr>
        <p:txBody>
          <a:bodyPr rtlCol="0" wrap="square">
            <a:normAutofit/>
          </a:bodyPr>
          <a:p>
            <a:r>
              <a:rPr altLang="zh-CN" b="1" dirty="0" sz="6000" lang="en-US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  <a:gs pos="77000">
                      <a:srgbClr val="80A0F4">
                        <a:alpha val="0"/>
                      </a:srgbClr>
                    </a:gs>
                    <a:gs pos="100000">
                      <a:schemeClr val="accent1">
                        <a:lumMod val="75000"/>
                        <a:alpha val="0"/>
                      </a:schemeClr>
                    </a:gs>
                  </a:gsLst>
                  <a:lin ang="5400000" scaled="0"/>
                </a:gradFill>
                <a:latin typeface="+mn-ea"/>
              </a:rPr>
              <a:t>01</a:t>
            </a:r>
            <a:endParaRPr altLang="zh-CN" b="1" dirty="0" sz="6000" lang="en-US">
              <a:gradFill>
                <a:gsLst>
                  <a:gs pos="0">
                    <a:srgbClr val="FFFFFF"/>
                  </a:gs>
                  <a:gs pos="27000">
                    <a:srgbClr val="FFFFFF"/>
                  </a:gs>
                  <a:gs pos="77000">
                    <a:srgbClr val="80A0F4">
                      <a:alpha val="0"/>
                    </a:srgbClr>
                  </a:gs>
                  <a:gs pos="100000">
                    <a:schemeClr val="accent1">
                      <a:lumMod val="75000"/>
                      <a:alpha val="0"/>
                    </a:schemeClr>
                  </a:gs>
                </a:gsLst>
                <a:lin ang="5400000" scaled="0"/>
              </a:gradFill>
              <a:latin typeface="+mn-ea"/>
            </a:endParaRPr>
          </a:p>
        </p:txBody>
      </p:sp>
      <p:sp>
        <p:nvSpPr>
          <p:cNvPr id="1050064" name="圆角矩形 75"/>
          <p:cNvSpPr/>
          <p:nvPr>
            <p:custDataLst>
              <p:tags r:id="rId4"/>
            </p:custDataLst>
          </p:nvPr>
        </p:nvSpPr>
        <p:spPr>
          <a:xfrm>
            <a:off x="6268722" y="1364400"/>
            <a:ext cx="4189138" cy="4812390"/>
          </a:xfrm>
          <a:prstGeom prst="roundRect">
            <a:avLst>
              <a:gd name="adj" fmla="val 4081"/>
            </a:avLst>
          </a:pr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3"/>
              </a:gs>
            </a:gsLst>
            <a:lin ang="7800000" scaled="0"/>
          </a:gradFill>
          <a:ln>
            <a:noFill/>
          </a:ln>
          <a:effectLst>
            <a:outerShdw algn="tl" blurRad="457200" dir="2700000" dist="50800" rotWithShape="0" sx="102000" sy="102000">
              <a:schemeClr val="accent3"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6" name="文本框 77"/>
          <p:cNvSpPr txBox="1"/>
          <p:nvPr>
            <p:custDataLst>
              <p:tags r:id="rId5"/>
            </p:custDataLst>
          </p:nvPr>
        </p:nvSpPr>
        <p:spPr>
          <a:xfrm>
            <a:off x="6487833" y="1630886"/>
            <a:ext cx="3752560" cy="3438425"/>
          </a:xfrm>
          <a:prstGeom prst="rect"/>
          <a:noFill/>
        </p:spPr>
        <p:txBody>
          <a:bodyPr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 spc="200">
                <a:solidFill>
                  <a:schemeClr val="lt1">
                    <a:lumMod val="100000"/>
                  </a:schemeClr>
                </a:solidFill>
                <a:latin typeface="+mn-ea"/>
                <a:sym typeface="+mn-ea"/>
              </a:rPr>
              <a:t>应对策略：加强技术研发，提高自主创新能力；加强品牌建设，提高产品知名度和美誉度；加强用户研究，深入了解用户需求并提供个性化服务。</a:t>
            </a:r>
            <a:endParaRPr altLang="en-US" dirty="0" sz="2400" lang="zh-CN" spc="200">
              <a:solidFill>
                <a:schemeClr val="lt1">
                  <a:lumMod val="10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文本框 78"/>
          <p:cNvSpPr txBox="1"/>
          <p:nvPr>
            <p:custDataLst>
              <p:tags r:id="rId6"/>
            </p:custDataLst>
          </p:nvPr>
        </p:nvSpPr>
        <p:spPr>
          <a:xfrm>
            <a:off x="9105977" y="4962950"/>
            <a:ext cx="1351885" cy="1214388"/>
          </a:xfrm>
          <a:prstGeom prst="rect"/>
          <a:noFill/>
          <a:effectLst>
            <a:reflection algn="bl" dir="5400000" dist="50800" endPos="6000" rotWithShape="0" stA="65000" sy="-100000"/>
          </a:effectLst>
        </p:spPr>
        <p:txBody>
          <a:bodyPr rtlCol="0" wrap="square">
            <a:normAutofit/>
          </a:bodyPr>
          <a:p>
            <a:pPr algn="l">
              <a:buClrTx/>
              <a:buSzTx/>
              <a:buFontTx/>
            </a:pPr>
            <a:r>
              <a:rPr altLang="zh-CN" b="1" dirty="0" sz="6000" lang="en-US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  <a:gs pos="77000">
                      <a:schemeClr val="accent3">
                        <a:lumMod val="60000"/>
                        <a:lumOff val="40000"/>
                        <a:alpha val="0"/>
                      </a:schemeClr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5400000" scaled="0"/>
                </a:gradFill>
                <a:latin typeface="+mn-ea"/>
              </a:rPr>
              <a:t>02</a:t>
            </a:r>
            <a:endParaRPr altLang="zh-CN" b="1" dirty="0" sz="6000" lang="en-US">
              <a:gradFill>
                <a:gsLst>
                  <a:gs pos="0">
                    <a:srgbClr val="FFFFFF"/>
                  </a:gs>
                  <a:gs pos="27000">
                    <a:srgbClr val="FFFFFF"/>
                  </a:gs>
                  <a:gs pos="77000">
                    <a:schemeClr val="accent3">
                      <a:lumMod val="60000"/>
                      <a:lumOff val="40000"/>
                      <a:alpha val="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 scaled="0"/>
              </a:gra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结论和建议</a:t>
            </a:r>
            <a:endParaRPr altLang="en-US" dirty="0" lang="zh-CN"/>
          </a:p>
        </p:txBody>
      </p:sp>
      <p:sp>
        <p:nvSpPr>
          <p:cNvPr id="10501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07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对数字娱乐行业工作的总结和评价</a:t>
            </a:r>
            <a:endParaRPr altLang="en-US" lang="zh-CN"/>
          </a:p>
        </p:txBody>
      </p:sp>
      <p:sp>
        <p:nvSpPr>
          <p:cNvPr id="105017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技术创新推动行业发展，虚拟现实、增强现实等技术应用广泛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行业规模持续扩大，数字娱乐产品种类繁多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用户数量增长迅速，市场需求不断扩大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行业监管逐步加强，规范市场秩序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对数字娱乐行业未来的建议和展望</a:t>
            </a:r>
            <a:endParaRPr altLang="en-US" lang="zh-CN"/>
          </a:p>
        </p:txBody>
      </p:sp>
      <p:sp>
        <p:nvSpPr>
          <p:cNvPr id="105024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4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5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5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5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拓展国际市场和合作机会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6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关注用户需求和体验提升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6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加强技术创新和人才培养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6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推动行业规范化和标准化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0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30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30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UNIT_VALUE" val="8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4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7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80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32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6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67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55_1*l_h_i*1_1_1"/>
  <p:tag name="KSO_WM_TEMPLATE_CATEGORY" val="diagram"/>
  <p:tag name="KSO_WM_TEMPLATE_INDEX" val="2023135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26535433070865,&quot;width&quot;:730.86543307086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899999737739563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5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55_1*l_h_f*1_1_1"/>
  <p:tag name="KSO_WM_TEMPLATE_CATEGORY" val="diagram"/>
  <p:tag name="KSO_WM_TEMPLATE_INDEX" val="2023135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良好效果，请尽量言简意赅阐述观点。"/>
  <p:tag name="KSO_WM_DIAGRAM_MAX_ITEMCNT" val="6"/>
  <p:tag name="KSO_WM_DIAGRAM_MIN_ITEMCNT" val="2"/>
  <p:tag name="KSO_WM_DIAGRAM_VIRTUALLY_FRAME" val="{&quot;height&quot;:367.26535433070865,&quot;width&quot;:730.86543307086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2"/>
  <p:tag name="KSO_WM_UNIT_ID" val="diagram20231355_1*l_h_i*1_1_2"/>
  <p:tag name="KSO_WM_TEMPLATE_CATEGORY" val="diagram"/>
  <p:tag name="KSO_WM_TEMPLATE_INDEX" val="2023135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26535433070865,&quot;width&quot;:730.86543307086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7699999809265137,&quot;rgb&quot;:&quot;#80a0f4&quot;,&quot;transparency&quot;:1},{&quot;brightness&quot;:-0.25,&quot;colorType&quot;:1,&quot;foreColorIndex&quot;:5,&quot;pos&quot;:1,&quot;transparency&quot;:1},{&quot;brightness&quot;:0,&quot;colorType&quot;:2,&quot;pos&quot;:0.27000001072883606,&quot;rgb&quot;:&quot;#ffffff&quot;,&quot;transparency&quot;:0},{&quot;brightness&quot;:0,&quot;colorType&quot;:2,&quot;pos&quot;:0,&quot;rgb&quot;:&quot;#ffffff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55_1*l_h_i*1_2_1"/>
  <p:tag name="KSO_WM_TEMPLATE_CATEGORY" val="diagram"/>
  <p:tag name="KSO_WM_TEMPLATE_INDEX" val="2023135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67.26535433070865,&quot;width&quot;:730.8654330708662}"/>
  <p:tag name="KSO_WM_DIAGRAM_COLOR_MATCH_VALUE" val="{&quot;shape&quot;:{&quot;fill&quot;:{&quot;gradient&quot;:[{&quot;brightness&quot;:0,&quot;colorType&quot;:1,&quot;foreColorIndex&quot;:7,&quot;pos&quot;:1,&quot;transparency&quot;:0},{&quot;brightness&quot;:-0.25,&quot;colorType&quot;:1,&quot;foreColorIndex&quot;:7,&quot;pos&quot;:0,&quot;transparency&quot;:0}],&quot;type&quot;:3},&quot;glow&quot;:{&quot;colorType&quot;:0},&quot;line&quot;:{&quot;type&quot;:0},&quot;shadow&quot;:{&quot;brightness&quot;:0,&quot;colorType&quot;:1,&quot;foreColorIndex&quot;:7,&quot;transparency&quot;:0.5899999737739563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5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55_1*l_h_f*1_2_1"/>
  <p:tag name="KSO_WM_TEMPLATE_CATEGORY" val="diagram"/>
  <p:tag name="KSO_WM_TEMPLATE_INDEX" val="2023135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良好效果，请尽量言简意赅阐述观点。"/>
  <p:tag name="KSO_WM_DIAGRAM_MAX_ITEMCNT" val="6"/>
  <p:tag name="KSO_WM_DIAGRAM_MIN_ITEMCNT" val="2"/>
  <p:tag name="KSO_WM_DIAGRAM_VIRTUALLY_FRAME" val="{&quot;height&quot;:367.26535433070865,&quot;width&quot;:730.86543307086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2"/>
  <p:tag name="KSO_WM_UNIT_ID" val="diagram20231355_1*l_h_i*1_2_2"/>
  <p:tag name="KSO_WM_TEMPLATE_CATEGORY" val="diagram"/>
  <p:tag name="KSO_WM_TEMPLATE_INDEX" val="2023135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26535433070865,&quot;width&quot;:730.86543307086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4000000059604645,&quot;colorType&quot;:1,&quot;foreColorIndex&quot;:7,&quot;pos&quot;:0.7699999809265137,&quot;transparency&quot;:1},{&quot;brightness&quot;:-0.25,&quot;colorType&quot;:1,&quot;foreColorIndex&quot;:7,&quot;pos&quot;:1,&quot;transparency&quot;:0},{&quot;brightness&quot;:0,&quot;colorType&quot;:2,&quot;pos&quot;:0.27000001072883606,&quot;rgb&quot;:&quot;#ffffff&quot;,&quot;transparency&quot;:0},{&quot;brightness&quot;:0,&quot;colorType&quot;:2,&quot;pos&quot;:0,&quot;rgb&quot;:&quot;#ffffff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292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25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2023-12-17T23:17:50Z</dcterms:created>
  <dcterms:modified xsi:type="dcterms:W3CDTF">2023-12-17T23:17:50Z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dc32820737f141e4a0e7d0c6ab6c987d_21</vt:lpwstr>
  </property>
</Properties>
</file>