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6218" r:id="rId1"/>
    <p:sldMasterId id="2147506255" r:id="rId2"/>
  </p:sldMasterIdLst>
  <p:notesMasterIdLst>
    <p:notesMasterId r:id="rId3"/>
  </p:notesMasterIdLst>
  <p:sldIdLst>
    <p:sldId id="10599" r:id="rId4"/>
    <p:sldId id="10602" r:id="rId5"/>
    <p:sldId id="10605" r:id="rId6"/>
    <p:sldId id="10608" r:id="rId7"/>
    <p:sldId id="10611" r:id="rId8"/>
    <p:sldId id="10614" r:id="rId9"/>
    <p:sldId id="10617" r:id="rId10"/>
    <p:sldId id="10620" r:id="rId11"/>
    <p:sldId id="10623" r:id="rId12"/>
    <p:sldId id="10626" r:id="rId13"/>
    <p:sldId id="10629" r:id="rId14"/>
    <p:sldId id="10632" r:id="rId15"/>
    <p:sldId id="10635" r:id="rId16"/>
    <p:sldId id="10638" r:id="rId17"/>
    <p:sldId id="10641" r:id="rId18"/>
    <p:sldId id="10644" r:id="rId19"/>
    <p:sldId id="10647" r:id="rId20"/>
    <p:sldId id="10650" r:id="rId21"/>
    <p:sldId id="10653" r:id="rId22"/>
    <p:sldId id="10656" r:id="rId23"/>
    <p:sldId id="10659" r:id="rId24"/>
    <p:sldId id="10662" r:id="rId25"/>
    <p:sldId id="10665" r:id="rId26"/>
    <p:sldId id="10668" r:id="rId27"/>
    <p:sldId id="10671"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6219" r:id="rId1"/>
    <p:sldLayoutId id="2147506220" r:id="rId2"/>
    <p:sldLayoutId id="2147506221" r:id="rId3"/>
    <p:sldLayoutId id="2147506222" r:id="rId4"/>
    <p:sldLayoutId id="2147506223" r:id="rId5"/>
    <p:sldLayoutId id="2147506224" r:id="rId6"/>
    <p:sldLayoutId id="2147506225" r:id="rId7"/>
    <p:sldLayoutId id="2147506226" r:id="rId8"/>
    <p:sldLayoutId id="2147506227" r:id="rId9"/>
    <p:sldLayoutId id="2147506228" r:id="rId10"/>
    <p:sldLayoutId id="214750622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6256" r:id="rId1"/>
    <p:sldLayoutId id="2147506257" r:id="rId2"/>
    <p:sldLayoutId id="2147506258" r:id="rId3"/>
    <p:sldLayoutId id="2147506259" r:id="rId4"/>
    <p:sldLayoutId id="2147506260" r:id="rId5"/>
    <p:sldLayoutId id="2147506261" r:id="rId6"/>
    <p:sldLayoutId id="2147506262" r:id="rId7"/>
    <p:sldLayoutId id="2147506263" r:id="rId8"/>
    <p:sldLayoutId id="2147506264" r:id="rId9"/>
    <p:sldLayoutId id="2147506265" r:id="rId10"/>
    <p:sldLayoutId id="2147506266" r:id="rId11"/>
  </p:sldLayoutIdLs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tags" Target="../tags/tag112.xml"/><Relationship Id="rId10" Type="http://schemas.openxmlformats.org/officeDocument/2006/relationships/tags" Target="../tags/tag113.xml"/><Relationship Id="rId11" Type="http://schemas.openxmlformats.org/officeDocument/2006/relationships/tags" Target="../tags/tag114.xml"/><Relationship Id="rId12" Type="http://schemas.openxmlformats.org/officeDocument/2006/relationships/tags" Target="../tags/tag11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tags" Target="../tags/tag174.xml"/><Relationship Id="rId17" Type="http://schemas.openxmlformats.org/officeDocument/2006/relationships/tags" Target="../tags/tag175.xml"/><Relationship Id="rId18" Type="http://schemas.openxmlformats.org/officeDocument/2006/relationships/tags" Target="../tags/tag176.xml"/><Relationship Id="rId19" Type="http://schemas.openxmlformats.org/officeDocument/2006/relationships/tags" Target="../tags/tag177.xml"/><Relationship Id="rId20" Type="http://schemas.openxmlformats.org/officeDocument/2006/relationships/tags" Target="../tags/tag178.xml"/><Relationship Id="rId21" Type="http://schemas.openxmlformats.org/officeDocument/2006/relationships/tags" Target="../tags/tag179.xml"/><Relationship Id="rId22" Type="http://schemas.openxmlformats.org/officeDocument/2006/relationships/tags" Target="../tags/tag180.xml"/><Relationship Id="rId23" Type="http://schemas.openxmlformats.org/officeDocument/2006/relationships/tags" Target="../tags/tag181.xml"/><Relationship Id="rId24" Type="http://schemas.openxmlformats.org/officeDocument/2006/relationships/tags" Target="../tags/tag182.xml"/><Relationship Id="rId25" Type="http://schemas.openxmlformats.org/officeDocument/2006/relationships/tags" Target="../tags/tag183.xml"/><Relationship Id="rId26" Type="http://schemas.openxmlformats.org/officeDocument/2006/relationships/tags" Target="../tags/tag184.xml"/><Relationship Id="rId27" Type="http://schemas.openxmlformats.org/officeDocument/2006/relationships/tags" Target="../tags/tag185.xml"/><Relationship Id="rId28" Type="http://schemas.openxmlformats.org/officeDocument/2006/relationships/tags" Target="../tags/tag186.xml"/><Relationship Id="rId29" Type="http://schemas.openxmlformats.org/officeDocument/2006/relationships/tags" Target="../tags/tag187.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tags" Target="../tags/tag211.xml"/><Relationship Id="rId22" Type="http://schemas.openxmlformats.org/officeDocument/2006/relationships/tags" Target="../tags/tag212.xml"/><Relationship Id="rId23" Type="http://schemas.openxmlformats.org/officeDocument/2006/relationships/tags" Target="../tags/tag213.xml"/><Relationship Id="rId24" Type="http://schemas.openxmlformats.org/officeDocument/2006/relationships/tags" Target="../tags/tag214.xml"/><Relationship Id="rId25" Type="http://schemas.openxmlformats.org/officeDocument/2006/relationships/tags" Target="../tags/tag215.xml"/><Relationship Id="rId26" Type="http://schemas.openxmlformats.org/officeDocument/2006/relationships/tags" Target="../tags/tag216.xml"/><Relationship Id="rId27" Type="http://schemas.openxmlformats.org/officeDocument/2006/relationships/tags" Target="../tags/tag217.xml"/><Relationship Id="rId28" Type="http://schemas.openxmlformats.org/officeDocument/2006/relationships/tags" Target="../tags/tag218.xml"/><Relationship Id="rId29" Type="http://schemas.openxmlformats.org/officeDocument/2006/relationships/tags" Target="../tags/tag219.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solidFill>
                  <a:schemeClr val="lt1">
                    <a:lumMod val="100000"/>
                  </a:schemeClr>
                </a:solidFill>
              </a:rPr>
              <a:t>基础设施建设行业市场分析及2024年投资前景预测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基础设施建设行业概述</a:t>
            </a:r>
            <a:endParaRPr altLang="en-US" b="1" dirty="0" sz="1900" lang="zh-CN"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基础设施建设行业市场分析</a:t>
            </a:r>
            <a:endParaRPr altLang="en-US" b="1" dirty="0" sz="19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fontScale="88333"/>
          </a:bodyPr>
          <a:p>
            <a:pPr algn="ctr">
              <a:lnSpc>
                <a:spcPct val="100000"/>
              </a:lnSpc>
            </a:pPr>
            <a:r>
              <a:rPr altLang="en-US" b="1" dirty="0" sz="2400" lang="zh-CN" spc="300">
                <a:solidFill>
                  <a:schemeClr val="lt1">
                    <a:lumMod val="100000"/>
                  </a:schemeClr>
                </a:solidFill>
                <a:latin typeface="+mj-ea"/>
                <a:ea typeface="+mj-ea"/>
              </a:rPr>
              <a:t>2024年基础设施建设投资前景预测</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302260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3022600" y="448056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成功案例分析</a:t>
            </a:r>
            <a:endParaRPr altLang="en-US" b="1" dirty="0" sz="19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672465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6724650" y="448056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未来发展趋势及建议</a:t>
            </a:r>
            <a:endParaRPr altLang="en-US" b="1" dirty="0" sz="1900" lang="zh-CN" spc="300">
              <a:solidFill>
                <a:schemeClr val="lt1">
                  <a:lumMod val="100000"/>
                </a:schemeClr>
              </a:solidFill>
              <a:latin typeface="+mj-ea"/>
              <a:ea typeface="+mj-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p:cNvSpPr>
            <a:spLocks noGrp="1"/>
          </p:cNvSpPr>
          <p:nvPr>
            <p:ph type="title"/>
            <p:custDataLst>
              <p:tags r:id="rId1"/>
            </p:custDataLst>
          </p:nvPr>
        </p:nvSpPr>
        <p:spPr/>
        <p:txBody>
          <a:bodyPr/>
          <a:p>
            <a:r>
              <a:rPr altLang="en-US" dirty="0" lang="zh-CN">
                <a:solidFill>
                  <a:schemeClr val="lt1">
                    <a:lumMod val="100000"/>
                  </a:schemeClr>
                </a:solidFill>
              </a:rPr>
              <a:t>基础设施建设行业概述</a:t>
            </a:r>
            <a:endParaRPr altLang="en-US" dirty="0" lang="zh-CN">
              <a:solidFill>
                <a:schemeClr val="lt1">
                  <a:lumMod val="100000"/>
                </a:schemeClr>
              </a:solidFill>
            </a:endParaRPr>
          </a:p>
        </p:txBody>
      </p:sp>
      <p:sp>
        <p:nvSpPr>
          <p:cNvPr id="1048874"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8" name="标题 1"/>
          <p:cNvSpPr>
            <a:spLocks noGrp="1"/>
          </p:cNvSpPr>
          <p:nvPr>
            <p:ph type="title"/>
          </p:nvPr>
        </p:nvSpPr>
        <p:spPr/>
        <p:txBody>
          <a:bodyPr/>
          <a:p>
            <a:r>
              <a:rPr altLang="en-US" lang="zh-CN"/>
              <a:t>行业定义与分类</a:t>
            </a:r>
            <a:endParaRPr altLang="en-US" lang="zh-CN"/>
          </a:p>
        </p:txBody>
      </p:sp>
      <p:sp>
        <p:nvSpPr>
          <p:cNvPr id="1048910"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12"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914"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16"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200" lang="zh-CN" spc="200">
                <a:solidFill>
                  <a:schemeClr val="tx1">
                    <a:lumMod val="85000"/>
                    <a:lumOff val="15000"/>
                  </a:schemeClr>
                </a:solidFill>
                <a:latin typeface="+mn-ea"/>
                <a:sym typeface="+mn-ea"/>
              </a:rPr>
              <a:t>行业定义：基础设施建设行业是指为满足国家经济发展和民生需求，投资建设道路、桥梁、交通、水利、电力、通讯等领域的基础设施项目，包括公共交通、供水、排水、燃气、热力、环卫等。</a:t>
            </a:r>
            <a:endParaRPr altLang="en-US" dirty="0" sz="2200" lang="zh-CN" spc="200">
              <a:solidFill>
                <a:schemeClr val="tx1">
                  <a:lumMod val="85000"/>
                  <a:lumOff val="15000"/>
                </a:schemeClr>
              </a:solidFill>
              <a:latin typeface="+mn-ea"/>
              <a:sym typeface="+mn-ea"/>
            </a:endParaRPr>
          </a:p>
        </p:txBody>
      </p:sp>
      <p:sp>
        <p:nvSpPr>
          <p:cNvPr id="1048918"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920" name="文本框 34"/>
          <p:cNvSpPr txBox="1"/>
          <p:nvPr>
            <p:custDataLst>
              <p:tags r:id="rId6"/>
            </p:custDataLst>
          </p:nvPr>
        </p:nvSpPr>
        <p:spPr>
          <a:xfrm>
            <a:off x="6686693" y="1982567"/>
            <a:ext cx="3536970" cy="3849925"/>
          </a:xfrm>
          <a:prstGeom prst="rect"/>
          <a:noFill/>
        </p:spPr>
        <p:txBody>
          <a:bodyPr anchor="t" anchorCtr="0" rtlCol="0" wrap="square">
            <a:normAutofit fontScale="94167" lnSpcReduction="10000"/>
          </a:bodyPr>
          <a:p>
            <a:pPr algn="just" lvl="0">
              <a:lnSpc>
                <a:spcPct val="120000"/>
              </a:lnSpc>
              <a:buClrTx/>
              <a:buSzTx/>
              <a:buFontTx/>
            </a:pPr>
            <a:r>
              <a:rPr altLang="en-US" dirty="0" sz="2400" lang="zh-CN" spc="200">
                <a:solidFill>
                  <a:schemeClr val="tx1">
                    <a:lumMod val="85000"/>
                    <a:lumOff val="15000"/>
                  </a:schemeClr>
                </a:solidFill>
                <a:latin typeface="+mn-ea"/>
                <a:sym typeface="+mn-ea"/>
              </a:rPr>
              <a:t>行业分类：基础设施建设行业可以根据投资主体、服务对象、建设内容等因素进行分类，如政府投资的基础设施建设、企业投资的基础设施建设；城市基础设施、农村基础设施；交通基础设施、水利基础设施等。</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4" name="标题 1"/>
          <p:cNvSpPr>
            <a:spLocks noGrp="1"/>
          </p:cNvSpPr>
          <p:nvPr>
            <p:ph type="title"/>
          </p:nvPr>
        </p:nvSpPr>
        <p:spPr/>
        <p:txBody>
          <a:bodyPr/>
          <a:p>
            <a:r>
              <a:rPr altLang="en-US" lang="zh-CN"/>
              <a:t>行业市场规模</a:t>
            </a:r>
            <a:endParaRPr altLang="en-US" lang="zh-CN"/>
          </a:p>
        </p:txBody>
      </p:sp>
      <p:sp>
        <p:nvSpPr>
          <p:cNvPr id="104895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5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6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2023年基础设施建设行业总规模达到XX万亿元，同比增长XX%。</a:t>
            </a:r>
            <a:endParaRPr altLang="en-US" dirty="0" sz="2000" lang="zh-CN" spc="200">
              <a:solidFill>
                <a:schemeClr val="tx1">
                  <a:lumMod val="85000"/>
                  <a:lumOff val="15000"/>
                </a:schemeClr>
              </a:solidFill>
              <a:latin typeface="+mn-ea"/>
              <a:sym typeface="+mn-ea"/>
            </a:endParaRPr>
          </a:p>
        </p:txBody>
      </p:sp>
      <p:sp>
        <p:nvSpPr>
          <p:cNvPr id="104896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6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预计到2024年，行业规模将达到XX万亿元，同比增长XX%。</a:t>
            </a:r>
            <a:endParaRPr altLang="en-US" dirty="0" sz="2000" lang="zh-CN" spc="200">
              <a:solidFill>
                <a:schemeClr val="tx1">
                  <a:lumMod val="85000"/>
                  <a:lumOff val="15000"/>
                </a:schemeClr>
              </a:solidFill>
              <a:latin typeface="+mn-ea"/>
              <a:sym typeface="+mn-ea"/>
            </a:endParaRPr>
          </a:p>
        </p:txBody>
      </p:sp>
      <p:sp>
        <p:nvSpPr>
          <p:cNvPr id="104896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基础设施建设行业规模不断扩大，对经济增长的贡献率逐年提高。</a:t>
            </a:r>
            <a:endParaRPr altLang="en-US" dirty="0" sz="2000" lang="zh-CN" spc="200">
              <a:solidFill>
                <a:schemeClr val="tx1">
                  <a:lumMod val="85000"/>
                  <a:lumOff val="15000"/>
                </a:schemeClr>
              </a:solidFill>
              <a:latin typeface="+mn-ea"/>
              <a:sym typeface="+mn-ea"/>
            </a:endParaRPr>
          </a:p>
        </p:txBody>
      </p:sp>
      <p:sp>
        <p:nvSpPr>
          <p:cNvPr id="104897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未来几年，随着城市化进程加速和政府投资力度加大，行业规模将继续保持稳定增长。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2" name="标题 1"/>
          <p:cNvSpPr>
            <a:spLocks noGrp="1"/>
          </p:cNvSpPr>
          <p:nvPr>
            <p:ph type="title"/>
          </p:nvPr>
        </p:nvSpPr>
        <p:spPr/>
        <p:txBody>
          <a:bodyPr/>
          <a:p>
            <a:r>
              <a:rPr altLang="en-US" lang="zh-CN"/>
              <a:t>行业发展趋势</a:t>
            </a:r>
            <a:endParaRPr altLang="en-US" lang="zh-CN"/>
          </a:p>
        </p:txBody>
      </p:sp>
      <p:sp>
        <p:nvSpPr>
          <p:cNvPr id="104901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1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数字化转型：随着技术的进步，基础设施建设行业将加速数字化转型，提高效率和降低成本。</a:t>
            </a:r>
            <a:endParaRPr altLang="en-US" dirty="0" sz="2000" lang="zh-CN" spc="200">
              <a:solidFill>
                <a:schemeClr val="tx1">
                  <a:lumMod val="85000"/>
                  <a:lumOff val="15000"/>
                </a:schemeClr>
              </a:solidFill>
              <a:latin typeface="+mn-ea"/>
              <a:sym typeface="+mn-ea"/>
            </a:endParaRPr>
          </a:p>
        </p:txBody>
      </p:sp>
      <p:sp>
        <p:nvSpPr>
          <p:cNvPr id="104902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可持续发展：环保和可持续发展成为行业的重要趋势，推动绿色基础设施建设的需求增长。</a:t>
            </a:r>
            <a:endParaRPr altLang="en-US" dirty="0" sz="2000" lang="zh-CN" spc="200">
              <a:solidFill>
                <a:schemeClr val="tx1">
                  <a:lumMod val="85000"/>
                  <a:lumOff val="15000"/>
                </a:schemeClr>
              </a:solidFill>
              <a:latin typeface="+mn-ea"/>
              <a:sym typeface="+mn-ea"/>
            </a:endParaRPr>
          </a:p>
        </p:txBody>
      </p:sp>
      <p:sp>
        <p:nvSpPr>
          <p:cNvPr id="104902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智能化升级：智能化的基础设施将逐渐普及，通过物联网、大数据等技术提升城市管理和服务水平。</a:t>
            </a:r>
            <a:endParaRPr altLang="en-US" dirty="0" sz="2000" lang="zh-CN" spc="200">
              <a:solidFill>
                <a:schemeClr val="tx1">
                  <a:lumMod val="85000"/>
                  <a:lumOff val="15000"/>
                </a:schemeClr>
              </a:solidFill>
              <a:latin typeface="+mn-ea"/>
              <a:sym typeface="+mn-ea"/>
            </a:endParaRPr>
          </a:p>
        </p:txBody>
      </p:sp>
      <p:sp>
        <p:nvSpPr>
          <p:cNvPr id="104903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区域一体化：区域一体化进程加速，将带动基础设施建设行业的互联互通，促进市场发展。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p:cNvSpPr>
            <a:spLocks noGrp="1"/>
          </p:cNvSpPr>
          <p:nvPr>
            <p:ph type="title"/>
            <p:custDataLst>
              <p:tags r:id="rId1"/>
            </p:custDataLst>
          </p:nvPr>
        </p:nvSpPr>
        <p:spPr/>
        <p:txBody>
          <a:bodyPr/>
          <a:p>
            <a:r>
              <a:rPr altLang="en-US" dirty="0" lang="zh-CN">
                <a:solidFill>
                  <a:schemeClr val="lt1">
                    <a:lumMod val="100000"/>
                  </a:schemeClr>
                </a:solidFill>
              </a:rPr>
              <a:t>基础设施建设行业市场分析</a:t>
            </a:r>
            <a:endParaRPr altLang="en-US" dirty="0" lang="zh-CN">
              <a:solidFill>
                <a:schemeClr val="lt1">
                  <a:lumMod val="100000"/>
                </a:schemeClr>
              </a:solidFill>
            </a:endParaRPr>
          </a:p>
        </p:txBody>
      </p:sp>
      <p:sp>
        <p:nvSpPr>
          <p:cNvPr id="1049072"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6" name="标题 1"/>
          <p:cNvSpPr>
            <a:spLocks noGrp="1"/>
          </p:cNvSpPr>
          <p:nvPr>
            <p:ph type="title"/>
          </p:nvPr>
        </p:nvSpPr>
        <p:spPr/>
        <p:txBody>
          <a:bodyPr/>
          <a:p>
            <a:r>
              <a:rPr altLang="en-US" lang="zh-CN"/>
              <a:t>市场需求分析</a:t>
            </a:r>
            <a:endParaRPr altLang="en-US" lang="zh-CN"/>
          </a:p>
        </p:txBody>
      </p:sp>
      <p:sp>
        <p:nvSpPr>
          <p:cNvPr id="10491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交通、水利、能源等领域基础设施建设需求旺盛</a:t>
            </a:r>
            <a:endParaRPr altLang="en-US" dirty="0" sz="2400" lang="zh-CN">
              <a:latin typeface="+mn-ea"/>
              <a:ea typeface="+mn-ea"/>
            </a:endParaRPr>
          </a:p>
        </p:txBody>
      </p:sp>
      <p:sp>
        <p:nvSpPr>
          <p:cNvPr id="10491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新基建政策的出台，为基础设施建设行业带来新的发展机遇</a:t>
            </a:r>
            <a:endParaRPr altLang="en-US" dirty="0" sz="2400" lang="zh-CN">
              <a:latin typeface="+mn-ea"/>
              <a:ea typeface="+mn-ea"/>
            </a:endParaRPr>
          </a:p>
        </p:txBody>
      </p:sp>
      <p:sp>
        <p:nvSpPr>
          <p:cNvPr id="10491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城市化进程加速，推动基础设施建设需求增长</a:t>
            </a:r>
            <a:endParaRPr altLang="en-US" dirty="0" sz="2400" lang="zh-CN">
              <a:latin typeface="+mn-ea"/>
              <a:ea typeface="+mn-ea"/>
            </a:endParaRPr>
          </a:p>
        </p:txBody>
      </p:sp>
      <p:sp>
        <p:nvSpPr>
          <p:cNvPr id="10491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政府加大投资力度，推动基础设施建设行业的发展</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4" name="标题 1"/>
          <p:cNvSpPr>
            <a:spLocks noGrp="1"/>
          </p:cNvSpPr>
          <p:nvPr>
            <p:ph type="title"/>
          </p:nvPr>
        </p:nvSpPr>
        <p:spPr/>
        <p:txBody>
          <a:bodyPr/>
          <a:p>
            <a:r>
              <a:rPr altLang="en-US" lang="zh-CN"/>
              <a:t>市场竞争格局</a:t>
            </a:r>
            <a:endParaRPr altLang="en-US" lang="zh-CN"/>
          </a:p>
        </p:txBody>
      </p:sp>
      <p:sp>
        <p:nvSpPr>
          <p:cNvPr id="10491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市场份额分布情况</a:t>
            </a:r>
            <a:endParaRPr altLang="zh-CN" dirty="0" lang="en-US">
              <a:solidFill>
                <a:schemeClr val="dk1">
                  <a:lumMod val="80000"/>
                  <a:lumOff val="20000"/>
                </a:schemeClr>
              </a:solidFill>
              <a:latin typeface="+mn-ea"/>
              <a:sym typeface="+mn-ea"/>
            </a:endParaRPr>
          </a:p>
        </p:txBody>
      </p:sp>
      <p:sp>
        <p:nvSpPr>
          <p:cNvPr id="10491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行业内竞争对手数量及规模</a:t>
            </a:r>
            <a:endParaRPr altLang="en-US" dirty="0" lang="zh-CN">
              <a:solidFill>
                <a:schemeClr val="dk1">
                  <a:lumMod val="80000"/>
                  <a:lumOff val="20000"/>
                </a:schemeClr>
              </a:solidFill>
              <a:latin typeface="+mn-ea"/>
              <a:sym typeface="+mn-ea"/>
            </a:endParaRPr>
          </a:p>
        </p:txBody>
      </p:sp>
      <p:sp>
        <p:nvSpPr>
          <p:cNvPr id="10491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竞争者类型：国有企业、民营企业、外资企业等</a:t>
            </a:r>
            <a:endParaRPr altLang="en-US" dirty="0" lang="zh-CN">
              <a:solidFill>
                <a:schemeClr val="dk1">
                  <a:lumMod val="80000"/>
                  <a:lumOff val="20000"/>
                </a:schemeClr>
              </a:solidFill>
              <a:latin typeface="+mn-ea"/>
              <a:sym typeface="+mn-ea"/>
            </a:endParaRPr>
          </a:p>
        </p:txBody>
      </p:sp>
      <p:sp>
        <p:nvSpPr>
          <p:cNvPr id="10491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竞争激烈程度：价格战、技术战、品牌战等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行业痛点与机遇</a:t>
            </a:r>
            <a:endParaRPr altLang="en-US" lang="zh-CN"/>
          </a:p>
        </p:txBody>
      </p:sp>
      <p:sp>
        <p:nvSpPr>
          <p:cNvPr id="104923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3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3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3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痛点：融资难度大、建设周期长、回报率不稳定</a:t>
            </a:r>
            <a:endParaRPr altLang="en-US" dirty="0" sz="1200" lang="zh-CN" spc="150">
              <a:solidFill>
                <a:schemeClr val="tx1">
                  <a:lumMod val="65000"/>
                  <a:lumOff val="35000"/>
                </a:schemeClr>
              </a:solidFill>
              <a:latin typeface="+mn-ea"/>
              <a:sym typeface="+mn-ea"/>
            </a:endParaRPr>
          </a:p>
        </p:txBody>
      </p:sp>
      <p:sp>
        <p:nvSpPr>
          <p:cNvPr id="104927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未来展望：实现可持续发展，提高行业整体竞争力</a:t>
            </a:r>
            <a:endParaRPr altLang="en-US" dirty="0" sz="1200" lang="zh-CN" spc="150">
              <a:solidFill>
                <a:schemeClr val="tx1">
                  <a:lumMod val="65000"/>
                  <a:lumOff val="35000"/>
                </a:schemeClr>
              </a:solidFill>
              <a:latin typeface="+mn-ea"/>
              <a:sym typeface="+mn-ea"/>
            </a:endParaRPr>
          </a:p>
        </p:txBody>
      </p:sp>
      <p:sp>
        <p:nvSpPr>
          <p:cNvPr id="104927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应对策略：加强技术创新、优化项目管理和融资方式</a:t>
            </a:r>
            <a:endParaRPr altLang="en-US" dirty="0" sz="1200" lang="zh-CN" spc="150">
              <a:solidFill>
                <a:schemeClr val="tx1">
                  <a:lumMod val="65000"/>
                  <a:lumOff val="35000"/>
                </a:schemeClr>
              </a:solidFill>
              <a:latin typeface="+mn-ea"/>
              <a:sym typeface="+mn-ea"/>
            </a:endParaRPr>
          </a:p>
        </p:txBody>
      </p:sp>
      <p:sp>
        <p:nvSpPr>
          <p:cNvPr id="104927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机遇：政府政策支持、城市化进程加速、技术进步推动行业升级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8" name="标题"/>
          <p:cNvSpPr>
            <a:spLocks noGrp="1"/>
          </p:cNvSpPr>
          <p:nvPr>
            <p:ph type="title"/>
            <p:custDataLst>
              <p:tags r:id="rId1"/>
            </p:custDataLst>
          </p:nvPr>
        </p:nvSpPr>
        <p:spPr/>
        <p:txBody>
          <a:bodyPr>
            <a:normAutofit fontScale="99259"/>
          </a:bodyPr>
          <a:p>
            <a:r>
              <a:rPr altLang="en-US" dirty="0" lang="zh-CN">
                <a:solidFill>
                  <a:schemeClr val="lt1">
                    <a:lumMod val="100000"/>
                  </a:schemeClr>
                </a:solidFill>
              </a:rPr>
              <a:t>2024年基础设施建设投资前景预测</a:t>
            </a:r>
            <a:endParaRPr altLang="en-US" dirty="0" lang="zh-CN">
              <a:solidFill>
                <a:schemeClr val="lt1">
                  <a:lumMod val="100000"/>
                </a:schemeClr>
              </a:solidFill>
            </a:endParaRPr>
          </a:p>
        </p:txBody>
      </p:sp>
      <p:sp>
        <p:nvSpPr>
          <p:cNvPr id="1049310"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4" name="标题 1"/>
          <p:cNvSpPr>
            <a:spLocks noGrp="1"/>
          </p:cNvSpPr>
          <p:nvPr>
            <p:ph type="title"/>
          </p:nvPr>
        </p:nvSpPr>
        <p:spPr/>
        <p:txBody>
          <a:bodyPr/>
          <a:p>
            <a:r>
              <a:rPr altLang="en-US" lang="zh-CN"/>
              <a:t>投资环境分析</a:t>
            </a:r>
            <a:endParaRPr altLang="en-US" lang="zh-CN"/>
          </a:p>
        </p:txBody>
      </p:sp>
      <p:sp>
        <p:nvSpPr>
          <p:cNvPr id="104934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4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5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5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5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5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6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6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6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政策环境：政府对基础设施建设的支持和鼓励政策</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技术环境：新技术的应用对基础设施建设的推动作用</a:t>
            </a:r>
            <a:endParaRPr altLang="en-US" dirty="0" sz="1200" lang="zh-CN" spc="150">
              <a:solidFill>
                <a:schemeClr val="tx1">
                  <a:lumMod val="65000"/>
                  <a:lumOff val="35000"/>
                </a:schemeClr>
              </a:solidFill>
              <a:latin typeface="+mn-ea"/>
              <a:sym typeface="+mn-ea"/>
            </a:endParaRPr>
          </a:p>
        </p:txBody>
      </p:sp>
      <p:sp>
        <p:nvSpPr>
          <p:cNvPr id="104938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社会环境：人口增长和城市化进程对基础设施建设的需求</a:t>
            </a:r>
            <a:endParaRPr altLang="en-US" dirty="0" sz="1200" lang="zh-CN" spc="150">
              <a:solidFill>
                <a:schemeClr val="tx1">
                  <a:lumMod val="65000"/>
                  <a:lumOff val="35000"/>
                </a:schemeClr>
              </a:solidFill>
              <a:latin typeface="+mn-ea"/>
              <a:sym typeface="+mn-ea"/>
            </a:endParaRPr>
          </a:p>
        </p:txBody>
      </p:sp>
      <p:sp>
        <p:nvSpPr>
          <p:cNvPr id="104938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经济环境：经济增长和投资需求对基础设施建设的影响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投资机会与风险</a:t>
            </a:r>
            <a:endParaRPr altLang="en-US" lang="zh-CN"/>
          </a:p>
        </p:txBody>
      </p:sp>
      <p:sp>
        <p:nvSpPr>
          <p:cNvPr id="104942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投资机会：随着城市化进程加速和基础设施升级，2024年基础设施建设行业将迎来更多投资机会。</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应对策略：投资者需关注政策动向、加强风险管理、提高技术创新能力以应对潜在风险。</a:t>
            </a:r>
            <a:endParaRPr dirty="0" sz="1600" err="1">
              <a:solidFill>
                <a:schemeClr val="tx1">
                  <a:lumMod val="75000"/>
                  <a:lumOff val="25000"/>
                </a:schemeClr>
              </a:solidFill>
              <a:latin typeface="+mn-ea"/>
              <a:ea typeface="+mn-ea"/>
              <a:cs typeface="+mn-ea"/>
              <a:sym typeface="+mn-lt"/>
            </a:endParaRPr>
          </a:p>
        </p:txBody>
      </p:sp>
      <p:sp>
        <p:nvSpPr>
          <p:cNvPr id="104944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投资建议：投资者应根据自身风险承受能力和投资目标，合理配置基础设施建设行业的投资比例。</a:t>
            </a:r>
            <a:endParaRPr dirty="0" sz="2000" err="1">
              <a:solidFill>
                <a:schemeClr val="tx1">
                  <a:lumMod val="75000"/>
                  <a:lumOff val="25000"/>
                </a:schemeClr>
              </a:solidFill>
              <a:latin typeface="+mn-ea"/>
              <a:ea typeface="+mn-ea"/>
              <a:cs typeface="+mn-ea"/>
              <a:sym typeface="+mn-lt"/>
            </a:endParaRPr>
          </a:p>
        </p:txBody>
      </p:sp>
      <p:sp>
        <p:nvSpPr>
          <p:cNvPr id="1049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风险因素：政策调整、资金压力、市场竞争和技术更新等因素可能对投资前景产生影响。</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预测方法与模型介绍</a:t>
            </a:r>
            <a:endParaRPr altLang="en-US" lang="zh-CN"/>
          </a:p>
        </p:txBody>
      </p:sp>
      <p:sp>
        <p:nvSpPr>
          <p:cNvPr id="104949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数据分析：利用历史数据和行业趋势，进行定量分析，预测未来市场走势。</a:t>
            </a:r>
            <a:endParaRPr altLang="en-US" dirty="0" sz="1200" lang="zh-CN" spc="150">
              <a:solidFill>
                <a:schemeClr val="tx1">
                  <a:lumMod val="65000"/>
                  <a:lumOff val="35000"/>
                </a:schemeClr>
              </a:solidFill>
              <a:latin typeface="+mn-ea"/>
              <a:sym typeface="+mn-ea"/>
            </a:endParaRPr>
          </a:p>
        </p:txBody>
      </p:sp>
      <p:sp>
        <p:nvSpPr>
          <p:cNvPr id="104950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专家预测：邀请行业专家，根据其专业知识和经验，对未来市场进行定性评估。</a:t>
            </a:r>
            <a:endParaRPr altLang="en-US" dirty="0" sz="1200" lang="zh-CN" spc="150">
              <a:solidFill>
                <a:schemeClr val="tx1">
                  <a:lumMod val="65000"/>
                  <a:lumOff val="35000"/>
                </a:schemeClr>
              </a:solidFill>
              <a:latin typeface="+mn-ea"/>
              <a:sym typeface="+mn-ea"/>
            </a:endParaRPr>
          </a:p>
        </p:txBody>
      </p:sp>
      <p:sp>
        <p:nvSpPr>
          <p:cNvPr id="104950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调研反馈：通过问卷调查、访谈等方式，了解行业参与者对未来市场的预期和看法。</a:t>
            </a:r>
            <a:endParaRPr altLang="en-US" dirty="0" sz="1200" lang="zh-CN" spc="150">
              <a:solidFill>
                <a:schemeClr val="tx1">
                  <a:lumMod val="65000"/>
                  <a:lumOff val="35000"/>
                </a:schemeClr>
              </a:solidFill>
              <a:latin typeface="+mn-ea"/>
              <a:sym typeface="+mn-ea"/>
            </a:endParaRPr>
          </a:p>
        </p:txBody>
      </p:sp>
      <p:sp>
        <p:nvSpPr>
          <p:cNvPr id="104950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模型模拟：利用数学模型和计算机模拟技术，对未来市场进行模拟和预测。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8" name="标题 1"/>
          <p:cNvSpPr>
            <a:spLocks noGrp="1"/>
          </p:cNvSpPr>
          <p:nvPr>
            <p:ph type="title"/>
          </p:nvPr>
        </p:nvSpPr>
        <p:spPr/>
        <p:txBody>
          <a:bodyPr/>
          <a:p>
            <a:r>
              <a:rPr altLang="en-US" lang="zh-CN"/>
              <a:t>预测结果及分析</a:t>
            </a:r>
            <a:endParaRPr altLang="en-US" lang="zh-CN"/>
          </a:p>
        </p:txBody>
      </p:sp>
      <p:sp>
        <p:nvSpPr>
          <p:cNvPr id="10495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预测结果：2024年基础设施建设行业投资额将稳步增长</a:t>
            </a:r>
            <a:endParaRPr altLang="en-US" dirty="0" sz="2000" lang="zh-CN" spc="150">
              <a:solidFill>
                <a:schemeClr val="tx1">
                  <a:lumMod val="75000"/>
                  <a:lumOff val="25000"/>
                </a:schemeClr>
              </a:solidFill>
              <a:latin typeface="+mn-ea"/>
              <a:sym typeface="+mn-ea"/>
            </a:endParaRPr>
          </a:p>
        </p:txBody>
      </p:sp>
      <p:sp>
        <p:nvSpPr>
          <p:cNvPr id="10495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分析：受益于全球经济复苏和国内政策支持，基础设施建设行业市场需求将持续扩大</a:t>
            </a:r>
            <a:endParaRPr altLang="en-US" dirty="0" sz="2000" lang="zh-CN" spc="150">
              <a:solidFill>
                <a:schemeClr val="tx1">
                  <a:lumMod val="75000"/>
                  <a:lumOff val="25000"/>
                </a:schemeClr>
              </a:solidFill>
              <a:latin typeface="+mn-ea"/>
              <a:sym typeface="+mn-ea"/>
            </a:endParaRPr>
          </a:p>
        </p:txBody>
      </p:sp>
      <p:sp>
        <p:nvSpPr>
          <p:cNvPr id="10495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预测结果：新兴领域将成为投资热点</a:t>
            </a:r>
            <a:endParaRPr altLang="en-US" dirty="0" sz="2000" lang="zh-CN" spc="150">
              <a:solidFill>
                <a:schemeClr val="tx1">
                  <a:lumMod val="75000"/>
                  <a:lumOff val="25000"/>
                </a:schemeClr>
              </a:solidFill>
              <a:latin typeface="+mn-ea"/>
              <a:sym typeface="+mn-ea"/>
            </a:endParaRPr>
          </a:p>
        </p:txBody>
      </p:sp>
      <p:sp>
        <p:nvSpPr>
          <p:cNvPr id="10495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分析：5G、新能源、人工智能等新兴领域将带动基础设施建设行业的技术创新和市场增长</a:t>
            </a:r>
            <a:endParaRPr altLang="en-US" dirty="0" sz="2000" lang="zh-CN" spc="150">
              <a:solidFill>
                <a:schemeClr val="tx1">
                  <a:lumMod val="75000"/>
                  <a:lumOff val="25000"/>
                </a:schemeClr>
              </a:solidFill>
              <a:latin typeface="+mn-ea"/>
              <a:sym typeface="+mn-ea"/>
            </a:endParaRPr>
          </a:p>
        </p:txBody>
      </p:sp>
      <p:sp>
        <p:nvSpPr>
          <p:cNvPr id="10495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6" name="标题"/>
          <p:cNvSpPr>
            <a:spLocks noGrp="1"/>
          </p:cNvSpPr>
          <p:nvPr>
            <p:ph type="title"/>
            <p:custDataLst>
              <p:tags r:id="rId1"/>
            </p:custDataLst>
          </p:nvPr>
        </p:nvSpPr>
        <p:spPr/>
        <p:txBody>
          <a:bodyPr/>
          <a:p>
            <a:r>
              <a:rPr altLang="en-US" dirty="0" lang="zh-CN">
                <a:solidFill>
                  <a:schemeClr val="lt1">
                    <a:lumMod val="100000"/>
                  </a:schemeClr>
                </a:solidFill>
              </a:rPr>
              <a:t>成功案例分析</a:t>
            </a:r>
            <a:endParaRPr altLang="en-US" dirty="0" lang="zh-CN">
              <a:solidFill>
                <a:schemeClr val="lt1">
                  <a:lumMod val="100000"/>
                </a:schemeClr>
              </a:solidFill>
            </a:endParaRPr>
          </a:p>
        </p:txBody>
      </p:sp>
      <p:sp>
        <p:nvSpPr>
          <p:cNvPr id="1049598"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2" name="标题 1"/>
          <p:cNvSpPr>
            <a:spLocks noGrp="1"/>
          </p:cNvSpPr>
          <p:nvPr>
            <p:ph type="title"/>
          </p:nvPr>
        </p:nvSpPr>
        <p:spPr/>
        <p:txBody>
          <a:bodyPr/>
          <a:p>
            <a:r>
              <a:rPr altLang="en-US" lang="zh-CN"/>
              <a:t>典型企业介绍</a:t>
            </a:r>
            <a:endParaRPr altLang="en-US" lang="zh-CN"/>
          </a:p>
        </p:txBody>
      </p:sp>
      <p:sp>
        <p:nvSpPr>
          <p:cNvPr id="104963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中国建筑股份有限公司：作为全球最大的建筑承包商之一，中国建筑在国内外基础设施建设领域有着广泛的业务布局和良好的口碑。</a:t>
            </a:r>
            <a:endParaRPr altLang="en-US" dirty="0" sz="1900" lang="zh-CN">
              <a:latin typeface="+mn-ea"/>
              <a:ea typeface="+mn-ea"/>
            </a:endParaRPr>
          </a:p>
        </p:txBody>
      </p:sp>
      <p:sp>
        <p:nvSpPr>
          <p:cNvPr id="104965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上海建工集团股份有限公司：作为中国最具实力的建筑企业之一，上海建工集团在城市基础设施、商业设施、公共设施等领域有着卓越的业绩和丰富的经验。</a:t>
            </a:r>
            <a:endParaRPr altLang="en-US" dirty="0" sz="2400" lang="zh-CN">
              <a:latin typeface="+mn-ea"/>
              <a:ea typeface="+mn-ea"/>
            </a:endParaRPr>
          </a:p>
        </p:txBody>
      </p:sp>
      <p:sp>
        <p:nvSpPr>
          <p:cNvPr id="104965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中国铁建股份有限公司：作为全球最大的铁路建设公司之一，中国铁建股份有限公司在基础设施建设领域具有丰富的经验和卓越的技术实力。</a:t>
            </a:r>
            <a:endParaRPr altLang="en-US" dirty="0" sz="1900" lang="zh-CN">
              <a:latin typeface="+mn-ea"/>
              <a:ea typeface="+mn-ea"/>
            </a:endParaRPr>
          </a:p>
        </p:txBody>
      </p:sp>
      <p:sp>
        <p:nvSpPr>
          <p:cNvPr id="104965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中国交通建设股份有限公司：作为中国领先的交通基础设施建设企业，中交股份在公路、桥梁、隧道、港口等领域拥有多项世界领先的科技成果。</a:t>
            </a:r>
            <a:endParaRPr altLang="en-US" dirty="0" sz="19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0" name="标题 1"/>
          <p:cNvSpPr>
            <a:spLocks noGrp="1"/>
          </p:cNvSpPr>
          <p:nvPr>
            <p:ph type="title"/>
          </p:nvPr>
        </p:nvSpPr>
        <p:spPr/>
        <p:txBody>
          <a:bodyPr/>
          <a:p>
            <a:r>
              <a:rPr altLang="en-US" lang="zh-CN"/>
              <a:t>成功经验总结</a:t>
            </a:r>
            <a:endParaRPr altLang="en-US" lang="zh-CN"/>
          </a:p>
        </p:txBody>
      </p:sp>
      <p:sp>
        <p:nvSpPr>
          <p:cNvPr id="104969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持续创新：不断探索新的技术和商业模式，以满足市场需求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9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质量为本：注重产品质量和服务质量，建立良好的品牌形象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8" name="TextBox 2"/>
          <p:cNvSpPr txBox="1"/>
          <p:nvPr>
            <p:custDataLst>
              <p:tags r:id="rId9"/>
            </p:custDataLst>
          </p:nvPr>
        </p:nvSpPr>
        <p:spPr>
          <a:xfrm>
            <a:off x="6348206"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合作共赢：与合作伙伴建立长期稳定的合作关系，共同发展壮大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1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人才培养：注重人才培养和团队建设，提高员工素质和技能水平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8" name="标题 1"/>
          <p:cNvSpPr>
            <a:spLocks noGrp="1"/>
          </p:cNvSpPr>
          <p:nvPr>
            <p:ph type="title"/>
          </p:nvPr>
        </p:nvSpPr>
        <p:spPr/>
        <p:txBody>
          <a:bodyPr/>
          <a:p>
            <a:r>
              <a:rPr altLang="en-US" lang="zh-CN"/>
              <a:t>案例对行业的启示</a:t>
            </a:r>
            <a:endParaRPr altLang="en-US" lang="zh-CN"/>
          </a:p>
        </p:txBody>
      </p:sp>
      <p:sp>
        <p:nvSpPr>
          <p:cNvPr id="104975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行业启示：根据这些成功案例的共性分析，提炼出对整个基础设施建设行业的启示，例如注重技术创新、优化财务管理、加强团队合作等。</a:t>
            </a:r>
            <a:endParaRPr altLang="zh-CN" dirty="0" lang="en-US">
              <a:solidFill>
                <a:schemeClr val="dk1">
                  <a:lumMod val="80000"/>
                  <a:lumOff val="20000"/>
                </a:schemeClr>
              </a:solidFill>
              <a:latin typeface="+mn-ea"/>
              <a:sym typeface="+mn-ea"/>
            </a:endParaRPr>
          </a:p>
        </p:txBody>
      </p:sp>
      <p:sp>
        <p:nvSpPr>
          <p:cNvPr id="104975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成功案例介绍：重点介绍一两个在基础设施建设行业中具有代表性的成功案例，包括项目背景、实施过程和取得的成果。</a:t>
            </a:r>
            <a:endParaRPr altLang="en-US" dirty="0" lang="zh-CN">
              <a:solidFill>
                <a:schemeClr val="dk1">
                  <a:lumMod val="80000"/>
                  <a:lumOff val="20000"/>
                </a:schemeClr>
              </a:solidFill>
              <a:latin typeface="+mn-ea"/>
              <a:sym typeface="+mn-ea"/>
            </a:endParaRPr>
          </a:p>
        </p:txBody>
      </p:sp>
      <p:sp>
        <p:nvSpPr>
          <p:cNvPr id="104976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案例的共性分析：总结这些成功案例的共同特点，例如优秀的团队、先进的技术、稳健的财务和良好的市场环境等。</a:t>
            </a:r>
            <a:endParaRPr altLang="en-US" dirty="0" lang="zh-CN">
              <a:solidFill>
                <a:schemeClr val="dk1">
                  <a:lumMod val="80000"/>
                  <a:lumOff val="20000"/>
                </a:schemeClr>
              </a:solidFill>
              <a:latin typeface="+mn-ea"/>
              <a:sym typeface="+mn-ea"/>
            </a:endParaRPr>
          </a:p>
        </p:txBody>
      </p:sp>
      <p:sp>
        <p:nvSpPr>
          <p:cNvPr id="104977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未来发展建议：结合2024年的投资前景预测，提出一些针对性的建议，例如关注新兴领域、加强国际合作、提高项目可持续性等。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4" name="标题"/>
          <p:cNvSpPr>
            <a:spLocks noGrp="1"/>
          </p:cNvSpPr>
          <p:nvPr>
            <p:ph type="title"/>
            <p:custDataLst>
              <p:tags r:id="rId1"/>
            </p:custDataLst>
          </p:nvPr>
        </p:nvSpPr>
        <p:spPr/>
        <p:txBody>
          <a:bodyPr/>
          <a:p>
            <a:r>
              <a:rPr altLang="en-US" dirty="0" lang="zh-CN">
                <a:solidFill>
                  <a:schemeClr val="lt1">
                    <a:lumMod val="100000"/>
                  </a:schemeClr>
                </a:solidFill>
              </a:rPr>
              <a:t>未来发展趋势及建议</a:t>
            </a:r>
            <a:endParaRPr altLang="en-US" dirty="0" lang="zh-CN">
              <a:solidFill>
                <a:schemeClr val="lt1">
                  <a:lumMod val="100000"/>
                </a:schemeClr>
              </a:solidFill>
            </a:endParaRPr>
          </a:p>
        </p:txBody>
      </p:sp>
      <p:sp>
        <p:nvSpPr>
          <p:cNvPr id="1049816"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0" name="标题 1"/>
          <p:cNvSpPr>
            <a:spLocks noGrp="1"/>
          </p:cNvSpPr>
          <p:nvPr>
            <p:ph type="title"/>
          </p:nvPr>
        </p:nvSpPr>
        <p:spPr/>
        <p:txBody>
          <a:bodyPr/>
          <a:p>
            <a:r>
              <a:rPr altLang="en-US" lang="zh-CN"/>
              <a:t>技术创新驱动行业发展</a:t>
            </a:r>
            <a:endParaRPr altLang="en-US" lang="zh-CN"/>
          </a:p>
        </p:txBody>
      </p:sp>
      <p:sp>
        <p:nvSpPr>
          <p:cNvPr id="104985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6" name="TextBox 2"/>
          <p:cNvSpPr txBox="1"/>
          <p:nvPr>
            <p:custDataLst>
              <p:tags r:id="rId3"/>
            </p:custDataLst>
          </p:nvPr>
        </p:nvSpPr>
        <p:spPr>
          <a:xfrm>
            <a:off x="986772"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5G、物联网等新一代信息技术将加速基础设施建设行业的数字化转型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5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智能建造与建筑工业化协同发展，提升工程建设效率与质量</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6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绿色建筑与节能技术将进一步推广应用，助力可持续发展</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7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未来行业将更加注重技术创新与研发，培养高素质人才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8" name="标题 1"/>
          <p:cNvSpPr>
            <a:spLocks noGrp="1"/>
          </p:cNvSpPr>
          <p:nvPr>
            <p:ph type="title"/>
          </p:nvPr>
        </p:nvSpPr>
        <p:spPr/>
        <p:txBody>
          <a:bodyPr/>
          <a:p>
            <a:r>
              <a:rPr altLang="en-US" lang="zh-CN"/>
              <a:t>政策环境对行业的影响</a:t>
            </a:r>
            <a:endParaRPr altLang="en-US" lang="zh-CN"/>
          </a:p>
        </p:txBody>
      </p:sp>
      <p:sp>
        <p:nvSpPr>
          <p:cNvPr id="104991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1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2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2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政策风险对行业稳定性的影响及应对措施</a:t>
            </a:r>
            <a:endParaRPr altLang="en-US" dirty="0" sz="2400" lang="zh-CN">
              <a:latin typeface="+mn-ea"/>
              <a:ea typeface="+mn-ea"/>
            </a:endParaRPr>
          </a:p>
        </p:txBody>
      </p:sp>
      <p:sp>
        <p:nvSpPr>
          <p:cNvPr id="104992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政策与市场结合对行业创新发展的推动作用</a:t>
            </a:r>
            <a:endParaRPr altLang="en-US" dirty="0" sz="2400" lang="zh-CN">
              <a:latin typeface="+mn-ea"/>
              <a:ea typeface="+mn-ea"/>
            </a:endParaRPr>
          </a:p>
        </p:txBody>
      </p:sp>
      <p:sp>
        <p:nvSpPr>
          <p:cNvPr id="104993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政策支持力度对基础设施建设行业发展的影响</a:t>
            </a:r>
            <a:endParaRPr altLang="en-US" dirty="0" sz="2400" lang="zh-CN">
              <a:latin typeface="+mn-ea"/>
              <a:ea typeface="+mn-ea"/>
            </a:endParaRPr>
          </a:p>
        </p:txBody>
      </p:sp>
      <p:sp>
        <p:nvSpPr>
          <p:cNvPr id="104993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政策调整对行业投资规模和方向的影响</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6" name="标题 1"/>
          <p:cNvSpPr>
            <a:spLocks noGrp="1"/>
          </p:cNvSpPr>
          <p:nvPr>
            <p:ph type="title"/>
          </p:nvPr>
        </p:nvSpPr>
        <p:spPr/>
        <p:txBody>
          <a:bodyPr/>
          <a:p>
            <a:r>
              <a:rPr altLang="en-US" lang="zh-CN"/>
              <a:t>企业如何应对市场变化</a:t>
            </a:r>
            <a:endParaRPr altLang="en-US" lang="zh-CN"/>
          </a:p>
        </p:txBody>
      </p:sp>
      <p:sp>
        <p:nvSpPr>
          <p:cNvPr id="104996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建立灵活的经营策略，根据市场需求及时调整业务方向。</a:t>
            </a:r>
            <a:endParaRPr altLang="en-US" dirty="0" sz="1200" lang="zh-CN" spc="150">
              <a:solidFill>
                <a:schemeClr val="tx1">
                  <a:lumMod val="65000"/>
                  <a:lumOff val="35000"/>
                </a:schemeClr>
              </a:solidFill>
              <a:latin typeface="+mn-ea"/>
              <a:sym typeface="+mn-ea"/>
            </a:endParaRPr>
          </a:p>
        </p:txBody>
      </p:sp>
      <p:sp>
        <p:nvSpPr>
          <p:cNvPr id="104997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加强技术创新，提高产品质量和降低成本，提升竞争力。</a:t>
            </a:r>
            <a:endParaRPr altLang="en-US" dirty="0" sz="1200" lang="zh-CN" spc="150">
              <a:solidFill>
                <a:schemeClr val="tx1">
                  <a:lumMod val="65000"/>
                  <a:lumOff val="35000"/>
                </a:schemeClr>
              </a:solidFill>
              <a:latin typeface="+mn-ea"/>
              <a:sym typeface="+mn-ea"/>
            </a:endParaRPr>
          </a:p>
        </p:txBody>
      </p:sp>
      <p:sp>
        <p:nvSpPr>
          <p:cNvPr id="104997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拓展国际市场，扩大企业规模和市场份额，提高抗风险能力。</a:t>
            </a:r>
            <a:endParaRPr altLang="en-US" dirty="0" sz="1200" lang="zh-CN" spc="150">
              <a:solidFill>
                <a:schemeClr val="tx1">
                  <a:lumMod val="65000"/>
                  <a:lumOff val="35000"/>
                </a:schemeClr>
              </a:solidFill>
              <a:latin typeface="+mn-ea"/>
              <a:sym typeface="+mn-ea"/>
            </a:endParaRPr>
          </a:p>
        </p:txBody>
      </p:sp>
      <p:sp>
        <p:nvSpPr>
          <p:cNvPr id="104997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注重人才培养和引进，提升企业整体素质和创新能力。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08" name="标题 1"/>
          <p:cNvSpPr>
            <a:spLocks noGrp="1"/>
          </p:cNvSpPr>
          <p:nvPr>
            <p:ph type="title"/>
          </p:nvPr>
        </p:nvSpPr>
        <p:spPr/>
        <p:txBody>
          <a:bodyPr/>
          <a:p>
            <a:r>
              <a:rPr altLang="en-US" lang="zh-CN"/>
              <a:t>未来发展前景展望</a:t>
            </a:r>
            <a:endParaRPr altLang="en-US" lang="zh-CN"/>
          </a:p>
        </p:txBody>
      </p:sp>
      <p:sp>
        <p:nvSpPr>
          <p:cNvPr id="10500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政策支持：政府将继续加大对基础设施建设的投入，为行业发展提供有力保障。</a:t>
            </a:r>
            <a:endParaRPr altLang="en-US" dirty="0" sz="2000" lang="zh-CN" spc="150">
              <a:solidFill>
                <a:schemeClr val="tx1">
                  <a:lumMod val="85000"/>
                  <a:lumOff val="15000"/>
                </a:schemeClr>
              </a:solidFill>
              <a:latin typeface="+mn-ea"/>
              <a:sym typeface="+mn-ea"/>
            </a:endParaRPr>
          </a:p>
        </p:txBody>
      </p:sp>
      <p:sp>
        <p:nvSpPr>
          <p:cNvPr id="10500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技术创新：随着科技的不断进步，基础设施建设将更加智能化、绿色化，提高效率、降低成本。</a:t>
            </a:r>
            <a:endParaRPr altLang="en-US" dirty="0" sz="2000" lang="zh-CN" spc="150">
              <a:solidFill>
                <a:schemeClr val="tx1">
                  <a:lumMod val="85000"/>
                  <a:lumOff val="15000"/>
                </a:schemeClr>
              </a:solidFill>
              <a:latin typeface="+mn-ea"/>
              <a:sym typeface="+mn-ea"/>
            </a:endParaRPr>
          </a:p>
        </p:txBody>
      </p:sp>
      <p:sp>
        <p:nvSpPr>
          <p:cNvPr id="10500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国际化合作：中国基础设施建设企业将积极参与国际竞争与合作，拓展海外市场。</a:t>
            </a:r>
            <a:endParaRPr altLang="en-US" dirty="0" sz="2000" lang="zh-CN" spc="150">
              <a:solidFill>
                <a:schemeClr val="tx1">
                  <a:lumMod val="85000"/>
                  <a:lumOff val="15000"/>
                </a:schemeClr>
              </a:solidFill>
              <a:latin typeface="+mn-ea"/>
              <a:sym typeface="+mn-ea"/>
            </a:endParaRPr>
          </a:p>
        </p:txBody>
      </p:sp>
      <p:sp>
        <p:nvSpPr>
          <p:cNvPr id="10500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多元化发展：企业将不断拓展业务领域，形成多元化发展格局，增强市场竞争力。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66"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068"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070"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072"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5*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5*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5*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5*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5*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5*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5*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5*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5*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5*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5*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SLIDE_ID" val="custom20230982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58.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1.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46.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2024-01-05T02:00:41Z</dcterms:created>
  <dcterms:modified xsi:type="dcterms:W3CDTF">2024-01-05T02:00:41Z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7245fd897dc44a43a271af3424c34919_21</vt:lpwstr>
  </property>
</Properties>
</file>