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notesMasterIdLst>
    <p:notesMasterId r:id="rId2"/>
  </p:notesMasterIdLst>
  <p:sldIdLst>
    <p:sldId id="261" r:id="rId3"/>
    <p:sldId id="264" r:id="rId4"/>
    <p:sldId id="267" r:id="rId5"/>
    <p:sldId id="270" r:id="rId6"/>
    <p:sldId id="273" r:id="rId7"/>
    <p:sldId id="276" r:id="rId8"/>
    <p:sldId id="279" r:id="rId9"/>
    <p:sldId id="282" r:id="rId10"/>
    <p:sldId id="285" r:id="rId11"/>
    <p:sldId id="288" r:id="rId12"/>
    <p:sldId id="291" r:id="rId13"/>
    <p:sldId id="294" r:id="rId14"/>
    <p:sldId id="297" r:id="rId15"/>
    <p:sldId id="300" r:id="rId16"/>
    <p:sldId id="303" r:id="rId17"/>
    <p:sldId id="306" r:id="rId18"/>
    <p:sldId id="309" r:id="rId19"/>
    <p:sldId id="312" r:id="rId20"/>
    <p:sldId id="315" r:id="rId21"/>
  </p:sldIdLst>
  <p:sldSz cx="12192000" cy="6858000"/>
  <p:notesSz cx="6858000" cy="9144000"/>
  <p:embeddedFontLst>
    <p:embeddedFont>
      <p:font typeface="微软雅黑" panose="020B0503020204020204" charset="-122"/>
      <p:regular r:id="rId23"/>
    </p:embeddedFont>
    <p:embeddedFont>
      <p:font typeface="等线" panose="02010600030101010101" charset="-122"/>
      <p:regular r:id="rId24"/>
    </p:embeddedFont>
  </p:embeddedFontLst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91B7"/>
    <a:srgbClr val="BDD7E5"/>
    <a:srgbClr val="EDEDED"/>
    <a:srgbClr val="66447C"/>
    <a:srgbClr val="A17EB8"/>
    <a:srgbClr val="EC32D3"/>
    <a:srgbClr val="4FBDDE"/>
    <a:srgbClr val="F26083"/>
    <a:srgbClr val="FFABCD"/>
    <a:srgbClr val="6534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158" autoAdjust="0"/>
    <p:restoredTop sz="96509" autoAdjust="0"/>
  </p:normalViewPr>
  <p:slideViewPr>
    <p:cSldViewPr snapToGrid="0">
      <p:cViewPr>
        <p:scale>
          <a:sx n="100" d="100"/>
          <a:sy n="100" d="100"/>
        </p:scale>
        <p:origin x="103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tags" Target="tags/tag13.xml" /><Relationship Id="rId23" Type="http://schemas.openxmlformats.org/officeDocument/2006/relationships/font" Target="fonts/font1.fntdata" /><Relationship Id="rId24" Type="http://schemas.openxmlformats.org/officeDocument/2006/relationships/font" Target="fonts/font2.fntdata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56805C-8049-4AAC-99EE-10E4170A8FE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E2F451-1921-43AD-A225-AE302A655ABB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DD7E5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  <p:grpSp>
        <p:nvGrpSpPr>
          <p:cNvPr id="18" name="组合 17"/>
          <p:cNvGrpSpPr/>
          <p:nvPr userDrawn="1"/>
        </p:nvGrpSpPr>
        <p:grpSpPr>
          <a:xfrm>
            <a:off x="216694" y="228600"/>
            <a:ext cx="11758612" cy="6400800"/>
            <a:chOff x="1123950" y="819150"/>
            <a:chExt cx="9944100" cy="5219700"/>
          </a:xfrm>
          <a:effectLst>
            <a:outerShdw blurRad="228600" algn="ctr" rotWithShape="0">
              <a:schemeClr val="tx1">
                <a:lumMod val="65000"/>
                <a:lumOff val="35000"/>
                <a:alpha val="40000"/>
              </a:schemeClr>
            </a:outerShdw>
          </a:effectLst>
        </p:grpSpPr>
        <p:sp>
          <p:nvSpPr>
            <p:cNvPr id="20" name="矩形: 圆角 19"/>
            <p:cNvSpPr/>
            <p:nvPr/>
          </p:nvSpPr>
          <p:spPr>
            <a:xfrm>
              <a:off x="1123950" y="819150"/>
              <a:ext cx="9944100" cy="5219700"/>
            </a:xfrm>
            <a:prstGeom prst="roundRect">
              <a:avLst>
                <a:gd name="adj" fmla="val 550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矩形: 圆角 20"/>
            <p:cNvSpPr/>
            <p:nvPr/>
          </p:nvSpPr>
          <p:spPr>
            <a:xfrm>
              <a:off x="1257300" y="946305"/>
              <a:ext cx="9677400" cy="4965389"/>
            </a:xfrm>
            <a:prstGeom prst="roundRect">
              <a:avLst>
                <a:gd name="adj" fmla="val 4309"/>
              </a:avLst>
            </a:prstGeom>
            <a:solidFill>
              <a:schemeClr val="bg1"/>
            </a:solidFill>
            <a:ln>
              <a:solidFill>
                <a:srgbClr val="83B2C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29" name="图片 28" descr="图片包含 游戏机, 食物&#10;&#10;描述已自动生成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376" r="48318" b="32761"/>
          <a:stretch>
            <a:fillRect/>
          </a:stretch>
        </p:blipFill>
        <p:spPr>
          <a:xfrm rot="19562732" flipH="1">
            <a:off x="10894060" y="5675630"/>
            <a:ext cx="957580" cy="675640"/>
          </a:xfrm>
          <a:custGeom>
            <a:gdLst>
              <a:gd name="connsiteX0" fmla="*/ 0 w 4062421"/>
              <a:gd name="connsiteY0" fmla="*/ 0 h 2864590"/>
              <a:gd name="connsiteX1" fmla="*/ 4062421 w 4062421"/>
              <a:gd name="connsiteY1" fmla="*/ 0 h 2864590"/>
              <a:gd name="connsiteX2" fmla="*/ 4062421 w 4062421"/>
              <a:gd name="connsiteY2" fmla="*/ 2864590 h 2864590"/>
              <a:gd name="connsiteX3" fmla="*/ 0 w 4062421"/>
              <a:gd name="connsiteY3" fmla="*/ 2864590 h 28645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2421" h="2864590">
                <a:moveTo>
                  <a:pt x="0" y="0"/>
                </a:moveTo>
                <a:lnTo>
                  <a:pt x="4062421" y="0"/>
                </a:lnTo>
                <a:lnTo>
                  <a:pt x="4062421" y="2864590"/>
                </a:lnTo>
                <a:lnTo>
                  <a:pt x="0" y="2864590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/>
        </p:nvSpPr>
        <p:spPr>
          <a:xfrm>
            <a:off x="0" y="-19685"/>
            <a:ext cx="12192000" cy="6858000"/>
          </a:xfrm>
          <a:prstGeom prst="rect">
            <a:avLst/>
          </a:prstGeom>
          <a:solidFill>
            <a:srgbClr val="BDD7E5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  <p:grpSp>
        <p:nvGrpSpPr>
          <p:cNvPr id="18" name="组合 17"/>
          <p:cNvGrpSpPr/>
          <p:nvPr userDrawn="1"/>
        </p:nvGrpSpPr>
        <p:grpSpPr>
          <a:xfrm>
            <a:off x="216059" y="208915"/>
            <a:ext cx="11758612" cy="6400800"/>
            <a:chOff x="1123950" y="819150"/>
            <a:chExt cx="9944100" cy="5219700"/>
          </a:xfrm>
          <a:effectLst>
            <a:outerShdw blurRad="228600" algn="ctr" rotWithShape="0">
              <a:schemeClr val="tx1">
                <a:lumMod val="65000"/>
                <a:lumOff val="35000"/>
                <a:alpha val="40000"/>
              </a:schemeClr>
            </a:outerShdw>
          </a:effectLst>
        </p:grpSpPr>
        <p:sp>
          <p:nvSpPr>
            <p:cNvPr id="20" name="矩形: 圆角 19"/>
            <p:cNvSpPr/>
            <p:nvPr/>
          </p:nvSpPr>
          <p:spPr>
            <a:xfrm>
              <a:off x="1123950" y="819150"/>
              <a:ext cx="9944100" cy="5219700"/>
            </a:xfrm>
            <a:prstGeom prst="roundRect">
              <a:avLst>
                <a:gd name="adj" fmla="val 550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矩形: 圆角 20"/>
            <p:cNvSpPr/>
            <p:nvPr/>
          </p:nvSpPr>
          <p:spPr>
            <a:xfrm>
              <a:off x="1257300" y="946305"/>
              <a:ext cx="9677400" cy="4965389"/>
            </a:xfrm>
            <a:prstGeom prst="roundRect">
              <a:avLst>
                <a:gd name="adj" fmla="val 4309"/>
              </a:avLst>
            </a:prstGeom>
            <a:solidFill>
              <a:schemeClr val="bg1"/>
            </a:solidFill>
            <a:ln>
              <a:solidFill>
                <a:srgbClr val="83B2C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" name="矩形 6"/>
          <p:cNvSpPr/>
          <p:nvPr userDrawn="1"/>
        </p:nvSpPr>
        <p:spPr>
          <a:xfrm>
            <a:off x="452755" y="441960"/>
            <a:ext cx="11284585" cy="59347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6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9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0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.png" /><Relationship Id="rId3" Type="http://schemas.openxmlformats.org/officeDocument/2006/relationships/tags" Target="../tags/tag11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2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圆角矩形 2"/>
          <p:cNvSpPr/>
          <p:nvPr/>
        </p:nvSpPr>
        <p:spPr>
          <a:xfrm>
            <a:off x="2548255" y="3298190"/>
            <a:ext cx="699770" cy="603885"/>
          </a:xfrm>
          <a:prstGeom prst="roundRect">
            <a:avLst>
              <a:gd name="adj" fmla="val 16667"/>
            </a:avLst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01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496310" y="326961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考点分析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2548255" y="4201160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02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2548255" y="506031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03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2548255" y="596328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04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429635" y="431609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要点分析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429635" y="510095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真题剖析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496310" y="596328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实战提分</a:t>
            </a:r>
          </a:p>
        </p:txBody>
      </p:sp>
      <p:sp>
        <p:nvSpPr>
          <p:cNvPr id="2" name="矩形 1"/>
          <p:cNvSpPr/>
          <p:nvPr/>
        </p:nvSpPr>
        <p:spPr>
          <a:xfrm>
            <a:off x="2277110" y="1289367"/>
            <a:ext cx="7951470" cy="955675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>
              <a:defRPr/>
            </a:pPr>
            <a:r>
              <a:rPr lang="en-US" altLang="zh-CN" sz="4400" b="1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4400" b="1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七年级下册</a:t>
            </a:r>
            <a:r>
              <a:rPr lang="en-US" altLang="zh-CN" sz="4400" b="1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4400" b="1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</a:p>
          <a:p>
            <a:pPr>
              <a:defRPr/>
            </a:pP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第一单元   青春时光</a:t>
            </a:r>
            <a:endParaRPr lang="en-US" altLang="zh-CN" sz="32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defRPr/>
            </a:pP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第二单元   做情绪的主人</a:t>
            </a:r>
            <a:endParaRPr lang="en-US" altLang="zh-CN" sz="32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defRPr/>
            </a:pP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第三单元  </a:t>
            </a: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在集体中成长</a:t>
            </a:r>
            <a:endParaRPr lang="en-US" altLang="zh-CN" sz="32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defRPr/>
            </a:pP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</a:p>
          <a:p>
            <a:pPr algn="ctr">
              <a:defRPr/>
            </a:pPr>
            <a:endParaRPr lang="zh-CN" altLang="en-US" sz="32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429635" y="3302953"/>
            <a:ext cx="3219450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401695" y="5028248"/>
            <a:ext cx="3219450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429635" y="5917883"/>
            <a:ext cx="3219450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401695" y="4217988"/>
            <a:ext cx="3219450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01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400"/>
              <a:t>考点分析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1"/>
          <p:cNvSpPr txBox="1"/>
          <p:nvPr/>
        </p:nvSpPr>
        <p:spPr>
          <a:xfrm>
            <a:off x="390786" y="3656504"/>
            <a:ext cx="1559506" cy="554103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61012" tIns="61012" rIns="61012" bIns="61012" numCol="1" spcCol="50844" rtlCol="0" anchor="t">
            <a:sp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核心素养</a:t>
            </a:r>
          </a:p>
        </p:txBody>
      </p:sp>
      <p:sp>
        <p:nvSpPr>
          <p:cNvPr id="6" name="矩形 5"/>
          <p:cNvSpPr/>
          <p:nvPr/>
        </p:nvSpPr>
        <p:spPr>
          <a:xfrm>
            <a:off x="390786" y="4210607"/>
            <a:ext cx="11269821" cy="1870940"/>
          </a:xfrm>
          <a:prstGeom prst="rect">
            <a:avLst/>
          </a:prstGeom>
        </p:spPr>
        <p:txBody>
          <a:bodyPr wrap="square" lIns="122027" tIns="61013" rIns="122027" bIns="61013"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latin typeface="华文新魏" panose="02010800040101010101" pitchFamily="2" charset="-122"/>
                <a:ea typeface="华文新魏" panose="02010800040101010101" pitchFamily="2" charset="-122"/>
              </a:rPr>
              <a:t>从中学生核心素养层面而言，本单元属于“自主发展”和“社会参与”的部分，具体表现为：帮助学生认识青春期的美好，养成自信、自立、自强的生活态度；学会与异性正确相处，在比较复杂的社会生活中作出正确选择。放飞青春梦想，成就出彩人生。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0" y="648975"/>
            <a:ext cx="12202795" cy="2666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文本框 1"/>
          <p:cNvSpPr txBox="1"/>
          <p:nvPr/>
        </p:nvSpPr>
        <p:spPr>
          <a:xfrm>
            <a:off x="406228" y="764326"/>
            <a:ext cx="6558337" cy="523218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第一单元   青春时光   </a:t>
            </a:r>
            <a:r>
              <a:rPr lang="zh-CN" altLang="en-US" sz="2800" b="1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课程标准</a:t>
            </a:r>
          </a:p>
        </p:txBody>
      </p:sp>
      <p:sp>
        <p:nvSpPr>
          <p:cNvPr id="11" name="矩形 10"/>
          <p:cNvSpPr/>
          <p:nvPr/>
        </p:nvSpPr>
        <p:spPr>
          <a:xfrm>
            <a:off x="224387" y="1330397"/>
            <a:ext cx="11142791" cy="22832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latin typeface="华文新魏" panose="02010800040101010101" pitchFamily="2" charset="-122"/>
                <a:ea typeface="华文新魏" panose="02010800040101010101" pitchFamily="2" charset="-122"/>
              </a:rPr>
              <a:t>（</a:t>
            </a:r>
            <a:r>
              <a:rPr lang="en-US" altLang="zh-CN" sz="2400" b="1">
                <a:latin typeface="华文新魏" panose="02010800040101010101" pitchFamily="2" charset="-122"/>
                <a:ea typeface="华文新魏" panose="02010800040101010101" pitchFamily="2" charset="-122"/>
              </a:rPr>
              <a:t>1</a:t>
            </a:r>
            <a:r>
              <a:rPr lang="zh-CN" altLang="en-US" sz="2400" b="1">
                <a:latin typeface="华文新魏" panose="02010800040101010101" pitchFamily="2" charset="-122"/>
                <a:ea typeface="华文新魏" panose="02010800040101010101" pitchFamily="2" charset="-122"/>
              </a:rPr>
              <a:t>）悦纳自己的生理变化，协调生理与心理的和谐发展。</a:t>
            </a:r>
          </a:p>
          <a:p>
            <a:pPr>
              <a:lnSpc>
                <a:spcPct val="120000"/>
              </a:lnSpc>
            </a:pPr>
            <a:r>
              <a:rPr lang="zh-CN" altLang="en-US" sz="2400" b="1">
                <a:latin typeface="华文新魏" panose="02010800040101010101" pitchFamily="2" charset="-122"/>
                <a:ea typeface="华文新魏" panose="02010800040101010101" pitchFamily="2" charset="-122"/>
              </a:rPr>
              <a:t>（</a:t>
            </a:r>
            <a:r>
              <a:rPr lang="en-US" altLang="zh-CN" sz="2400" b="1">
                <a:latin typeface="华文新魏" panose="02010800040101010101" pitchFamily="2" charset="-122"/>
                <a:ea typeface="华文新魏" panose="02010800040101010101" pitchFamily="2" charset="-122"/>
              </a:rPr>
              <a:t>2</a:t>
            </a:r>
            <a:r>
              <a:rPr lang="zh-CN" altLang="en-US" sz="2400" b="1">
                <a:latin typeface="华文新魏" panose="02010800040101010101" pitchFamily="2" charset="-122"/>
                <a:ea typeface="华文新魏" panose="02010800040101010101" pitchFamily="2" charset="-122"/>
              </a:rPr>
              <a:t>）知道青春期心理卫生常识，体会青春期的美好，学会克服青春期的烦恼，调控好自己的心理冲动。</a:t>
            </a:r>
          </a:p>
          <a:p>
            <a:pPr>
              <a:lnSpc>
                <a:spcPct val="120000"/>
              </a:lnSpc>
            </a:pPr>
            <a:r>
              <a:rPr lang="zh-CN" altLang="en-US" sz="2400" b="1">
                <a:latin typeface="华文新魏" panose="02010800040101010101" pitchFamily="2" charset="-122"/>
                <a:ea typeface="华文新魏" panose="02010800040101010101" pitchFamily="2" charset="-122"/>
              </a:rPr>
              <a:t>（</a:t>
            </a:r>
            <a:r>
              <a:rPr lang="en-US" altLang="zh-CN" sz="2400" b="1">
                <a:latin typeface="华文新魏" panose="02010800040101010101" pitchFamily="2" charset="-122"/>
                <a:ea typeface="华文新魏" panose="02010800040101010101" pitchFamily="2" charset="-122"/>
              </a:rPr>
              <a:t>3</a:t>
            </a:r>
            <a:r>
              <a:rPr lang="zh-CN" altLang="en-US" sz="2400" b="1">
                <a:latin typeface="华文新魏" panose="02010800040101010101" pitchFamily="2" charset="-122"/>
                <a:ea typeface="华文新魏" panose="02010800040101010101" pitchFamily="2" charset="-122"/>
              </a:rPr>
              <a:t>）正确认识异性同学之间的交往与友谊，把握尺度与原则，学会用恰当的方式与同龄人交往。</a:t>
            </a:r>
          </a:p>
        </p:txBody>
      </p:sp>
      <p:pic>
        <p:nvPicPr>
          <p:cNvPr id="18" name="原创设计师：http://chn.docer.com/works?userid=251545333        _4" descr="Nipic_4268027_2015072413201418323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90" y="0"/>
            <a:ext cx="1045210" cy="56007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1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1"/>
      <p:bldP spid="11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1"/>
          <p:cNvSpPr txBox="1"/>
          <p:nvPr/>
        </p:nvSpPr>
        <p:spPr>
          <a:xfrm>
            <a:off x="415994" y="3354806"/>
            <a:ext cx="1559506" cy="554103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61012" tIns="61012" rIns="61012" bIns="61012" numCol="1" spcCol="50844" rtlCol="0" anchor="t">
            <a:sp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核心素养</a:t>
            </a:r>
          </a:p>
        </p:txBody>
      </p:sp>
      <p:sp>
        <p:nvSpPr>
          <p:cNvPr id="6" name="矩形 5"/>
          <p:cNvSpPr/>
          <p:nvPr/>
        </p:nvSpPr>
        <p:spPr>
          <a:xfrm>
            <a:off x="406228" y="3896068"/>
            <a:ext cx="11269821" cy="1645173"/>
          </a:xfrm>
          <a:prstGeom prst="rect">
            <a:avLst/>
          </a:prstGeom>
        </p:spPr>
        <p:txBody>
          <a:bodyPr wrap="square" lIns="122027" tIns="61013" rIns="122027" bIns="61013"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latin typeface="华文新魏" panose="02010800040101010101" pitchFamily="2" charset="-122"/>
                <a:ea typeface="华文新魏" panose="02010800040101010101" pitchFamily="2" charset="-122"/>
              </a:rPr>
              <a:t>能调节和管理自己的情绪，了解积极情绪和消极情绪带来的不同影响。使学生成为一个热爱生活，自信开朗，乐观向上，全面发展，积极地追求美好生活的人。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0" y="648975"/>
            <a:ext cx="12202795" cy="2666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文本框 1"/>
          <p:cNvSpPr txBox="1"/>
          <p:nvPr/>
        </p:nvSpPr>
        <p:spPr>
          <a:xfrm>
            <a:off x="406228" y="764326"/>
            <a:ext cx="6585838" cy="523218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第二单元   做情绪的主人    课程标准</a:t>
            </a:r>
          </a:p>
        </p:txBody>
      </p:sp>
      <p:sp>
        <p:nvSpPr>
          <p:cNvPr id="11" name="矩形 10"/>
          <p:cNvSpPr/>
          <p:nvPr/>
        </p:nvSpPr>
        <p:spPr>
          <a:xfrm>
            <a:off x="199973" y="1240880"/>
            <a:ext cx="10915455" cy="216059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latin typeface="华文新魏" panose="02010800040101010101" pitchFamily="2" charset="-122"/>
                <a:ea typeface="华文新魏" panose="02010800040101010101" pitchFamily="2" charset="-122"/>
              </a:rPr>
              <a:t>（</a:t>
            </a:r>
            <a:r>
              <a:rPr lang="en-US" altLang="zh-CN" sz="2800" b="1">
                <a:latin typeface="华文新魏" panose="02010800040101010101" pitchFamily="2" charset="-122"/>
                <a:ea typeface="华文新魏" panose="02010800040101010101" pitchFamily="2" charset="-122"/>
              </a:rPr>
              <a:t>1</a:t>
            </a:r>
            <a:r>
              <a:rPr lang="zh-CN" altLang="en-US" sz="2800" b="1">
                <a:latin typeface="华文新魏" panose="02010800040101010101" pitchFamily="2" charset="-122"/>
                <a:ea typeface="华文新魏" panose="02010800040101010101" pitchFamily="2" charset="-122"/>
              </a:rPr>
              <a:t>）理解情绪的多样性、复杂性，学会调节和控制情绪，保持乐观、健康的心态。</a:t>
            </a:r>
          </a:p>
          <a:p>
            <a:pPr>
              <a:lnSpc>
                <a:spcPct val="120000"/>
              </a:lnSpc>
            </a:pPr>
            <a:r>
              <a:rPr lang="zh-CN" altLang="en-US" sz="2800" b="1">
                <a:latin typeface="华文新魏" panose="02010800040101010101" pitchFamily="2" charset="-122"/>
                <a:ea typeface="华文新魏" panose="02010800040101010101" pitchFamily="2" charset="-122"/>
              </a:rPr>
              <a:t>（</a:t>
            </a:r>
            <a:r>
              <a:rPr lang="en-US" altLang="zh-CN" sz="2800" b="1">
                <a:latin typeface="华文新魏" panose="02010800040101010101" pitchFamily="2" charset="-122"/>
                <a:ea typeface="华文新魏" panose="02010800040101010101" pitchFamily="2" charset="-122"/>
              </a:rPr>
              <a:t>2</a:t>
            </a:r>
            <a:r>
              <a:rPr lang="zh-CN" altLang="en-US" sz="2800" b="1">
                <a:latin typeface="华文新魏" panose="02010800040101010101" pitchFamily="2" charset="-122"/>
                <a:ea typeface="华文新魏" panose="02010800040101010101" pitchFamily="2" charset="-122"/>
              </a:rPr>
              <a:t>）感受个人情感与民族文化和国家命运之间的联系，提高文化认同感和建设和谐社会的责任意识。</a:t>
            </a:r>
          </a:p>
        </p:txBody>
      </p:sp>
      <p:pic>
        <p:nvPicPr>
          <p:cNvPr id="18" name="原创设计师：http://chn.docer.com/works?userid=251545333        _4" descr="Nipic_4268027_2015072413201418323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90" y="0"/>
            <a:ext cx="1045210" cy="56007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1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1"/>
      <p:bldP spid="11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1"/>
          <p:cNvSpPr txBox="1"/>
          <p:nvPr/>
        </p:nvSpPr>
        <p:spPr>
          <a:xfrm>
            <a:off x="390786" y="3656504"/>
            <a:ext cx="1559506" cy="554103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61012" tIns="61012" rIns="61012" bIns="61012" numCol="1" spcCol="50844" rtlCol="0" anchor="t">
            <a:sp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核心素养</a:t>
            </a:r>
          </a:p>
        </p:txBody>
      </p:sp>
      <p:sp>
        <p:nvSpPr>
          <p:cNvPr id="6" name="矩形 5"/>
          <p:cNvSpPr/>
          <p:nvPr/>
        </p:nvSpPr>
        <p:spPr>
          <a:xfrm>
            <a:off x="390786" y="4210607"/>
            <a:ext cx="11269821" cy="1427742"/>
          </a:xfrm>
          <a:prstGeom prst="rect">
            <a:avLst/>
          </a:prstGeom>
        </p:spPr>
        <p:txBody>
          <a:bodyPr wrap="square" lIns="122027" tIns="61013" rIns="122027" bIns="61013"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latin typeface="华文新魏" panose="02010800040101010101" pitchFamily="2" charset="-122"/>
                <a:ea typeface="华文新魏" panose="02010800040101010101" pitchFamily="2" charset="-122"/>
              </a:rPr>
              <a:t>（</a:t>
            </a:r>
            <a:r>
              <a:rPr lang="en-US" altLang="zh-CN" sz="2400" b="1">
                <a:latin typeface="华文新魏" panose="02010800040101010101" pitchFamily="2" charset="-122"/>
                <a:ea typeface="华文新魏" panose="02010800040101010101" pitchFamily="2" charset="-122"/>
              </a:rPr>
              <a:t>1</a:t>
            </a:r>
            <a:r>
              <a:rPr lang="zh-CN" altLang="en-US" sz="2400" b="1">
                <a:latin typeface="华文新魏" panose="02010800040101010101" pitchFamily="2" charset="-122"/>
                <a:ea typeface="华文新魏" panose="02010800040101010101" pitchFamily="2" charset="-122"/>
              </a:rPr>
              <a:t>）从中学生核心素养来看，本单元属于“社会参与”的部分。</a:t>
            </a:r>
          </a:p>
          <a:p>
            <a:pPr>
              <a:lnSpc>
                <a:spcPct val="120000"/>
              </a:lnSpc>
            </a:pPr>
            <a:r>
              <a:rPr lang="zh-CN" altLang="en-US" sz="2400" b="1">
                <a:latin typeface="华文新魏" panose="02010800040101010101" pitchFamily="2" charset="-122"/>
                <a:ea typeface="华文新魏" panose="02010800040101010101" pitchFamily="2" charset="-122"/>
              </a:rPr>
              <a:t>（</a:t>
            </a:r>
            <a:r>
              <a:rPr lang="en-US" altLang="zh-CN" sz="2400" b="1">
                <a:latin typeface="华文新魏" panose="02010800040101010101" pitchFamily="2" charset="-122"/>
                <a:ea typeface="华文新魏" panose="02010800040101010101" pitchFamily="2" charset="-122"/>
              </a:rPr>
              <a:t>2</a:t>
            </a:r>
            <a:r>
              <a:rPr lang="zh-CN" altLang="en-US" sz="2400" b="1">
                <a:latin typeface="华文新魏" panose="02010800040101010101" pitchFamily="2" charset="-122"/>
                <a:ea typeface="华文新魏" panose="02010800040101010101" pitchFamily="2" charset="-122"/>
              </a:rPr>
              <a:t>）旨在围绕如何处理个人与集体的关系问题导学生对美好集体的憧憬，培养学生在集体共建中尽职尽责、勇于担当的观念和能力。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0" y="648975"/>
            <a:ext cx="12202795" cy="2666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文本框 1"/>
          <p:cNvSpPr txBox="1"/>
          <p:nvPr/>
        </p:nvSpPr>
        <p:spPr>
          <a:xfrm>
            <a:off x="406227" y="764326"/>
            <a:ext cx="6496461" cy="523218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第三单元  在集体中成长     课程标准</a:t>
            </a:r>
          </a:p>
        </p:txBody>
      </p:sp>
      <p:sp>
        <p:nvSpPr>
          <p:cNvPr id="11" name="矩形 10"/>
          <p:cNvSpPr/>
          <p:nvPr/>
        </p:nvSpPr>
        <p:spPr>
          <a:xfrm>
            <a:off x="223496" y="1876405"/>
            <a:ext cx="11142791" cy="184005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latin typeface="华文新魏" panose="02010800040101010101" pitchFamily="2" charset="-122"/>
                <a:ea typeface="华文新魏" panose="02010800040101010101" pitchFamily="2" charset="-122"/>
              </a:rPr>
              <a:t>（</a:t>
            </a:r>
            <a:r>
              <a:rPr lang="en-US" altLang="zh-CN" sz="2400" b="1">
                <a:latin typeface="华文新魏" panose="02010800040101010101" pitchFamily="2" charset="-122"/>
                <a:ea typeface="华文新魏" panose="02010800040101010101" pitchFamily="2" charset="-122"/>
              </a:rPr>
              <a:t>1</a:t>
            </a:r>
            <a:r>
              <a:rPr lang="zh-CN" altLang="en-US" sz="2400" b="1">
                <a:latin typeface="华文新魏" panose="02010800040101010101" pitchFamily="2" charset="-122"/>
                <a:ea typeface="华文新魏" panose="02010800040101010101" pitchFamily="2" charset="-122"/>
              </a:rPr>
              <a:t>）理解竞争与合作的关系，能正确对待社会生活中的合作与竞争，养成尊重他人、团结合作、勇于创新的品质。</a:t>
            </a:r>
          </a:p>
          <a:p>
            <a:pPr>
              <a:lnSpc>
                <a:spcPct val="120000"/>
              </a:lnSpc>
            </a:pPr>
            <a:r>
              <a:rPr lang="zh-CN" altLang="en-US" sz="2400" b="1">
                <a:latin typeface="华文新魏" panose="02010800040101010101" pitchFamily="2" charset="-122"/>
                <a:ea typeface="华文新魏" panose="02010800040101010101" pitchFamily="2" charset="-122"/>
              </a:rPr>
              <a:t>（</a:t>
            </a:r>
            <a:r>
              <a:rPr lang="en-US" altLang="zh-CN" sz="2400" b="1">
                <a:latin typeface="华文新魏" panose="02010800040101010101" pitchFamily="2" charset="-122"/>
                <a:ea typeface="华文新魏" panose="02010800040101010101" pitchFamily="2" charset="-122"/>
              </a:rPr>
              <a:t>2</a:t>
            </a:r>
            <a:r>
              <a:rPr lang="zh-CN" altLang="en-US" sz="2400" b="1">
                <a:latin typeface="华文新魏" panose="02010800040101010101" pitchFamily="2" charset="-122"/>
                <a:ea typeface="华文新魏" panose="02010800040101010101" pitchFamily="2" charset="-122"/>
              </a:rPr>
              <a:t>）正确认识个人与集体的关系，主动参与班级和学校活动，并发挥积极作用，有团队意识和集体荣誉感，领会学校生活的幸福，体会团结的力量。</a:t>
            </a:r>
          </a:p>
        </p:txBody>
      </p:sp>
      <p:pic>
        <p:nvPicPr>
          <p:cNvPr id="18" name="原创设计师：http://chn.docer.com/works?userid=251545333        _4" descr="Nipic_4268027_2015072413201418323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90" y="0"/>
            <a:ext cx="1045210" cy="56007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1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1"/>
      <p:bldP spid="11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t="14306" r="12037" b="0"/>
          <a:stretch>
            <a:fillRect/>
          </a:stretch>
        </p:blipFill>
        <p:spPr>
          <a:xfrm>
            <a:off x="219077" y="74868"/>
            <a:ext cx="5676900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020169" y="74868"/>
            <a:ext cx="6028495" cy="30777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lIns="121917" tIns="60959" rIns="121917" bIns="60959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青春期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生理变化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表现、影响及如何对应</a:t>
            </a:r>
            <a:endParaRPr lang="en-US" altLang="zh-CN" sz="32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青春期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心理变化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原因、表现、影响及如何对应</a:t>
            </a:r>
            <a:endParaRPr lang="en-US" altLang="zh-CN" sz="32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3.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青春期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思想的成长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：独立思考、批判、创造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034657" y="3223332"/>
            <a:ext cx="6219825" cy="160043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lIns="121917" tIns="60959" rIns="121917" bIns="60959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4.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正确认识男生女生的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差异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en-US" altLang="zh-CN" sz="32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5.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正确认识青春期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异性友谊</a:t>
            </a:r>
            <a:endParaRPr lang="en-US" altLang="zh-CN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6.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正确认识青春期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异性情感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020167" y="4965173"/>
            <a:ext cx="6167336" cy="160043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lIns="121917" tIns="60959" rIns="121917" bIns="60959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3200">
                <a:latin typeface="黑体" panose="02010609060101010101" pitchFamily="49" charset="-122"/>
                <a:ea typeface="黑体" panose="02010609060101010101" pitchFamily="49" charset="-122"/>
              </a:rPr>
              <a:t>7.</a:t>
            </a:r>
            <a:r>
              <a:rPr lang="zh-CN" altLang="en-US" sz="32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自信、自强助力青春飞扬</a:t>
            </a:r>
            <a:endParaRPr lang="en-US" altLang="zh-CN" sz="32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3200">
                <a:latin typeface="黑体" panose="02010609060101010101" pitchFamily="49" charset="-122"/>
                <a:ea typeface="黑体" panose="02010609060101010101" pitchFamily="49" charset="-122"/>
              </a:rPr>
              <a:t>8.</a:t>
            </a: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</a:rPr>
              <a:t>“行己有耻”“止于至善”书写青春有格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t="30279" b="15339"/>
          <a:stretch>
            <a:fillRect/>
          </a:stretch>
        </p:blipFill>
        <p:spPr>
          <a:xfrm>
            <a:off x="208280" y="164465"/>
            <a:ext cx="4914265" cy="618109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327916" y="164638"/>
            <a:ext cx="6720747" cy="3569821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txBody>
          <a:bodyPr wrap="square" lIns="121917" tIns="60959" rIns="121917" bIns="60959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3735" b="1">
                <a:solidFill>
                  <a:srgbClr val="0207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3735" b="1">
                <a:solidFill>
                  <a:srgbClr val="0207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情绪的特点、种类、影响因素、作用</a:t>
            </a:r>
            <a:endParaRPr lang="en-US" altLang="zh-CN" sz="3735" b="1">
              <a:solidFill>
                <a:srgbClr val="0207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3735" b="1">
                <a:solidFill>
                  <a:srgbClr val="0207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3735" b="1">
                <a:solidFill>
                  <a:srgbClr val="0207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善于激发正面情绪，正确对待负面情绪</a:t>
            </a:r>
            <a:endParaRPr lang="en-US" altLang="zh-CN" sz="3735" b="1">
              <a:solidFill>
                <a:srgbClr val="0207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3735" b="1">
                <a:solidFill>
                  <a:srgbClr val="0207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3735" b="1">
                <a:solidFill>
                  <a:srgbClr val="0207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学会恰当表达情绪</a:t>
            </a:r>
            <a:endParaRPr lang="en-US" altLang="zh-CN" sz="3735" b="1">
              <a:solidFill>
                <a:srgbClr val="0207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3735" b="1">
                <a:solidFill>
                  <a:srgbClr val="0207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3735" b="1">
                <a:solidFill>
                  <a:srgbClr val="0207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学会调节情绪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423925" y="4005066"/>
            <a:ext cx="6336704" cy="2585321"/>
          </a:xfrm>
          <a:prstGeom prst="rect">
            <a:avLst/>
          </a:prstGeom>
          <a:noFill/>
          <a:ln w="15875">
            <a:solidFill>
              <a:srgbClr val="0000FF"/>
            </a:solidFill>
          </a:ln>
        </p:spPr>
        <p:txBody>
          <a:bodyPr wrap="square" lIns="121917" tIns="60959" rIns="121917" bIns="60959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3200" b="1">
                <a:solidFill>
                  <a:srgbClr val="0207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</a:t>
            </a:r>
            <a:r>
              <a:rPr lang="zh-CN" altLang="en-US" sz="3200" b="1">
                <a:solidFill>
                  <a:srgbClr val="0207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情感与情绪的联系和区别</a:t>
            </a:r>
            <a:endParaRPr lang="en-US" altLang="zh-CN" sz="3200" b="1">
              <a:solidFill>
                <a:srgbClr val="0207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3200" b="1">
                <a:solidFill>
                  <a:srgbClr val="0207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</a:t>
            </a:r>
            <a:r>
              <a:rPr lang="zh-CN" altLang="en-US" sz="3200" b="1">
                <a:solidFill>
                  <a:srgbClr val="0207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情感的分类、作用</a:t>
            </a:r>
            <a:endParaRPr lang="en-US" altLang="zh-CN" sz="3200" b="1">
              <a:solidFill>
                <a:srgbClr val="0207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3200" b="1">
                <a:solidFill>
                  <a:srgbClr val="0207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</a:t>
            </a:r>
            <a:r>
              <a:rPr lang="zh-CN" altLang="en-US" sz="3200" b="1">
                <a:solidFill>
                  <a:srgbClr val="0207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美好情感的体味和激发、作用</a:t>
            </a:r>
            <a:endParaRPr lang="en-US" altLang="zh-CN" sz="3200" b="1">
              <a:solidFill>
                <a:srgbClr val="0207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3200" b="1">
                <a:solidFill>
                  <a:srgbClr val="0207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8.</a:t>
            </a:r>
            <a:r>
              <a:rPr lang="zh-CN" altLang="en-US" sz="3200" b="1">
                <a:solidFill>
                  <a:srgbClr val="0207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正确对待负面情感</a:t>
            </a:r>
            <a:endParaRPr lang="en-US" altLang="zh-CN" sz="3200" b="1">
              <a:solidFill>
                <a:srgbClr val="0207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3200" b="1">
                <a:solidFill>
                  <a:srgbClr val="0207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</a:t>
            </a:r>
            <a:r>
              <a:rPr lang="zh-CN" altLang="en-US" sz="3200" b="1">
                <a:solidFill>
                  <a:srgbClr val="0207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传递情感正能量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t="15012" r="6123" b="6181"/>
          <a:stretch>
            <a:fillRect/>
          </a:stretch>
        </p:blipFill>
        <p:spPr>
          <a:xfrm>
            <a:off x="267970" y="303530"/>
            <a:ext cx="4098290" cy="623697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559831" y="368079"/>
            <a:ext cx="7392821" cy="184646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lIns="121917" tIns="60959" rIns="121917" bIns="60959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3735" b="1">
                <a:solidFill>
                  <a:srgbClr val="0207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3735" b="1">
                <a:solidFill>
                  <a:srgbClr val="0207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为什么要过集体生活（意义）？</a:t>
            </a:r>
            <a:endParaRPr lang="en-US" altLang="zh-CN" sz="3735" b="1">
              <a:solidFill>
                <a:srgbClr val="0207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735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情感需要、强大力量、涵养品格、发展个性</a:t>
            </a:r>
            <a:endParaRPr lang="en-US" altLang="zh-CN" sz="3735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63819" y="2756927"/>
            <a:ext cx="7728181" cy="2420917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lIns="121917" tIns="60959" rIns="121917" bIns="60959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3735" b="1">
                <a:solidFill>
                  <a:srgbClr val="0207E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3735" b="1">
                <a:solidFill>
                  <a:srgbClr val="0207E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怎样处理矛盾冲突，坚持集体主义？</a:t>
            </a:r>
            <a:endParaRPr lang="en-US" altLang="zh-CN" sz="3735" b="1">
              <a:solidFill>
                <a:srgbClr val="0207E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735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个人与集体、</a:t>
            </a:r>
            <a:r>
              <a:rPr lang="zh-CN" altLang="en-US" sz="3735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个人与他人、</a:t>
            </a:r>
            <a:r>
              <a:rPr lang="zh-CN" altLang="en-US" sz="3735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不同集体之间、集体和小群体之间</a:t>
            </a:r>
            <a:endParaRPr lang="zh-CN" altLang="en-US" sz="3735" b="1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607836" y="5268627"/>
            <a:ext cx="7392821" cy="1272013"/>
          </a:xfrm>
          <a:prstGeom prst="rect">
            <a:avLst/>
          </a:prstGeom>
          <a:noFill/>
          <a:ln w="19050">
            <a:solidFill>
              <a:srgbClr val="0207E2"/>
            </a:solidFill>
          </a:ln>
        </p:spPr>
        <p:txBody>
          <a:bodyPr wrap="square" lIns="121917" tIns="60959" rIns="121917" bIns="60959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3735" b="1">
                <a:solidFill>
                  <a:srgbClr val="0207E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3.</a:t>
            </a:r>
            <a:r>
              <a:rPr lang="zh-CN" altLang="en-US" sz="3735" b="1">
                <a:solidFill>
                  <a:srgbClr val="0207E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明确什么是美好集体</a:t>
            </a:r>
            <a:endParaRPr lang="en-US" altLang="zh-CN" sz="3735" b="1">
              <a:solidFill>
                <a:srgbClr val="0207E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3735" b="1">
                <a:solidFill>
                  <a:srgbClr val="0207E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4.</a:t>
            </a:r>
            <a:r>
              <a:rPr lang="zh-CN" altLang="en-US" sz="3735" b="1">
                <a:solidFill>
                  <a:srgbClr val="0207E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参与集体建设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02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400"/>
              <a:t>要点分析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600075" y="715566"/>
            <a:ext cx="11144250" cy="570143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algn="just">
              <a:lnSpc>
                <a:spcPts val="4000"/>
              </a:lnSpc>
            </a:pPr>
            <a:r>
              <a:rPr lang="en-US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我们要</a:t>
            </a:r>
            <a:r>
              <a:rPr lang="en-US" altLang="zh-CN" sz="2800" b="1" u="sng" kern="100">
                <a:solidFill>
                  <a:srgbClr val="FF0000"/>
                </a:solidFill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zh-CN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身体的变化，</a:t>
            </a:r>
            <a:r>
              <a:rPr lang="en-US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800" b="1" u="sng" kern="100">
                <a:solidFill>
                  <a:srgbClr val="FF0000"/>
                </a:solidFill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          </a:t>
            </a:r>
            <a:r>
              <a:rPr lang="zh-CN" altLang="en-US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青春</a:t>
            </a:r>
            <a:r>
              <a:rPr lang="zh-CN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花蕾的绽放。在追求形体、仪表等的</a:t>
            </a:r>
            <a:r>
              <a:rPr lang="en-US" altLang="zh-CN" sz="2800" b="1" u="sng" kern="100">
                <a:solidFill>
                  <a:srgbClr val="FF0000"/>
                </a:solidFill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                </a:t>
            </a:r>
            <a:r>
              <a:rPr lang="zh-CN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同时，也要提高品德和文化修养，体现青春的</a:t>
            </a:r>
            <a:r>
              <a:rPr lang="en-US" altLang="zh-CN" sz="2800" b="1" u="sng" kern="100">
                <a:solidFill>
                  <a:srgbClr val="FF0000"/>
                </a:solidFill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               </a:t>
            </a:r>
            <a:r>
              <a:rPr lang="zh-CN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</a:p>
          <a:p>
            <a:pPr algn="just">
              <a:lnSpc>
                <a:spcPts val="4000"/>
              </a:lnSpc>
            </a:pPr>
            <a:r>
              <a:rPr lang="en-US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lang="zh-CN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成长的不仅仅是身体，我们要学会</a:t>
            </a:r>
            <a:r>
              <a:rPr lang="en-US" altLang="zh-CN" sz="2800" b="1" u="sng" kern="100">
                <a:solidFill>
                  <a:srgbClr val="FF0000"/>
                </a:solidFill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                   </a:t>
            </a:r>
            <a:r>
              <a:rPr lang="en-US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zh-CN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，培养</a:t>
            </a:r>
            <a:r>
              <a:rPr lang="en-US" altLang="zh-CN" sz="2800" b="1" u="sng" kern="100">
                <a:solidFill>
                  <a:srgbClr val="FF0000"/>
                </a:solidFill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          </a:t>
            </a:r>
            <a:r>
              <a:rPr lang="zh-CN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，开发创造潜力</a:t>
            </a:r>
          </a:p>
          <a:p>
            <a:pPr algn="just">
              <a:lnSpc>
                <a:spcPts val="4000"/>
              </a:lnSpc>
            </a:pPr>
            <a:r>
              <a:rPr lang="en-US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3.</a:t>
            </a:r>
            <a:r>
              <a:rPr lang="zh-CN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对于青春期特有的</a:t>
            </a:r>
            <a:r>
              <a:rPr lang="en-US" altLang="zh-CN" sz="2800" b="1" u="sng" kern="100">
                <a:solidFill>
                  <a:srgbClr val="FF0000"/>
                </a:solidFill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                 </a:t>
            </a:r>
            <a:r>
              <a:rPr lang="zh-CN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，我们应平静而欣然地接受。</a:t>
            </a:r>
          </a:p>
          <a:p>
            <a:pPr algn="just">
              <a:lnSpc>
                <a:spcPts val="4000"/>
              </a:lnSpc>
            </a:pPr>
            <a:r>
              <a:rPr lang="en-US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4.</a:t>
            </a:r>
            <a:r>
              <a:rPr lang="zh-CN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不断克服自己的弱点</a:t>
            </a:r>
            <a:r>
              <a:rPr lang="zh-CN" altLang="en-US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u="sng" kern="100">
                <a:solidFill>
                  <a:srgbClr val="FF0000"/>
                </a:solidFill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     </a:t>
            </a:r>
            <a:r>
              <a:rPr lang="zh-CN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是自强的重要内容。</a:t>
            </a:r>
          </a:p>
          <a:p>
            <a:pPr algn="just">
              <a:lnSpc>
                <a:spcPts val="4000"/>
              </a:lnSpc>
            </a:pPr>
            <a:r>
              <a:rPr lang="en-US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5.</a:t>
            </a:r>
            <a:r>
              <a:rPr lang="zh-CN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“行己有耻”要求我们树立底线意识，</a:t>
            </a:r>
            <a:r>
              <a:rPr lang="en-US" altLang="zh-CN" sz="2800" b="1" u="sng" kern="100">
                <a:solidFill>
                  <a:srgbClr val="FF0000"/>
                </a:solidFill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</a:t>
            </a:r>
            <a:r>
              <a:rPr lang="zh-CN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的事情不做，</a:t>
            </a:r>
            <a:r>
              <a:rPr lang="en-US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                </a:t>
            </a:r>
          </a:p>
          <a:p>
            <a:pPr algn="just">
              <a:lnSpc>
                <a:spcPts val="4000"/>
              </a:lnSpc>
            </a:pPr>
            <a:r>
              <a:rPr lang="en-US" altLang="zh-CN" sz="2800" b="1" u="sng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     </a:t>
            </a:r>
            <a:r>
              <a:rPr lang="zh-CN" altLang="en-US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坚决不做</a:t>
            </a:r>
            <a:r>
              <a:rPr lang="zh-CN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</a:p>
          <a:p>
            <a:pPr algn="just">
              <a:lnSpc>
                <a:spcPts val="4000"/>
              </a:lnSpc>
            </a:pPr>
            <a:r>
              <a:rPr lang="en-US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6.</a:t>
            </a:r>
            <a:r>
              <a:rPr lang="zh-CN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“止于至善”要求我们养成</a:t>
            </a:r>
            <a:r>
              <a:rPr lang="en-US" altLang="zh-CN" sz="2800" b="1" u="sng" kern="100">
                <a:solidFill>
                  <a:srgbClr val="FF0000"/>
                </a:solidFill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</a:t>
            </a:r>
            <a:r>
              <a:rPr lang="zh-CN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，通过自省和慎独，端正自己的行为。</a:t>
            </a:r>
          </a:p>
          <a:p>
            <a:pPr algn="just">
              <a:lnSpc>
                <a:spcPts val="4000"/>
              </a:lnSpc>
            </a:pPr>
            <a:r>
              <a:rPr lang="en-US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 </a:t>
            </a:r>
            <a:endParaRPr lang="zh-CN" altLang="zh-CN" sz="1800" b="1" kern="100">
              <a:effectLst/>
              <a:latin typeface="Calibri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934210" y="716915"/>
            <a:ext cx="8763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>
                <a:solidFill>
                  <a:srgbClr val="FF0000"/>
                </a:solidFill>
              </a:rPr>
              <a:t>正视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348287" y="4798392"/>
            <a:ext cx="3156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>
                <a:solidFill>
                  <a:srgbClr val="FF0000"/>
                </a:solidFill>
              </a:rPr>
              <a:t>自我省察的习惯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598035" y="715923"/>
            <a:ext cx="1495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>
                <a:solidFill>
                  <a:srgbClr val="FF0000"/>
                </a:solidFill>
              </a:rPr>
              <a:t>欣然接受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476375" y="1310649"/>
            <a:ext cx="1495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>
                <a:solidFill>
                  <a:srgbClr val="FF0000"/>
                </a:solidFill>
              </a:rPr>
              <a:t>外在美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9848849" y="1153418"/>
            <a:ext cx="1495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>
                <a:solidFill>
                  <a:srgbClr val="FF0000"/>
                </a:solidFill>
              </a:rPr>
              <a:t>内在美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565898" y="1788515"/>
            <a:ext cx="1495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>
                <a:solidFill>
                  <a:srgbClr val="FF0000"/>
                </a:solidFill>
              </a:rPr>
              <a:t>独立思考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9188704" y="1726377"/>
            <a:ext cx="1495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>
                <a:solidFill>
                  <a:srgbClr val="FF0000"/>
                </a:solidFill>
              </a:rPr>
              <a:t>批判精神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921688" y="2756979"/>
            <a:ext cx="1495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>
                <a:solidFill>
                  <a:srgbClr val="FF0000"/>
                </a:solidFill>
              </a:rPr>
              <a:t>生理变化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598114" y="3268948"/>
            <a:ext cx="32194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>
                <a:solidFill>
                  <a:srgbClr val="FF0000"/>
                </a:solidFill>
              </a:rPr>
              <a:t>战胜自己、超越自己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7119936" y="3831221"/>
            <a:ext cx="32194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>
                <a:solidFill>
                  <a:srgbClr val="FF0000"/>
                </a:solidFill>
              </a:rPr>
              <a:t>触碰道德底线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056893" y="4292886"/>
            <a:ext cx="3156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>
                <a:solidFill>
                  <a:srgbClr val="FF0000"/>
                </a:solidFill>
              </a:rPr>
              <a:t>违反法律的事情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  <p:bldP spid="6" grpId="2"/>
      <p:bldP spid="7" grpId="3"/>
      <p:bldP spid="8" grpId="4"/>
      <p:bldP spid="9" grpId="5"/>
      <p:bldP spid="10" grpId="6"/>
      <p:bldP spid="11" grpId="7"/>
      <p:bldP spid="12" grpId="8"/>
      <p:bldP spid="13" grpId="9"/>
      <p:bldP spid="14" grpId="1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511431" y="1094524"/>
            <a:ext cx="11169138" cy="5563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algn="just">
              <a:lnSpc>
                <a:spcPts val="4500"/>
              </a:lnSpc>
            </a:pPr>
            <a:r>
              <a:rPr lang="en-US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7.</a:t>
            </a:r>
            <a:r>
              <a:rPr lang="zh-CN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人与人之间的情绪会</a:t>
            </a:r>
            <a:r>
              <a:rPr lang="en-US" altLang="zh-CN" sz="2800" u="sng" kern="100">
                <a:solidFill>
                  <a:srgbClr val="FF0000"/>
                </a:solidFill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 </a:t>
            </a:r>
            <a:r>
              <a:rPr lang="zh-CN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</a:p>
          <a:p>
            <a:pPr algn="just">
              <a:lnSpc>
                <a:spcPts val="4500"/>
              </a:lnSpc>
            </a:pPr>
            <a:r>
              <a:rPr lang="en-US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8.</a:t>
            </a:r>
            <a:r>
              <a:rPr lang="zh-CN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在社会生活中，</a:t>
            </a:r>
            <a:r>
              <a:rPr lang="en-US" altLang="zh-CN" sz="2800" u="sng" kern="100">
                <a:solidFill>
                  <a:srgbClr val="FF0000"/>
                </a:solidFill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                 </a:t>
            </a:r>
            <a:r>
              <a:rPr lang="zh-CN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是人最基本的精神需求。</a:t>
            </a:r>
            <a:endParaRPr lang="en-US" altLang="zh-CN" sz="2800" kern="100">
              <a:effectLst/>
              <a:latin typeface="Calibri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ts val="4500"/>
              </a:lnSpc>
            </a:pPr>
            <a:r>
              <a:rPr lang="en-US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9.</a:t>
            </a:r>
            <a:r>
              <a:rPr lang="zh-CN" altLang="en-US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集体力量来源于</a:t>
            </a:r>
            <a:r>
              <a:rPr lang="zh-CN" altLang="en-US" sz="2800" u="sng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lang="zh-CN" altLang="en-US" sz="2800" u="sng" kern="100">
                <a:solidFill>
                  <a:srgbClr val="FF0000"/>
                </a:solidFill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2800" b="1" u="sng" kern="100">
                <a:solidFill>
                  <a:srgbClr val="FF0000"/>
                </a:solidFill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                                     </a:t>
            </a:r>
            <a:r>
              <a:rPr lang="zh-CN" altLang="en-US" sz="2800" u="sng" kern="100">
                <a:solidFill>
                  <a:srgbClr val="FF0000"/>
                </a:solidFill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</a:t>
            </a:r>
          </a:p>
          <a:p>
            <a:pPr algn="just">
              <a:lnSpc>
                <a:spcPts val="4500"/>
              </a:lnSpc>
            </a:pPr>
            <a:r>
              <a:rPr lang="en-US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10.</a:t>
            </a:r>
            <a:r>
              <a:rPr lang="zh-CN" altLang="en-US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当个人利益与集体利益发生冲突时，应把</a:t>
            </a:r>
            <a:r>
              <a:rPr lang="zh-CN" altLang="en-US" sz="2800" u="sng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2800" u="sng" kern="100">
                <a:solidFill>
                  <a:srgbClr val="FF0000"/>
                </a:solidFill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       </a:t>
            </a:r>
            <a:r>
              <a:rPr lang="zh-CN" altLang="en-US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，坚持集体主义。在承认个人利益合理性、保护个人正当利益的前提下，反对</a:t>
            </a:r>
            <a:r>
              <a:rPr lang="zh-CN" altLang="en-US" sz="2800" u="sng" kern="100">
                <a:solidFill>
                  <a:srgbClr val="FF0000"/>
                </a:solidFill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        </a:t>
            </a:r>
          </a:p>
          <a:p>
            <a:pPr algn="just">
              <a:lnSpc>
                <a:spcPts val="4500"/>
              </a:lnSpc>
            </a:pPr>
            <a:r>
              <a:rPr lang="en-US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11.</a:t>
            </a:r>
            <a:r>
              <a:rPr lang="zh-CN" altLang="en-US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是集体的精神动力之源，是推动集体发展的内驱力。</a:t>
            </a:r>
          </a:p>
          <a:p>
            <a:pPr algn="just">
              <a:lnSpc>
                <a:spcPts val="4500"/>
              </a:lnSpc>
            </a:pPr>
            <a:r>
              <a:rPr lang="en-US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12.</a:t>
            </a:r>
            <a:r>
              <a:rPr lang="zh-CN" altLang="en-US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是个人有所成就的基础，是集体发展的必要前提，是自我磨砺的过程。</a:t>
            </a:r>
          </a:p>
          <a:p>
            <a:pPr algn="just"/>
            <a:endParaRPr lang="zh-CN" altLang="zh-CN" sz="1800" kern="100">
              <a:effectLst/>
              <a:latin typeface="Calibri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23594" y="1094524"/>
            <a:ext cx="1495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>
                <a:solidFill>
                  <a:srgbClr val="FF0000"/>
                </a:solidFill>
              </a:rPr>
              <a:t>相互感染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675881" y="1657177"/>
            <a:ext cx="1495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>
                <a:solidFill>
                  <a:srgbClr val="FF0000"/>
                </a:solidFill>
              </a:rPr>
              <a:t>情感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468019" y="2279284"/>
            <a:ext cx="38556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>
                <a:solidFill>
                  <a:srgbClr val="FF0000"/>
                </a:solidFill>
              </a:rPr>
              <a:t>成员共同的目标和团结协作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323648" y="2759749"/>
            <a:ext cx="38556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>
                <a:solidFill>
                  <a:srgbClr val="FF0000"/>
                </a:solidFill>
              </a:rPr>
              <a:t>集体利益放在个人利益之上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403245" y="4041520"/>
            <a:ext cx="5813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>
                <a:solidFill>
                  <a:srgbClr val="FF0000"/>
                </a:solidFill>
              </a:rPr>
              <a:t>不顾自己、不顾他人的极端个人主义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3333135" y="2759749"/>
            <a:ext cx="388374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74937" y="5073456"/>
            <a:ext cx="225819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1540897" y="4563286"/>
            <a:ext cx="858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>
                <a:solidFill>
                  <a:srgbClr val="FF0000"/>
                </a:solidFill>
              </a:rPr>
              <a:t>愿景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1417683" y="4483531"/>
            <a:ext cx="5022446" cy="1965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1074937" y="5604398"/>
            <a:ext cx="225819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1245929" y="5142733"/>
            <a:ext cx="2087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>
                <a:solidFill>
                  <a:srgbClr val="FF0000"/>
                </a:solidFill>
              </a:rPr>
              <a:t>承担责任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1"/>
      <p:bldP spid="7" grpId="2"/>
      <p:bldP spid="8" grpId="3"/>
      <p:bldP spid="9" grpId="4"/>
      <p:bldP spid="16" grpId="5"/>
      <p:bldP spid="20" grpId="6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03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400"/>
              <a:t>真题剖析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521109" y="567923"/>
            <a:ext cx="11484078" cy="64017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algn="just"/>
            <a:r>
              <a:rPr lang="en-US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2021</a:t>
            </a:r>
            <a:r>
              <a:rPr lang="zh-CN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·湖北十堰）进入青春期的强强，在家总爱和父母对着干，在学校也经常和同学发生冲突，他感到很烦恼。解决这些“烦恼”方式恰当的是（</a:t>
            </a:r>
            <a:r>
              <a:rPr lang="en-US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zh-CN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</a:p>
          <a:p>
            <a:pPr algn="just"/>
            <a:r>
              <a:rPr lang="zh-CN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①及时处理，寻求他人帮助②控制情绪，主动和父母，同学沟通③学会当自己的“心理医生”，承担责任，宽以持人④自我封闭，不与他人交往 </a:t>
            </a:r>
          </a:p>
          <a:p>
            <a:pPr algn="just"/>
            <a:r>
              <a:rPr lang="en-US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A.</a:t>
            </a:r>
            <a:r>
              <a:rPr lang="zh-CN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①②④</a:t>
            </a:r>
            <a:r>
              <a:rPr lang="en-US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     B.</a:t>
            </a:r>
            <a:r>
              <a:rPr lang="zh-CN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①③④</a:t>
            </a:r>
          </a:p>
          <a:p>
            <a:pPr algn="just"/>
            <a:r>
              <a:rPr lang="en-US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C.</a:t>
            </a:r>
            <a:r>
              <a:rPr lang="zh-CN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①②③</a:t>
            </a:r>
            <a:r>
              <a:rPr lang="en-US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     D.</a:t>
            </a:r>
            <a:r>
              <a:rPr lang="zh-CN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②③④ </a:t>
            </a:r>
          </a:p>
          <a:p>
            <a:pPr algn="just"/>
            <a:endParaRPr lang="en-US" altLang="zh-CN" sz="2800" kern="100">
              <a:effectLst/>
              <a:latin typeface="Calibri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【解析】本题考查对化解青春烦恼的认识和理解。①②③：题文中，面对着青春期的烦恼，我们可以及时处理，寻求他人帮助，控制情绪，主动和父母、同学沟通，学会当自己的“心理医生”，承担责任，宽以待人等，故①②③说法正确；④：这是自我封闭的表现，故说法错误。故本题选</a:t>
            </a:r>
            <a:r>
              <a:rPr lang="en-US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</a:p>
          <a:p>
            <a:pPr algn="just"/>
            <a:r>
              <a:rPr lang="en-US" altLang="zh-CN" sz="1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 </a:t>
            </a:r>
            <a:endParaRPr lang="zh-CN" altLang="zh-CN" sz="1800" kern="100">
              <a:effectLst/>
              <a:latin typeface="Calibri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631233" y="1222344"/>
            <a:ext cx="14954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5400" b="1">
                <a:solidFill>
                  <a:srgbClr val="FF0000"/>
                </a:solidFill>
              </a:rPr>
              <a:t>C</a:t>
            </a:r>
            <a:endParaRPr lang="zh-CN" altLang="en-US" sz="5400" b="1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373626" y="428178"/>
            <a:ext cx="11287432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algn="just"/>
            <a:r>
              <a:rPr lang="en-US" altLang="zh-CN" sz="24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lang="zh-CN" altLang="zh-CN" sz="24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2021</a:t>
            </a:r>
            <a:r>
              <a:rPr lang="zh-CN" altLang="zh-CN" sz="24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·江苏宿迁）浩浩代表班级参加学校辩论会，发挥失常，心里很不舒服。他决心扩展自己的阅读范围，加强辩论技能的学习，希望在下一次辩论会中取得好成绩。这说明（</a:t>
            </a:r>
            <a:r>
              <a:rPr lang="en-US" altLang="zh-CN" sz="24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zh-CN" altLang="zh-CN" sz="24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</a:p>
          <a:p>
            <a:pPr algn="just"/>
            <a:r>
              <a:rPr lang="en-US" altLang="zh-CN" sz="24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A.</a:t>
            </a:r>
            <a:r>
              <a:rPr lang="zh-CN" altLang="zh-CN" sz="24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情感是人最基本的精神需求</a:t>
            </a:r>
          </a:p>
          <a:p>
            <a:pPr algn="just"/>
            <a:r>
              <a:rPr lang="en-US" altLang="zh-CN" sz="24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B.</a:t>
            </a:r>
            <a:r>
              <a:rPr lang="zh-CN" altLang="zh-CN" sz="24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挫折往往使人产生积极情绪感受</a:t>
            </a:r>
          </a:p>
          <a:p>
            <a:pPr algn="just"/>
            <a:r>
              <a:rPr lang="en-US" altLang="zh-CN" sz="24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C.</a:t>
            </a:r>
            <a:r>
              <a:rPr lang="zh-CN" altLang="zh-CN" sz="24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可以将负面情感转变为成长的助力</a:t>
            </a:r>
          </a:p>
          <a:p>
            <a:pPr algn="just"/>
            <a:r>
              <a:rPr lang="en-US" altLang="zh-CN" sz="24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D.</a:t>
            </a:r>
            <a:r>
              <a:rPr lang="zh-CN" altLang="zh-CN" sz="24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情感体验总是被动接受外部环境的影响</a:t>
            </a:r>
          </a:p>
          <a:p>
            <a:pPr algn="just"/>
            <a:endParaRPr lang="en-US" altLang="zh-CN" sz="2400" kern="100">
              <a:effectLst/>
              <a:latin typeface="Calibri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endParaRPr lang="en-US" altLang="zh-CN" sz="2400" kern="100">
              <a:latin typeface="Calibri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24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【解析】本题考查情绪方面的知识。</a:t>
            </a:r>
            <a:r>
              <a:rPr lang="en-US" altLang="zh-CN" sz="24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zh-CN" sz="24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：根据所学，生活中某些负面的情感体验尽管不那么美好，但对于我们的成长也有意义，它可以丰富我们的人生阅历，使我们的生命变得更加饱满丰盈，题文中的浩浩参加年级辩论会，发挥失常，心里很不舒服，但他因此决心扩展自己的阅读范围，加强辩论技能的学习，这说明负面情感体验可以丰富我们的人生阅历，可以将负面情感转变为成长的助力，</a:t>
            </a:r>
            <a:r>
              <a:rPr lang="en-US" altLang="zh-CN" sz="24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zh-CN" sz="24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符合题意；</a:t>
            </a:r>
            <a:r>
              <a:rPr lang="en-US" altLang="zh-CN" sz="24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4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：说法和题意无关，排除；</a:t>
            </a:r>
            <a:r>
              <a:rPr lang="en-US" altLang="zh-CN" sz="24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4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：错误，挫折往往使人产生负面情绪感受；</a:t>
            </a:r>
            <a:r>
              <a:rPr lang="en-US" altLang="zh-CN" sz="24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zh-CN" sz="24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：错误，总是说法绝对。故本题选</a:t>
            </a:r>
            <a:r>
              <a:rPr lang="en-US" altLang="zh-CN" sz="24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zh-CN" sz="24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152343" y="937208"/>
            <a:ext cx="14954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5400" b="1">
                <a:solidFill>
                  <a:srgbClr val="FF0000"/>
                </a:solidFill>
              </a:rPr>
              <a:t>C</a:t>
            </a:r>
            <a:endParaRPr lang="zh-CN" altLang="en-US" sz="5400" b="1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文本框 17"/>
          <p:cNvSpPr txBox="1"/>
          <p:nvPr/>
        </p:nvSpPr>
        <p:spPr>
          <a:xfrm>
            <a:off x="491613" y="615303"/>
            <a:ext cx="11562735" cy="58775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r>
              <a:rPr lang="en-US" altLang="zh-CN" sz="2400"/>
              <a:t>3</a:t>
            </a:r>
            <a:r>
              <a:rPr lang="zh-CN" altLang="en-US" sz="2400"/>
              <a:t>．（</a:t>
            </a:r>
            <a:r>
              <a:rPr sz="2400"/>
              <a:t>2021·</a:t>
            </a:r>
            <a:r>
              <a:rPr lang="zh-CN" altLang="en-US" sz="2400"/>
              <a:t>湖北咸宁）“全面建成小康社会，一个也不能少。”这是</a:t>
            </a:r>
            <a:r>
              <a:rPr lang="en-US" altLang="zh-CN" sz="2400"/>
              <a:t>25</a:t>
            </a:r>
            <a:r>
              <a:rPr lang="zh-CN" altLang="en-US" sz="2400"/>
              <a:t>．</a:t>
            </a:r>
            <a:r>
              <a:rPr lang="en-US" altLang="zh-CN" sz="2400"/>
              <a:t>5</a:t>
            </a:r>
            <a:r>
              <a:rPr lang="zh-CN" altLang="en-US" sz="2400"/>
              <a:t>万个驻村扶贫工作团队的共同目标。全国累计选派</a:t>
            </a:r>
            <a:r>
              <a:rPr lang="en-US" altLang="zh-CN" sz="2400"/>
              <a:t>290</a:t>
            </a:r>
            <a:r>
              <a:rPr lang="zh-CN" altLang="en-US" sz="2400"/>
              <a:t>多万名扶贫干部驻村帮扶，他们迎难而上，为啃掉“硬骨头”而呕心沥血。</a:t>
            </a:r>
            <a:r>
              <a:rPr lang="en-US" altLang="zh-CN" sz="2400"/>
              <a:t>2021</a:t>
            </a:r>
            <a:r>
              <a:rPr lang="zh-CN" altLang="en-US" sz="2400"/>
              <a:t>年</a:t>
            </a:r>
            <a:r>
              <a:rPr lang="en-US" altLang="zh-CN" sz="2400"/>
              <a:t>2</a:t>
            </a:r>
            <a:r>
              <a:rPr lang="zh-CN" altLang="en-US" sz="2400"/>
              <a:t>月</a:t>
            </a:r>
            <a:r>
              <a:rPr lang="en-US" altLang="zh-CN" sz="2400"/>
              <a:t>25</a:t>
            </a:r>
            <a:r>
              <a:rPr lang="zh-CN" altLang="en-US" sz="2400"/>
              <a:t>日，习近平总书记在全国脱贫攻坚总结表彰大会上庄严宣告：我国脱贫攻坚战取得了全面胜利。这说明（       ） </a:t>
            </a:r>
          </a:p>
          <a:p>
            <a:r>
              <a:rPr lang="zh-CN" altLang="en-US" sz="2400"/>
              <a:t>①集体力量的大小取决于成员数量的多少 </a:t>
            </a:r>
          </a:p>
          <a:p>
            <a:r>
              <a:rPr lang="zh-CN" altLang="en-US" sz="2400"/>
              <a:t>②强大的集体合力能完成许多凭一己之力无法完成的事 </a:t>
            </a:r>
          </a:p>
          <a:p>
            <a:r>
              <a:rPr lang="zh-CN" altLang="en-US" sz="2400"/>
              <a:t>③集体的力量来源于成员共同的目标和团结协作 </a:t>
            </a:r>
          </a:p>
          <a:p>
            <a:r>
              <a:rPr lang="zh-CN" altLang="en-US" sz="2400"/>
              <a:t>④强大的集体力量可以影响甚至改变一个人 </a:t>
            </a:r>
          </a:p>
          <a:p>
            <a:r>
              <a:rPr lang="en-US" altLang="zh-CN" sz="2400"/>
              <a:t>A</a:t>
            </a:r>
            <a:r>
              <a:rPr lang="zh-CN" altLang="en-US" sz="2400"/>
              <a:t>．①②	</a:t>
            </a:r>
            <a:r>
              <a:rPr lang="en-US" altLang="zh-CN" sz="2400"/>
              <a:t>B</a:t>
            </a:r>
            <a:r>
              <a:rPr lang="zh-CN" altLang="en-US" sz="2400"/>
              <a:t>．①③	</a:t>
            </a:r>
            <a:r>
              <a:rPr lang="en-US" altLang="zh-CN" sz="2400"/>
              <a:t>C</a:t>
            </a:r>
            <a:r>
              <a:rPr lang="zh-CN" altLang="en-US" sz="2400"/>
              <a:t>．②③	</a:t>
            </a:r>
            <a:r>
              <a:rPr lang="en-US" altLang="zh-CN" sz="2400"/>
              <a:t>D</a:t>
            </a:r>
            <a:r>
              <a:rPr lang="zh-CN" altLang="en-US" sz="2400"/>
              <a:t>．②④ </a:t>
            </a:r>
          </a:p>
          <a:p>
            <a:endParaRPr lang="en-US" altLang="zh-CN" sz="2000"/>
          </a:p>
          <a:p>
            <a:endParaRPr lang="en-US" altLang="zh-CN" sz="2000"/>
          </a:p>
          <a:p>
            <a:r>
              <a:rPr lang="en-US" altLang="zh-CN" sz="2000"/>
              <a:t>【</a:t>
            </a:r>
            <a:r>
              <a:rPr lang="zh-CN" altLang="en-US" sz="2000"/>
              <a:t>解析</a:t>
            </a:r>
            <a:r>
              <a:rPr lang="en-US" altLang="zh-CN" sz="2000"/>
              <a:t>】</a:t>
            </a:r>
            <a:r>
              <a:rPr lang="zh-CN" altLang="en-US" sz="2000"/>
              <a:t>本题考查对集体力量的认识和把握。②③：依据题文描述，“全面建成小康社会，一个也不能少。”这是</a:t>
            </a:r>
            <a:r>
              <a:rPr lang="en-US" altLang="zh-CN" sz="2000"/>
              <a:t>25</a:t>
            </a:r>
            <a:r>
              <a:rPr lang="zh-CN" altLang="en-US" sz="2000"/>
              <a:t>．</a:t>
            </a:r>
            <a:r>
              <a:rPr lang="en-US" altLang="zh-CN" sz="2000"/>
              <a:t>5</a:t>
            </a:r>
            <a:r>
              <a:rPr lang="zh-CN" altLang="en-US" sz="2000"/>
              <a:t>万个驻村扶贫工作团队的共同目标，这说明强大的集体合力能完成许多凭一己之力无法完成的事；集体的力量来源于成员共同的目标和团结协作，故②③说法正确；①：集体力量的大小取决于成员数量的多少说法不对，集体力量取决于团结的力量，故①说法错误；④：强大的集体力量可以影响甚至改变一个人，这种说法正确，但在题文中未体现，故④说法正确，但在题目中未体现；故本题选</a:t>
            </a:r>
            <a:r>
              <a:rPr lang="en-US" altLang="zh-CN" sz="2000"/>
              <a:t>C</a:t>
            </a:r>
            <a:r>
              <a:rPr lang="zh-CN" altLang="en-US" sz="2000"/>
              <a:t>。 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0332782" y="1595970"/>
            <a:ext cx="14954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5400" b="1">
                <a:solidFill>
                  <a:srgbClr val="FF0000"/>
                </a:solidFill>
              </a:rPr>
              <a:t>C</a:t>
            </a:r>
            <a:endParaRPr lang="zh-CN" altLang="en-US" sz="5400" b="1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04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400"/>
              <a:t>实战提分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727587" y="735955"/>
            <a:ext cx="10943303" cy="58169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algn="just"/>
            <a:r>
              <a:rPr lang="en-US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1.  2021</a:t>
            </a:r>
            <a:r>
              <a:rPr lang="zh-CN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年</a:t>
            </a:r>
            <a:r>
              <a:rPr lang="en-US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月</a:t>
            </a:r>
            <a:r>
              <a:rPr lang="en-US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17</a:t>
            </a:r>
            <a:r>
              <a:rPr lang="zh-CN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日《感动中国》</a:t>
            </a:r>
            <a:r>
              <a:rPr lang="en-US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2020</a:t>
            </a:r>
            <a:r>
              <a:rPr lang="zh-CN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年度人物颁奖盛典在央视一套播出。身患绝症坚守抗疫一线的“人民英雄”张定宇，为救援群众牺牲在洪水中的消防员陈陆，改变山区女童命运的公益校长张桂梅，战功赫赫的志愿军英雄王海</a:t>
            </a:r>
            <a:r>
              <a:rPr lang="en-US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……这些来自各行各业“止于至善”的普通人，用平凡的坚守书写出不平凡的人生，用榜样与人性的力量传播正能量。向榜样学习，“止于至善”要求我们（</a:t>
            </a:r>
            <a:r>
              <a:rPr lang="en-US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          </a:t>
            </a:r>
            <a:r>
              <a:rPr lang="zh-CN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</a:p>
          <a:p>
            <a:pPr algn="just"/>
            <a:endParaRPr lang="en-US" altLang="zh-CN" sz="2800" b="1" kern="100">
              <a:effectLst/>
              <a:latin typeface="Calibri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①养成自我省察的习惯，“日省其身，有则改之，无则加勉” </a:t>
            </a:r>
          </a:p>
          <a:p>
            <a:pPr algn="just"/>
            <a:r>
              <a:rPr lang="zh-CN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②汲取榜样的力量，不断追求更高的道德境界</a:t>
            </a:r>
          </a:p>
          <a:p>
            <a:pPr algn="just"/>
            <a:r>
              <a:rPr lang="zh-CN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③检视自身的不足，多检讨多自责，积极调整自己</a:t>
            </a:r>
          </a:p>
          <a:p>
            <a:pPr algn="just"/>
            <a:r>
              <a:rPr lang="zh-CN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④通过自省和慎独，端正自己的行为</a:t>
            </a:r>
          </a:p>
          <a:p>
            <a:pPr algn="just"/>
            <a:r>
              <a:rPr lang="en-US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．①②③</a:t>
            </a:r>
            <a:r>
              <a:rPr lang="en-US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	B</a:t>
            </a:r>
            <a:r>
              <a:rPr lang="zh-CN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．①②④</a:t>
            </a:r>
            <a:r>
              <a:rPr lang="en-US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	C</a:t>
            </a:r>
            <a:r>
              <a:rPr lang="zh-CN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．②③④</a:t>
            </a:r>
            <a:r>
              <a:rPr lang="en-US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	D</a:t>
            </a:r>
            <a:r>
              <a:rPr lang="zh-CN" altLang="zh-CN" sz="28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．①②③④</a:t>
            </a:r>
          </a:p>
          <a:p>
            <a:pPr algn="just"/>
            <a:r>
              <a:rPr lang="en-US" altLang="zh-CN" sz="1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lang="zh-CN" altLang="zh-CN" sz="1800" kern="100">
              <a:effectLst/>
              <a:latin typeface="Calibri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1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 </a:t>
            </a:r>
            <a:endParaRPr lang="zh-CN" altLang="zh-CN" sz="1800" kern="100">
              <a:effectLst/>
              <a:latin typeface="Calibri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009479" y="2800186"/>
            <a:ext cx="14954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5400" b="1">
                <a:solidFill>
                  <a:srgbClr val="FF0000"/>
                </a:solidFill>
              </a:rPr>
              <a:t>B</a:t>
            </a:r>
            <a:endParaRPr lang="zh-CN" altLang="en-US" sz="5400" b="1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文本框 19"/>
          <p:cNvSpPr txBox="1"/>
          <p:nvPr/>
        </p:nvSpPr>
        <p:spPr>
          <a:xfrm>
            <a:off x="736499" y="951722"/>
            <a:ext cx="8318090" cy="563118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r>
              <a:rPr lang="en-US" altLang="zh-CN" sz="2400"/>
              <a:t>2</a:t>
            </a:r>
            <a:r>
              <a:rPr lang="zh-CN" altLang="en-US" sz="2400"/>
              <a:t>．（</a:t>
            </a:r>
            <a:r>
              <a:rPr sz="2400"/>
              <a:t>2021·</a:t>
            </a:r>
            <a:r>
              <a:rPr lang="zh-CN" altLang="en-US" sz="2400"/>
              <a:t>内蒙古呼和浩特）读图，不考虑其他因素，下列选项与图示反映一致的是 </a:t>
            </a:r>
            <a:r>
              <a:rPr lang="en-US" altLang="zh-CN" sz="2400"/>
              <a:t>(        )</a:t>
            </a:r>
            <a:endParaRPr lang="zh-CN" altLang="en-US" sz="2400"/>
          </a:p>
          <a:p>
            <a:r>
              <a:rPr lang="zh-CN" altLang="en-US" sz="2400"/>
              <a:t>   </a:t>
            </a:r>
          </a:p>
          <a:p>
            <a:r>
              <a:rPr lang="en-US" altLang="zh-CN" sz="2400"/>
              <a:t>A</a:t>
            </a:r>
            <a:r>
              <a:rPr lang="zh-CN" altLang="en-US" sz="2400"/>
              <a:t>．</a:t>
            </a:r>
            <a:r>
              <a:rPr lang="en-US" altLang="zh-CN" sz="2400"/>
              <a:t>a</a:t>
            </a:r>
            <a:r>
              <a:rPr lang="zh-CN" altLang="en-US" sz="2400"/>
              <a:t>表示中学生上网时间与受益程度之间的关系 </a:t>
            </a:r>
          </a:p>
          <a:p>
            <a:r>
              <a:rPr lang="en-US" altLang="zh-CN" sz="2400"/>
              <a:t>B</a:t>
            </a:r>
            <a:r>
              <a:rPr lang="zh-CN" altLang="en-US" sz="2400"/>
              <a:t>．</a:t>
            </a:r>
            <a:r>
              <a:rPr lang="en-US" altLang="zh-CN" sz="2400"/>
              <a:t>a</a:t>
            </a:r>
            <a:r>
              <a:rPr lang="zh-CN" altLang="en-US" sz="2400"/>
              <a:t>表示集体联结度与个体感知到集体温暖之间的关系 </a:t>
            </a:r>
          </a:p>
          <a:p>
            <a:r>
              <a:rPr lang="en-US" altLang="zh-CN" sz="2400"/>
              <a:t>C</a:t>
            </a:r>
            <a:r>
              <a:rPr lang="zh-CN" altLang="en-US" sz="2400"/>
              <a:t>．</a:t>
            </a:r>
            <a:r>
              <a:rPr lang="en-US" altLang="zh-CN" sz="2400"/>
              <a:t>b</a:t>
            </a:r>
            <a:r>
              <a:rPr lang="zh-CN" altLang="en-US" sz="2400"/>
              <a:t>表示维护个人利益与维护集体利益之间的关系 </a:t>
            </a:r>
          </a:p>
          <a:p>
            <a:r>
              <a:rPr lang="en-US" altLang="zh-CN" sz="2400"/>
              <a:t>D</a:t>
            </a:r>
            <a:r>
              <a:rPr lang="zh-CN" altLang="en-US" sz="2400"/>
              <a:t>．</a:t>
            </a:r>
            <a:r>
              <a:rPr lang="en-US" altLang="zh-CN" sz="2400"/>
              <a:t>b</a:t>
            </a:r>
            <a:r>
              <a:rPr lang="zh-CN" altLang="en-US" sz="2400"/>
              <a:t>表示公民行使权利与履行义务之间的关系 </a:t>
            </a:r>
          </a:p>
          <a:p>
            <a:endParaRPr lang="en-US" altLang="zh-CN" sz="2400"/>
          </a:p>
          <a:p>
            <a:endParaRPr lang="en-US" altLang="zh-CN" sz="2400"/>
          </a:p>
          <a:p>
            <a:r>
              <a:rPr lang="en-US" altLang="zh-CN" sz="2400"/>
              <a:t>【</a:t>
            </a:r>
            <a:r>
              <a:rPr lang="zh-CN" altLang="en-US" sz="2400"/>
              <a:t>解析</a:t>
            </a:r>
            <a:r>
              <a:rPr lang="en-US" altLang="zh-CN" sz="2400"/>
              <a:t>】</a:t>
            </a:r>
            <a:r>
              <a:rPr lang="zh-CN" altLang="en-US" sz="2400"/>
              <a:t>本题考查学生的理解能力。</a:t>
            </a:r>
            <a:r>
              <a:rPr lang="en-US" altLang="zh-CN" sz="2400"/>
              <a:t>A</a:t>
            </a:r>
            <a:r>
              <a:rPr lang="zh-CN" altLang="en-US" sz="2400"/>
              <a:t>：上网时间过长，容易沉迷网络，不利于学生身心健康，故</a:t>
            </a:r>
            <a:r>
              <a:rPr lang="en-US" altLang="zh-CN" sz="2400"/>
              <a:t>A</a:t>
            </a:r>
            <a:r>
              <a:rPr lang="zh-CN" altLang="en-US" sz="2400"/>
              <a:t>观点错误；</a:t>
            </a:r>
            <a:r>
              <a:rPr lang="en-US" altLang="zh-CN" sz="2400"/>
              <a:t>B</a:t>
            </a:r>
            <a:r>
              <a:rPr lang="zh-CN" altLang="en-US" sz="2400"/>
              <a:t>：依据教材知识，集体的联结度越高，个人感知到的集体的温暖九越多，故</a:t>
            </a:r>
            <a:r>
              <a:rPr lang="en-US" altLang="zh-CN" sz="2400"/>
              <a:t>B</a:t>
            </a:r>
            <a:r>
              <a:rPr lang="zh-CN" altLang="en-US" sz="2400"/>
              <a:t>说法正确；</a:t>
            </a:r>
            <a:r>
              <a:rPr lang="en-US" altLang="zh-CN" sz="2400"/>
              <a:t>C</a:t>
            </a:r>
            <a:r>
              <a:rPr lang="zh-CN" altLang="en-US" sz="2400"/>
              <a:t>：个人利益和集体利益在根本上是一致的，故</a:t>
            </a:r>
            <a:r>
              <a:rPr lang="en-US" altLang="zh-CN" sz="2400"/>
              <a:t>C</a:t>
            </a:r>
            <a:r>
              <a:rPr lang="zh-CN" altLang="en-US" sz="2400"/>
              <a:t>说法错误；</a:t>
            </a:r>
            <a:r>
              <a:rPr lang="en-US" altLang="zh-CN" sz="2400"/>
              <a:t>D</a:t>
            </a:r>
            <a:r>
              <a:rPr lang="zh-CN" altLang="en-US" sz="2400"/>
              <a:t>：公民既要正确行使权利，也要自觉履行义务，故</a:t>
            </a:r>
            <a:r>
              <a:rPr lang="en-US" altLang="zh-CN" sz="2400"/>
              <a:t>D</a:t>
            </a:r>
            <a:r>
              <a:rPr lang="zh-CN" altLang="en-US" sz="2400"/>
              <a:t>说法错误；故本题选</a:t>
            </a:r>
            <a:r>
              <a:rPr lang="en-US" altLang="zh-CN" sz="2400"/>
              <a:t>B</a:t>
            </a:r>
            <a:r>
              <a:rPr lang="zh-CN" altLang="en-US" sz="2400"/>
              <a:t>。 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1" y="2063377"/>
            <a:ext cx="2635124" cy="2528287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4404648" y="1140047"/>
            <a:ext cx="14954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5400" b="1">
                <a:solidFill>
                  <a:srgbClr val="FF0000"/>
                </a:solidFill>
              </a:rPr>
              <a:t>B</a:t>
            </a:r>
            <a:endParaRPr lang="zh-CN" altLang="en-US" sz="5400" b="1">
              <a:solidFill>
                <a:srgbClr val="FF0000"/>
              </a:solidFill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658760" y="956070"/>
            <a:ext cx="11041627" cy="518847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algn="just">
              <a:lnSpc>
                <a:spcPts val="4000"/>
              </a:lnSpc>
            </a:pPr>
            <a:r>
              <a:rPr lang="en-US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3. </a:t>
            </a:r>
            <a:r>
              <a:rPr lang="zh-CN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第五代移动通信技术（</a:t>
            </a:r>
            <a:r>
              <a:rPr lang="en-US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5G</a:t>
            </a:r>
            <a:r>
              <a:rPr lang="zh-CN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）成为当代通讯发展趋势，中兴、高通和中国移动共同开展</a:t>
            </a:r>
            <a:r>
              <a:rPr lang="en-US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5G</a:t>
            </a:r>
            <a:r>
              <a:rPr lang="zh-CN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在中国的大规模部署，华为在多个国家与运营商就</a:t>
            </a:r>
            <a:r>
              <a:rPr lang="en-US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5G</a:t>
            </a:r>
            <a:r>
              <a:rPr lang="zh-CN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开展合作。对此，下列观点正确的有（</a:t>
            </a:r>
            <a:r>
              <a:rPr lang="en-US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         </a:t>
            </a:r>
            <a:r>
              <a:rPr lang="zh-CN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） </a:t>
            </a:r>
          </a:p>
          <a:p>
            <a:pPr algn="just">
              <a:lnSpc>
                <a:spcPts val="4000"/>
              </a:lnSpc>
            </a:pPr>
            <a:endParaRPr lang="en-US" altLang="zh-CN" sz="2800" kern="100">
              <a:effectLst/>
              <a:latin typeface="Calibri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ts val="4000"/>
              </a:lnSpc>
            </a:pPr>
            <a:r>
              <a:rPr lang="zh-CN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①合作有助于事业成功，科技的发展需要加强合作</a:t>
            </a:r>
            <a:r>
              <a:rPr lang="en-US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endParaRPr lang="zh-CN" altLang="zh-CN" sz="2800" kern="100">
              <a:effectLst/>
              <a:latin typeface="Calibri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ts val="4000"/>
              </a:lnSpc>
            </a:pPr>
            <a:r>
              <a:rPr lang="zh-CN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②合作能提高工作效率，只要合作就一定能取得成功</a:t>
            </a:r>
            <a:r>
              <a:rPr lang="en-US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endParaRPr lang="zh-CN" altLang="zh-CN" sz="2800" kern="100">
              <a:effectLst/>
              <a:latin typeface="Calibri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ts val="4000"/>
              </a:lnSpc>
            </a:pPr>
            <a:r>
              <a:rPr lang="zh-CN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③合作应体现双赢原则，做到合作各方相互促进</a:t>
            </a:r>
            <a:r>
              <a:rPr lang="en-US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endParaRPr lang="zh-CN" altLang="zh-CN" sz="2800" kern="100">
              <a:effectLst/>
              <a:latin typeface="Calibri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ts val="4000"/>
              </a:lnSpc>
            </a:pPr>
            <a:r>
              <a:rPr lang="zh-CN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④合作是共享的基础，参与合作不存在任何竞争关系 </a:t>
            </a:r>
          </a:p>
          <a:p>
            <a:pPr algn="just">
              <a:lnSpc>
                <a:spcPts val="4000"/>
              </a:lnSpc>
            </a:pPr>
            <a:r>
              <a:rPr lang="en-US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A. </a:t>
            </a:r>
            <a:r>
              <a:rPr lang="zh-CN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①②</a:t>
            </a:r>
            <a:r>
              <a:rPr lang="en-US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	B. </a:t>
            </a:r>
            <a:r>
              <a:rPr lang="zh-CN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①③</a:t>
            </a:r>
            <a:r>
              <a:rPr lang="en-US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	C. </a:t>
            </a:r>
            <a:r>
              <a:rPr lang="zh-CN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①④</a:t>
            </a:r>
            <a:r>
              <a:rPr lang="en-US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	D. </a:t>
            </a:r>
            <a:r>
              <a:rPr lang="zh-CN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②④ </a:t>
            </a:r>
          </a:p>
          <a:p>
            <a:pPr algn="just">
              <a:lnSpc>
                <a:spcPts val="4000"/>
              </a:lnSpc>
            </a:pPr>
            <a:r>
              <a:rPr lang="en-US" altLang="zh-CN" sz="2800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endParaRPr lang="zh-CN" altLang="zh-CN" sz="1800" kern="100">
              <a:effectLst/>
              <a:latin typeface="Calibri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628911" y="1915284"/>
            <a:ext cx="14954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5400" b="1">
                <a:solidFill>
                  <a:srgbClr val="FF0000"/>
                </a:solidFill>
              </a:rPr>
              <a:t>B</a:t>
            </a:r>
            <a:endParaRPr lang="zh-CN" altLang="en-US" sz="5400" b="1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3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4licmk53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140</Paragraphs>
  <Slides>19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Office 主题​​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lastModifiedBy>天天向上</cp:lastModifiedBy>
  <cp:revision>2</cp:revision>
  <dcterms:created xsi:type="dcterms:W3CDTF">2022-03-04T02:55:00Z</dcterms:created>
  <dcterms:modified xsi:type="dcterms:W3CDTF">2021-10-21T01:17:10Z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1A0596D79D4449279512839365372EBF</vt:lpwstr>
  </property>
  <property fmtid="{D5CDD505-2E9C-101B-9397-08002B2CF9AE}" pid="3" name="KSOProductBuildVer">
    <vt:lpwstr>2052-11.1.0.11365</vt:lpwstr>
  </property>
  <property fmtid="{D5CDD505-2E9C-101B-9397-08002B2CF9AE}" pid="4" name="KSOTemplateUUID">
    <vt:lpwstr>v1.0_library_jILthEpMIJVWZ5AQgiMFQQ==</vt:lpwstr>
  </property>
</Properties>
</file>