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194" r:id="rId1"/>
    <p:sldMasterId id="2147490231" r:id="rId2"/>
  </p:sldMasterIdLst>
  <p:notesMasterIdLst>
    <p:notesMasterId r:id="rId3"/>
  </p:notesMasterIdLst>
  <p:sldIdLst>
    <p:sldId id="3419" r:id="rId4"/>
    <p:sldId id="3424" r:id="rId5"/>
    <p:sldId id="3428" r:id="rId6"/>
    <p:sldId id="3431" r:id="rId7"/>
    <p:sldId id="3437" r:id="rId9"/>
    <p:sldId id="3440" r:id="rId10"/>
    <p:sldId id="3443" r:id="rId11"/>
    <p:sldId id="3446" r:id="rId12"/>
    <p:sldId id="3449" r:id="rId13"/>
    <p:sldId id="3455" r:id="rId15"/>
    <p:sldId id="3458" r:id="rId16"/>
    <p:sldId id="3461" r:id="rId17"/>
    <p:sldId id="3464" r:id="rId18"/>
    <p:sldId id="3467" r:id="rId19"/>
    <p:sldId id="3473" r:id="rId21"/>
    <p:sldId id="3476" r:id="rId22"/>
    <p:sldId id="3479" r:id="rId23"/>
    <p:sldId id="3482" r:id="rId24"/>
    <p:sldId id="3485" r:id="rId25"/>
    <p:sldId id="3491" r:id="rId27"/>
    <p:sldId id="3494" r:id="rId28"/>
    <p:sldId id="3497" r:id="rId29"/>
    <p:sldId id="3500" r:id="rId30"/>
    <p:sldId id="350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195" r:id="rId1"/>
    <p:sldLayoutId id="2147490196" r:id="rId2"/>
    <p:sldLayoutId id="2147490197" r:id="rId3"/>
    <p:sldLayoutId id="2147490198" r:id="rId4"/>
    <p:sldLayoutId id="2147490199" r:id="rId5"/>
    <p:sldLayoutId id="2147490200" r:id="rId6"/>
    <p:sldLayoutId id="2147490201" r:id="rId7"/>
    <p:sldLayoutId id="2147490202" r:id="rId8"/>
    <p:sldLayoutId id="2147490203" r:id="rId9"/>
    <p:sldLayoutId id="2147490204" r:id="rId10"/>
    <p:sldLayoutId id="21474902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232" r:id="rId1"/>
    <p:sldLayoutId id="2147490233" r:id="rId2"/>
    <p:sldLayoutId id="2147490234" r:id="rId3"/>
    <p:sldLayoutId id="2147490235" r:id="rId4"/>
    <p:sldLayoutId id="2147490236" r:id="rId5"/>
    <p:sldLayoutId id="2147490237" r:id="rId6"/>
    <p:sldLayoutId id="2147490238" r:id="rId7"/>
    <p:sldLayoutId id="2147490239" r:id="rId8"/>
    <p:sldLayoutId id="2147490240" r:id="rId9"/>
    <p:sldLayoutId id="2147490241" r:id="rId10"/>
    <p:sldLayoutId id="21474902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tags" Target="../tags/tag313.xml"/><Relationship Id="rId22" Type="http://schemas.openxmlformats.org/officeDocument/2006/relationships/tags" Target="../tags/tag314.xml"/><Relationship Id="rId23" Type="http://schemas.openxmlformats.org/officeDocument/2006/relationships/tags" Target="../tags/tag315.xml"/><Relationship Id="rId24" Type="http://schemas.openxmlformats.org/officeDocument/2006/relationships/tags" Target="../tags/tag316.xml"/><Relationship Id="rId25" Type="http://schemas.openxmlformats.org/officeDocument/2006/relationships/tags" Target="../tags/tag317.xml"/><Relationship Id="rId26" Type="http://schemas.openxmlformats.org/officeDocument/2006/relationships/tags" Target="../tags/tag318.xml"/><Relationship Id="rId27" Type="http://schemas.openxmlformats.org/officeDocument/2006/relationships/tags" Target="../tags/tag319.xml"/><Relationship Id="rId28" Type="http://schemas.openxmlformats.org/officeDocument/2006/relationships/tags" Target="../tags/tag320.xml"/><Relationship Id="rId29" Type="http://schemas.openxmlformats.org/officeDocument/2006/relationships/tags" Target="../tags/tag32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制药行业的成就与展望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制药行业的成就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制药行业的展望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制药行业的挑战与对策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制药行业的社会责任与担当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制药行业的成就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药品研发与生产</a:t>
            </a:r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药品研发：投入大量资金和人力，不断推出新药，满足临床需求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药品生产：严格遵守国家法规和标准，确保药品质量和安全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药品注册：通过注册审批，获得上市许可，为患者提供有效治疗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药品监管：加强监管力度，确保药品质量和安全，维护患者权益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医药技术创新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新药研发：不断推出新药，提高治疗效果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质量控制：加强质量监管，确保药品安全有效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国际化发展：推动医药企业走向国际市场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生产工艺改进：提高生产效率，降低成本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医药市场拓展</a:t>
            </a:r>
            <a:endParaRPr altLang="en-US" lang="zh-CN"/>
          </a:p>
        </p:txBody>
      </p:sp>
      <p:sp>
        <p:nvSpPr>
          <p:cNvPr id="10490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国内市场：医药行业规模不断扩大，市场销售额逐年增长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国际市场：医药企业积极拓展海外市场，推动中国医药品牌走向世界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创新药物：加大研发投入，推动创新药物研发，提高国内医药水平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国际化合作：加强国际交流与合作，引进先进技术和管理经验，提升国内医药行业整体竞争力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医药行业国际化</a:t>
            </a:r>
            <a:endParaRPr altLang="en-US" lang="zh-CN"/>
          </a:p>
        </p:txBody>
      </p:sp>
      <p:sp>
        <p:nvSpPr>
          <p:cNvPr id="10491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国际化进程加速：随着全球化的加速，医药行业也在不断推进国际化进程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跨国合作与并购：医药企业通过跨国合作与并购，拓展海外市场，提升国际竞争力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创新药物研发：国内医药企业在创新药物研发方面取得了显著进展，为国际化提供了有力支持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国际化人才队伍：医药行业需要具备国际化视野和跨文化沟通能力的人才队伍，以适应国际化发展的需要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制药行业的展望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医药技术发展趋势</a:t>
            </a:r>
            <a:endParaRPr altLang="en-US" lang="zh-CN"/>
          </a:p>
        </p:txBody>
      </p:sp>
      <p:sp>
        <p:nvSpPr>
          <p:cNvPr id="10492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人工智能与大数据：AI技术助力药物研发，大数据分析为精准医疗提供支持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基因编辑技术：CRISPR-Cas9等基因编辑技术为疾病治疗提供新思路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细胞疗法：CAR-T等细胞疗法在肿瘤治疗等领域展现巨大潜力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3D打印技术：3D打印在药物制剂和医疗器械领域的应用将进一步拓展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医药市场前景展望</a:t>
            </a:r>
            <a:endParaRPr altLang="en-US" lang="zh-CN"/>
          </a:p>
        </p:txBody>
      </p:sp>
      <p:sp>
        <p:nvSpPr>
          <p:cNvPr id="10493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医药市场规模将持续扩大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医药行业将更加注重创新和研发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医药行业将更加注重国际化发展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医药行业将更加注重社会责任和可持续发展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医药行业政策环境分析</a:t>
            </a:r>
            <a:endParaRPr altLang="en-US" lang="zh-CN"/>
          </a:p>
        </p:txBody>
      </p:sp>
      <p:sp>
        <p:nvSpPr>
          <p:cNvPr id="10494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医药行业政策环境的发展趋势与展望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医药行业政策环境存在的问题与挑战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医药行业政策环境对行业发展的影响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医药行业政策环境概述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医药行业未来挑战与机遇</a:t>
            </a:r>
            <a:endParaRPr altLang="en-US" lang="zh-CN"/>
          </a:p>
        </p:txBody>
      </p:sp>
      <p:sp>
        <p:nvSpPr>
          <p:cNvPr id="1049462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挑战：技术更新换代、市场竞争激烈、法规政策调整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机遇：新药研发、生物技术、数字化转型、个性化医疗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制药行业的挑战与对策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药品研发与生产成本压力</a:t>
            </a:r>
            <a:endParaRPr altLang="en-US" lang="zh-CN"/>
          </a:p>
        </p:txBody>
      </p:sp>
      <p:sp>
        <p:nvSpPr>
          <p:cNvPr id="10495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药品研发周期长、投入大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政策法规对制药行业的影响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市场竞争激烈，价格压力大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生产成本高，包括原材料、设备、人力等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医药市场竞争激烈</a:t>
            </a:r>
            <a:endParaRPr altLang="en-US" lang="zh-CN"/>
          </a:p>
        </p:txBody>
      </p:sp>
      <p:sp>
        <p:nvSpPr>
          <p:cNvPr id="10496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国内外企业竞争激烈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政策法规对制药行业的影响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研发创新难度大，投入成本高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药品价格下降，利润空间压缩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医药行业监管政策变化</a:t>
            </a:r>
            <a:endParaRPr altLang="en-US" lang="zh-CN"/>
          </a:p>
        </p:txBody>
      </p:sp>
      <p:sp>
        <p:nvSpPr>
          <p:cNvPr id="10497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政策背景：国家对医药行业的监管政策不断加强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政策内容：对药品质量、安全、价格等方面提出更高要求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政策影响：企业需要加强内部管理，提高产品质量和安全水平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对策建议：企业应加强与监管部门的沟通，了解政策要求，积极应对挑战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497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加强研发创新，提高产品质量和技术水平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强化人才培养和引进，提高行业整体素质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加强国际合作与交流，引进先进技术和管理经验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优化产业结构，推动转型升级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制药行业的社会责任与担当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保障人民健康安全</a:t>
            </a:r>
            <a:endParaRPr altLang="en-US" lang="zh-CN"/>
          </a:p>
        </p:txBody>
      </p:sp>
      <p:sp>
        <p:nvSpPr>
          <p:cNvPr id="1049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制药行业的使命：为人类健康保驾护航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药品生产：严格遵守质量标准，确保药品安全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药品流通：规范市场秩序，防止假冒伪劣药品流通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药品研发：提高疗效，降低副作用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推动医药技术创新发展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制药行业在技术创新方面的成就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医药技术创新对人类健康的影响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制药行业在推动医药技术创新发展中的责任与担当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未来医药技术创新发展的展望与挑战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积极参与公益事业</a:t>
            </a:r>
            <a:endParaRPr altLang="en-US" lang="zh-CN"/>
          </a:p>
        </p:txBody>
      </p:sp>
      <p:sp>
        <p:nvSpPr>
          <p:cNvPr id="10500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积极履行社会责任，推动可持续发展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参与慈善捐赠和公益活动，帮助弱势群体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支持公共卫生事业，如疫苗研发和生产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制药企业捐赠药品和医疗设备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履行社会责任的实践与成果</a:t>
            </a:r>
            <a:endParaRPr altLang="en-US" lang="zh-CN"/>
          </a:p>
        </p:txBody>
      </p:sp>
      <p:sp>
        <p:nvSpPr>
          <p:cNvPr id="10501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社会责任实践的成果与影响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未来展望与持续努力的方向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制药行业的社会责任定义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制药行业履行社会责任的实践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8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2023-12-17T12:17:42Z</dcterms:created>
  <dcterms:modified xsi:type="dcterms:W3CDTF">2023-12-17T12:17:42Z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1f9ee4aace7d495b9f30ab0397e59172_21</vt:lpwstr>
  </property>
</Properties>
</file>