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20" r:id="rId1"/>
    <p:sldMasterId id="2147486957" r:id="rId2"/>
  </p:sldMasterIdLst>
  <p:notesMasterIdLst>
    <p:notesMasterId r:id="rId3"/>
  </p:notesMasterIdLst>
  <p:sldIdLst>
    <p:sldId id="1774" r:id="rId4"/>
    <p:sldId id="1777" r:id="rId5"/>
    <p:sldId id="1780" r:id="rId6"/>
    <p:sldId id="1783" r:id="rId7"/>
    <p:sldId id="1789" r:id="rId9"/>
    <p:sldId id="1792" r:id="rId10"/>
    <p:sldId id="1795" r:id="rId11"/>
    <p:sldId id="1798" r:id="rId12"/>
    <p:sldId id="1804" r:id="rId14"/>
    <p:sldId id="1807" r:id="rId15"/>
    <p:sldId id="1810" r:id="rId16"/>
    <p:sldId id="1813" r:id="rId17"/>
    <p:sldId id="1819" r:id="rId19"/>
    <p:sldId id="1822" r:id="rId20"/>
    <p:sldId id="1825" r:id="rId21"/>
    <p:sldId id="1828" r:id="rId22"/>
    <p:sldId id="1834" r:id="rId24"/>
    <p:sldId id="1837" r:id="rId25"/>
    <p:sldId id="1840" r:id="rId26"/>
    <p:sldId id="1843" r:id="rId27"/>
    <p:sldId id="1849" r:id="rId29"/>
    <p:sldId id="1852" r:id="rId30"/>
    <p:sldId id="1855" r:id="rId31"/>
    <p:sldId id="1858" r:id="rId32"/>
    <p:sldId id="1864" r:id="rId34"/>
    <p:sldId id="1867" r:id="rId35"/>
    <p:sldId id="187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21" r:id="rId1"/>
    <p:sldLayoutId id="2147486922" r:id="rId2"/>
    <p:sldLayoutId id="2147486923" r:id="rId3"/>
    <p:sldLayoutId id="2147486924" r:id="rId4"/>
    <p:sldLayoutId id="2147486925" r:id="rId5"/>
    <p:sldLayoutId id="2147486926" r:id="rId6"/>
    <p:sldLayoutId id="2147486927" r:id="rId7"/>
    <p:sldLayoutId id="2147486928" r:id="rId8"/>
    <p:sldLayoutId id="2147486929" r:id="rId9"/>
    <p:sldLayoutId id="2147486930" r:id="rId10"/>
    <p:sldLayoutId id="21474869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958" r:id="rId1"/>
    <p:sldLayoutId id="2147486959" r:id="rId2"/>
    <p:sldLayoutId id="2147486960" r:id="rId3"/>
    <p:sldLayoutId id="2147486961" r:id="rId4"/>
    <p:sldLayoutId id="2147486962" r:id="rId5"/>
    <p:sldLayoutId id="2147486963" r:id="rId6"/>
    <p:sldLayoutId id="2147486964" r:id="rId7"/>
    <p:sldLayoutId id="2147486965" r:id="rId8"/>
    <p:sldLayoutId id="2147486966" r:id="rId9"/>
    <p:sldLayoutId id="2147486967" r:id="rId10"/>
    <p:sldLayoutId id="21474869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tags" Target="../tags/tag312.xml"/><Relationship Id="rId31" Type="http://schemas.openxmlformats.org/officeDocument/2006/relationships/tags" Target="../tags/tag313.xml"/><Relationship Id="rId32" Type="http://schemas.openxmlformats.org/officeDocument/2006/relationships/tags" Target="../tags/tag314.xml"/><Relationship Id="rId33" Type="http://schemas.openxmlformats.org/officeDocument/2006/relationships/tags" Target="../tags/tag315.xml"/><Relationship Id="rId34" Type="http://schemas.openxmlformats.org/officeDocument/2006/relationships/tags" Target="../tags/tag316.xml"/><Relationship Id="rId35" Type="http://schemas.openxmlformats.org/officeDocument/2006/relationships/tags" Target="../tags/tag317.xml"/><Relationship Id="rId36" Type="http://schemas.openxmlformats.org/officeDocument/2006/relationships/tags" Target="../tags/tag318.xml"/><Relationship Id="rId37" Type="http://schemas.openxmlformats.org/officeDocument/2006/relationships/tags" Target="../tags/tag319.xml"/><Relationship Id="rId38" Type="http://schemas.openxmlformats.org/officeDocument/2006/relationships/tags" Target="../tags/tag320.xml"/><Relationship Id="rId39" Type="http://schemas.openxmlformats.org/officeDocument/2006/relationships/tags" Target="../tags/tag321.xml"/><Relationship Id="rId40" Type="http://schemas.openxmlformats.org/officeDocument/2006/relationships/tags" Target="../tags/tag322.xml"/><Relationship Id="rId4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tags" Target="../tags/tag390.xml"/><Relationship Id="rId22" Type="http://schemas.openxmlformats.org/officeDocument/2006/relationships/tags" Target="../tags/tag391.xml"/><Relationship Id="rId23" Type="http://schemas.openxmlformats.org/officeDocument/2006/relationships/tags" Target="../tags/tag392.xml"/><Relationship Id="rId24" Type="http://schemas.openxmlformats.org/officeDocument/2006/relationships/tags" Target="../tags/tag393.xml"/><Relationship Id="rId25" Type="http://schemas.openxmlformats.org/officeDocument/2006/relationships/tags" Target="../tags/tag394.xml"/><Relationship Id="rId26" Type="http://schemas.openxmlformats.org/officeDocument/2006/relationships/tags" Target="../tags/tag395.xml"/><Relationship Id="rId27" Type="http://schemas.openxmlformats.org/officeDocument/2006/relationships/tags" Target="../tags/tag396.xml"/><Relationship Id="rId28" Type="http://schemas.openxmlformats.org/officeDocument/2006/relationships/tags" Target="../tags/tag397.xml"/><Relationship Id="rId29" Type="http://schemas.openxmlformats.org/officeDocument/2006/relationships/tags" Target="../tags/tag39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数字化教育：拓展跨文化交流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数字化教育的发展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跨文化交流的重要性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数字化教育在跨文化交流中的应用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数字化教育拓展跨文化交流的途径和方法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数字化教育拓展跨文化交流的挑战和对策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数字化教育的发展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数字化教育的定义和特点</a:t>
            </a:r>
            <a:endParaRPr altLang="en-US" lang="zh-CN"/>
          </a:p>
        </p:txBody>
      </p:sp>
      <p:sp>
        <p:nvSpPr>
          <p:cNvPr id="1049056" name="圆角矩形 21"/>
          <p:cNvSpPr/>
          <p:nvPr>
            <p:custDataLst>
              <p:tags r:id="rId1"/>
            </p:custDataLst>
          </p:nvPr>
        </p:nvSpPr>
        <p:spPr>
          <a:xfrm rot="16200000">
            <a:off x="5607646" y="-2569836"/>
            <a:ext cx="976874" cy="110865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22"/>
          <p:cNvSpPr/>
          <p:nvPr>
            <p:custDataLst>
              <p:tags r:id="rId2"/>
            </p:custDataLst>
          </p:nvPr>
        </p:nvSpPr>
        <p:spPr>
          <a:xfrm rot="16200000">
            <a:off x="137692" y="2899471"/>
            <a:ext cx="975266" cy="14633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293" y="-974999"/>
            <a:ext cx="976874" cy="110873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138339" y="4495602"/>
            <a:ext cx="975266" cy="14633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1017959" y="2484580"/>
            <a:ext cx="10620994" cy="976874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定义：数字化教育是指利用数字技术、网络技术和多媒体技术等手段，实现教育资源的数字化和共享化，提高教育质量和效率的一种新型教育方式。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4"/>
          <p:cNvSpPr txBox="1"/>
          <p:nvPr>
            <p:custDataLst>
              <p:tags r:id="rId6"/>
            </p:custDataLst>
          </p:nvPr>
        </p:nvSpPr>
        <p:spPr>
          <a:xfrm>
            <a:off x="1017959" y="4081359"/>
            <a:ext cx="10620994" cy="976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特点：数字化教育具有资源共享、交互性强、个性化教学、学习方式灵活、学习时间灵活等特点。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数字化教育的发展历程</a:t>
            </a:r>
            <a:endParaRPr altLang="en-US" lang="zh-CN"/>
          </a:p>
        </p:txBody>
      </p:sp>
      <p:sp>
        <p:nvSpPr>
          <p:cNvPr id="104910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数字化教育的现状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数字化教育的未来趋势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数字化教育的起源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数字化教育的发展阶段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数字化教育的重要性和意义</a:t>
            </a:r>
            <a:endParaRPr altLang="en-US" lang="zh-CN"/>
          </a:p>
        </p:txBody>
      </p:sp>
      <p:sp>
        <p:nvSpPr>
          <p:cNvPr id="10491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促进教育公平：数字化教育可以打破地域限制，让更多人接受优质教育资源，缩小城乡、地区之间的教育差距。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提高教育效率：数字化教育可以减少人力成本，提高教学效率，同时方便学生随时随地学习，提高学习效果。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拓展跨文化交流：数字化教育可以跨越语言、文化、地域等障碍，促进不同文化之间的交流和理解，增进国际间的友好合作。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培养创新人才：数字化教育注重培养学生的创新精神和实践能力，有利于培养适应未来社会发展的创新型人才。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跨文化交流的重要性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跨文化交流的定义和特点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重要性：促进相互理解、尊重和合作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数字化教育的应用：在线课程、虚拟现实等技术的支持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定义：不同文化背景的人们之间的交流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特点：语言、文化、价值观等方面的差异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跨文化交流的重要性</a:t>
            </a:r>
            <a:endParaRPr altLang="en-US" lang="zh-CN"/>
          </a:p>
        </p:txBody>
      </p:sp>
      <p:sp>
        <p:nvSpPr>
          <p:cNvPr id="10493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促进不同文化之间的相互理解与尊重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拓展视野，增进国际友谊与合作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推动文化多样性的保护与发展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提升个人综合素质，培养全球化人才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跨文化交流的挑战和机遇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跨文化交流带来的机遇：促进相互理解、拓展视野、增进友谊等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如何在数字化教育背景下加强跨文化交流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跨文化交流的定义和重要性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跨文化交流面临的挑战：文化差异、语言障碍、价值观冲突等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数字化教育在跨文化交流中的应用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数字化教育在跨文化交流中的优势</a:t>
            </a:r>
            <a:endParaRPr altLang="en-US" lang="zh-CN"/>
          </a:p>
        </p:txBody>
      </p:sp>
      <p:sp>
        <p:nvSpPr>
          <p:cNvPr id="104955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突破时空限制：数字化教育可以跨越地域和时间限制，让不同文化背景的学生随时随地参与学习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多样化的教学方式：数字化教育可以提供多种教学方式，如在线课程、虚拟现实、游戏化学习等，有助于提高学生的学习兴趣和参与度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促进文化交流：数字化教育可以让学生接触到不同文化背景的教学资源和教师，促进不同文化之间的交流和理解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提高语言能力：数字化教育可以提供多语言的教学资源和学习工具，有助于提高学生的语言能力和跨文化交流能力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数字化教育在跨文化交流中的实践案例</a:t>
            </a:r>
            <a:endParaRPr altLang="en-US" lang="zh-CN"/>
          </a:p>
        </p:txBody>
      </p:sp>
      <p:sp>
        <p:nvSpPr>
          <p:cNvPr id="10496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语言学习：利用数字化教育资源，如在线课程和学习应用程序，促进不同语言和文化之间的交流和理解。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虚拟实地考察：通过虚拟现实和增强现实技术，让学生能够体验不同文化背景和环境，增加对其他文化的认识和了解。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跨文化交流项目：鼓励学生参与跨文化交流项目，如国际志愿者项目、文化节和艺术展览，促进不同文化之间的交流和理解。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在线论坛和社交媒体：利用在线论坛和社交媒体平台，建立跨文化交流社区，分享不同文化背景和经验，促进相互学习和理解。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数字化教育在跨文化交流中的未来发展</a:t>
            </a:r>
            <a:endParaRPr altLang="en-US" lang="zh-CN"/>
          </a:p>
        </p:txBody>
      </p:sp>
      <p:sp>
        <p:nvSpPr>
          <p:cNvPr id="1049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数字化教育将促进全球范围内的跨文化交流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数字化教育将推动不同文化之间的相互理解和尊重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未来数字化教育将为跨文化交流提供更加便捷和高效的方式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未来数字化教育将更加注重跨文化交流能力的培养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数字化教育拓展跨文化交流的途径和方法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拓展跨文化交流的途径</a:t>
            </a:r>
            <a:endParaRPr altLang="en-US" lang="zh-CN"/>
          </a:p>
        </p:txBody>
      </p:sp>
      <p:sp>
        <p:nvSpPr>
          <p:cNvPr id="10498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语言学习：通过语言学习，了解不同文化的表达方式和思维方式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文化交流活动：参加文化交流活动，如国际会议、文化节等，与来自不同文化背景的人交流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社交媒体：利用社交媒体平台，如微博、微信等，与来自不同文化背景的人互动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跨国教育项目：参加跨国教育项目，如交换生项目、国际志愿者项目等，深入了解不同文化背景的人的生活方式和思维方式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拓展跨文化交流的方法</a:t>
            </a:r>
            <a:endParaRPr altLang="en-US" lang="zh-CN"/>
          </a:p>
        </p:txBody>
      </p:sp>
      <p:sp>
        <p:nvSpPr>
          <p:cNvPr id="104989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跨国教育合作：通过跨国教育合作项目，了解不同文化背景下的教育理念和教学方法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数字化教育平台：利用数字化教育平台，如在线课程、社交媒体等，了解不同文化背景下的学习方式和交流方式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语言学习：掌握一门外语，了解不同文化背景下的语言习惯和表达方式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文化交流活动：参加国际文化交流活动，如国际会议、文化节等，了解不同文化背景下的价值观和思维方式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拓展跨文化交流的实践案例</a:t>
            </a:r>
            <a:endParaRPr altLang="en-US" lang="zh-CN"/>
          </a:p>
        </p:txBody>
      </p:sp>
      <p:sp>
        <p:nvSpPr>
          <p:cNvPr id="104995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在线教育资源：通过共享教育资源，推动全球范围内的知识传播与文化交流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语言交换平台：提供语言学习与交流的机会，促进不同文化之间的理解与沟通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虚拟现实技术：利用虚拟现实技术，为学习者提供沉浸式的文化体验，加深对不同文化的理解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社交媒体平台：通过社交媒体平台，展示不同文化背景下的教育理念与实践，促进跨文化交流与合作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数字化教育拓展跨文化交流的挑战和对策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数字化教育拓展跨文化交流的挑战</a:t>
            </a:r>
            <a:endParaRPr altLang="en-US" lang="zh-CN"/>
          </a:p>
        </p:txBody>
      </p:sp>
      <p:sp>
        <p:nvSpPr>
          <p:cNvPr id="1050084" name="任意多边形: 形状 16"/>
          <p:cNvSpPr/>
          <p:nvPr>
            <p:custDataLst>
              <p:tags r:id="rId1"/>
            </p:custDataLst>
          </p:nvPr>
        </p:nvSpPr>
        <p:spPr>
          <a:xfrm>
            <a:off x="551935" y="1382053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6" name="Freeform 488"/>
          <p:cNvSpPr/>
          <p:nvPr>
            <p:custDataLst>
              <p:tags r:id="rId2"/>
            </p:custDataLst>
          </p:nvPr>
        </p:nvSpPr>
        <p:spPr>
          <a:xfrm rot="5400000">
            <a:off x="5206643" y="1367100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序号"/>
          <p:cNvSpPr txBox="1"/>
          <p:nvPr>
            <p:custDataLst>
              <p:tags r:id="rId3"/>
            </p:custDataLst>
          </p:nvPr>
        </p:nvSpPr>
        <p:spPr>
          <a:xfrm>
            <a:off x="5334813" y="1599942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0" name="标题"/>
          <p:cNvSpPr txBox="1"/>
          <p:nvPr>
            <p:custDataLst>
              <p:tags r:id="rId4"/>
            </p:custDataLst>
          </p:nvPr>
        </p:nvSpPr>
        <p:spPr>
          <a:xfrm>
            <a:off x="944278" y="1435458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技术难题：如何确保数字化教育的跨文化交流顺畅进行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2" name="正文"/>
          <p:cNvSpPr txBox="1"/>
          <p:nvPr>
            <p:custDataLst>
              <p:tags r:id="rId5"/>
            </p:custDataLst>
          </p:nvPr>
        </p:nvSpPr>
        <p:spPr>
          <a:xfrm>
            <a:off x="944278" y="190043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94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4763" y="1934609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6" name="Freeform 488"/>
          <p:cNvSpPr/>
          <p:nvPr>
            <p:custDataLst>
              <p:tags r:id="rId7"/>
            </p:custDataLst>
          </p:nvPr>
        </p:nvSpPr>
        <p:spPr>
          <a:xfrm rot="5400000">
            <a:off x="6150828" y="1919655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序号"/>
          <p:cNvSpPr txBox="1"/>
          <p:nvPr>
            <p:custDataLst>
              <p:tags r:id="rId8"/>
            </p:custDataLst>
          </p:nvPr>
        </p:nvSpPr>
        <p:spPr>
          <a:xfrm>
            <a:off x="6260485" y="214680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00" name="任意多边形: 形状 2"/>
          <p:cNvSpPr/>
          <p:nvPr>
            <p:custDataLst>
              <p:tags r:id="rId9"/>
            </p:custDataLst>
          </p:nvPr>
        </p:nvSpPr>
        <p:spPr>
          <a:xfrm>
            <a:off x="551935" y="248716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02" name="Freeform 488"/>
          <p:cNvSpPr/>
          <p:nvPr>
            <p:custDataLst>
              <p:tags r:id="rId10"/>
            </p:custDataLst>
          </p:nvPr>
        </p:nvSpPr>
        <p:spPr>
          <a:xfrm rot="5400000">
            <a:off x="5206643" y="247221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序号"/>
          <p:cNvSpPr txBox="1"/>
          <p:nvPr>
            <p:custDataLst>
              <p:tags r:id="rId11"/>
            </p:custDataLst>
          </p:nvPr>
        </p:nvSpPr>
        <p:spPr>
          <a:xfrm>
            <a:off x="5334813" y="270434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06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4763" y="3034734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08" name="Freeform 488"/>
          <p:cNvSpPr/>
          <p:nvPr>
            <p:custDataLst>
              <p:tags r:id="rId13"/>
            </p:custDataLst>
          </p:nvPr>
        </p:nvSpPr>
        <p:spPr>
          <a:xfrm rot="5400000">
            <a:off x="6150828" y="3020493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0" name="序号"/>
          <p:cNvSpPr txBox="1"/>
          <p:nvPr>
            <p:custDataLst>
              <p:tags r:id="rId14"/>
            </p:custDataLst>
          </p:nvPr>
        </p:nvSpPr>
        <p:spPr>
          <a:xfrm>
            <a:off x="6260485" y="3244079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112" name="任意多边形: 形状 12"/>
          <p:cNvSpPr/>
          <p:nvPr>
            <p:custDataLst>
              <p:tags r:id="rId15"/>
            </p:custDataLst>
          </p:nvPr>
        </p:nvSpPr>
        <p:spPr>
          <a:xfrm>
            <a:off x="551935" y="359156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14" name="Freeform 488"/>
          <p:cNvSpPr/>
          <p:nvPr>
            <p:custDataLst>
              <p:tags r:id="rId16"/>
            </p:custDataLst>
          </p:nvPr>
        </p:nvSpPr>
        <p:spPr>
          <a:xfrm rot="5400000">
            <a:off x="5206643" y="3577321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6" name="序号"/>
          <p:cNvSpPr txBox="1"/>
          <p:nvPr>
            <p:custDataLst>
              <p:tags r:id="rId17"/>
            </p:custDataLst>
          </p:nvPr>
        </p:nvSpPr>
        <p:spPr>
          <a:xfrm>
            <a:off x="5334813" y="380945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118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4763" y="41355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20" name="Freeform 488"/>
          <p:cNvSpPr/>
          <p:nvPr>
            <p:custDataLst>
              <p:tags r:id="rId19"/>
            </p:custDataLst>
          </p:nvPr>
        </p:nvSpPr>
        <p:spPr>
          <a:xfrm rot="5400000">
            <a:off x="6150828" y="41206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2" name="序号"/>
          <p:cNvSpPr txBox="1"/>
          <p:nvPr>
            <p:custDataLst>
              <p:tags r:id="rId20"/>
            </p:custDataLst>
          </p:nvPr>
        </p:nvSpPr>
        <p:spPr>
          <a:xfrm>
            <a:off x="6260485" y="4344205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124" name="任意多边形: 形状 27"/>
          <p:cNvSpPr/>
          <p:nvPr>
            <p:custDataLst>
              <p:tags r:id="rId21"/>
            </p:custDataLst>
          </p:nvPr>
        </p:nvSpPr>
        <p:spPr>
          <a:xfrm>
            <a:off x="551935" y="4696672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26" name="Freeform 488"/>
          <p:cNvSpPr/>
          <p:nvPr>
            <p:custDataLst>
              <p:tags r:id="rId22"/>
            </p:custDataLst>
          </p:nvPr>
        </p:nvSpPr>
        <p:spPr>
          <a:xfrm rot="5400000">
            <a:off x="5206643" y="4681719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8" name="序号"/>
          <p:cNvSpPr txBox="1"/>
          <p:nvPr>
            <p:custDataLst>
              <p:tags r:id="rId23"/>
            </p:custDataLst>
          </p:nvPr>
        </p:nvSpPr>
        <p:spPr>
          <a:xfrm>
            <a:off x="5334813" y="4914561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30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4763" y="5235698"/>
            <a:ext cx="5605018" cy="92444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32" name="Freeform 488"/>
          <p:cNvSpPr/>
          <p:nvPr>
            <p:custDataLst>
              <p:tags r:id="rId25"/>
            </p:custDataLst>
          </p:nvPr>
        </p:nvSpPr>
        <p:spPr>
          <a:xfrm rot="5400000">
            <a:off x="6150828" y="5221457"/>
            <a:ext cx="835156" cy="95373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序号"/>
          <p:cNvSpPr txBox="1"/>
          <p:nvPr>
            <p:custDataLst>
              <p:tags r:id="rId26"/>
            </p:custDataLst>
          </p:nvPr>
        </p:nvSpPr>
        <p:spPr>
          <a:xfrm>
            <a:off x="6260485" y="5445043"/>
            <a:ext cx="578406" cy="530951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136" name="标题"/>
          <p:cNvSpPr txBox="1"/>
          <p:nvPr>
            <p:custDataLst>
              <p:tags r:id="rId27"/>
            </p:custDataLst>
          </p:nvPr>
        </p:nvSpPr>
        <p:spPr>
          <a:xfrm>
            <a:off x="7463147" y="197662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文化差异：如何应对不同文化背景下的教育理念和教学方法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38" name="正文"/>
          <p:cNvSpPr txBox="1"/>
          <p:nvPr>
            <p:custDataLst>
              <p:tags r:id="rId28"/>
            </p:custDataLst>
          </p:nvPr>
        </p:nvSpPr>
        <p:spPr>
          <a:xfrm>
            <a:off x="7463147" y="2440880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40" name="标题"/>
          <p:cNvSpPr txBox="1"/>
          <p:nvPr>
            <p:custDataLst>
              <p:tags r:id="rId29"/>
            </p:custDataLst>
          </p:nvPr>
        </p:nvSpPr>
        <p:spPr>
          <a:xfrm>
            <a:off x="944278" y="254199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语言障碍：如何解决语言差异带来的交流障碍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2" name="正文"/>
          <p:cNvSpPr txBox="1"/>
          <p:nvPr>
            <p:custDataLst>
              <p:tags r:id="rId30"/>
            </p:custDataLst>
          </p:nvPr>
        </p:nvSpPr>
        <p:spPr>
          <a:xfrm>
            <a:off x="944278" y="300625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44" name="标题"/>
          <p:cNvSpPr txBox="1"/>
          <p:nvPr>
            <p:custDataLst>
              <p:tags r:id="rId31"/>
            </p:custDataLst>
          </p:nvPr>
        </p:nvSpPr>
        <p:spPr>
          <a:xfrm>
            <a:off x="7463147" y="3082442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资源分配不均：如何确保数字化教育资源在不同文化背景下的公平分配  数字化教育拓展跨文化交流的对策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6" name="正文"/>
          <p:cNvSpPr txBox="1"/>
          <p:nvPr>
            <p:custDataLst>
              <p:tags r:id="rId32"/>
            </p:custDataLst>
          </p:nvPr>
        </p:nvSpPr>
        <p:spPr>
          <a:xfrm>
            <a:off x="7463147" y="3546702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数字化教育拓展跨文化交流的对策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48" name="标题"/>
          <p:cNvSpPr txBox="1"/>
          <p:nvPr>
            <p:custDataLst>
              <p:tags r:id="rId33"/>
            </p:custDataLst>
          </p:nvPr>
        </p:nvSpPr>
        <p:spPr>
          <a:xfrm>
            <a:off x="944278" y="3640694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技术创新：不断更新数字化教育技术，提高跨文化交流的效率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0" name="正文"/>
          <p:cNvSpPr txBox="1"/>
          <p:nvPr>
            <p:custDataLst>
              <p:tags r:id="rId34"/>
            </p:custDataLst>
          </p:nvPr>
        </p:nvSpPr>
        <p:spPr>
          <a:xfrm>
            <a:off x="944278" y="4104954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2" name="标题"/>
          <p:cNvSpPr txBox="1"/>
          <p:nvPr>
            <p:custDataLst>
              <p:tags r:id="rId35"/>
            </p:custDataLst>
          </p:nvPr>
        </p:nvSpPr>
        <p:spPr>
          <a:xfrm>
            <a:off x="7463147" y="4191825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文化包容：尊重不同文化背景下的教育理念和教学方法，促进文化交流与融合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4" name="正文"/>
          <p:cNvSpPr txBox="1"/>
          <p:nvPr>
            <p:custDataLst>
              <p:tags r:id="rId36"/>
            </p:custDataLst>
          </p:nvPr>
        </p:nvSpPr>
        <p:spPr>
          <a:xfrm>
            <a:off x="7463147" y="465608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6" name="标题"/>
          <p:cNvSpPr txBox="1"/>
          <p:nvPr>
            <p:custDataLst>
              <p:tags r:id="rId37"/>
            </p:custDataLst>
          </p:nvPr>
        </p:nvSpPr>
        <p:spPr>
          <a:xfrm>
            <a:off x="944278" y="4731563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语言培训：提供语言培训，降低语言障碍对数字化教育跨文化交流的影响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8" name="正文"/>
          <p:cNvSpPr txBox="1"/>
          <p:nvPr>
            <p:custDataLst>
              <p:tags r:id="rId38"/>
            </p:custDataLst>
          </p:nvPr>
        </p:nvSpPr>
        <p:spPr>
          <a:xfrm>
            <a:off x="944278" y="5196535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60" name="标题"/>
          <p:cNvSpPr txBox="1"/>
          <p:nvPr>
            <p:custDataLst>
              <p:tags r:id="rId39"/>
            </p:custDataLst>
          </p:nvPr>
        </p:nvSpPr>
        <p:spPr>
          <a:xfrm>
            <a:off x="7463147" y="5284830"/>
            <a:ext cx="3784534" cy="3956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资源共享：推动数字化教育资源的共享，促进不同文化背景下的教育公平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2" name="正文"/>
          <p:cNvSpPr txBox="1"/>
          <p:nvPr>
            <p:custDataLst>
              <p:tags r:id="rId40"/>
            </p:custDataLst>
          </p:nvPr>
        </p:nvSpPr>
        <p:spPr>
          <a:xfrm>
            <a:off x="7463147" y="5749803"/>
            <a:ext cx="3784534" cy="38553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数字化教育拓展跨文化交流的对策</a:t>
            </a:r>
            <a:endParaRPr altLang="en-US" lang="zh-CN"/>
          </a:p>
        </p:txBody>
      </p:sp>
      <p:sp>
        <p:nvSpPr>
          <p:cNvPr id="10502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建立数字化教育平台：通过在线教育平台，促进不同文化背景的学生之间的交流和学习。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开发跨文化教育资源：利用多媒体技术，制作具有不同文化元素的教育资源，帮助学生了解不同文化。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加强教师培训：提高教师的跨文化交流能力，使其能够更好地引导学生进行跨文化交流。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鼓励学生参与国际交流：通过参加国际交流项目、交换生项目等方式，让学生亲身感受不同文化，提高跨文化交流能力。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数字化教育拓展跨文化交流的未来展望</a:t>
            </a:r>
            <a:endParaRPr altLang="en-US" lang="zh-CN"/>
          </a:p>
        </p:txBody>
      </p:sp>
      <p:sp>
        <p:nvSpPr>
          <p:cNvPr id="10502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数字化教育将促进全球范围内的跨文化交流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未来数字化教育将更加注重跨文化交流能力的培养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借助先进技术，数字化教育将为跨文化交流提供更多可能性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数字化教育将推动全球范围内的文化交流与融合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结论和建议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对数字化教育拓展跨文化交流的总结</a:t>
            </a:r>
            <a:endParaRPr altLang="en-US" lang="zh-CN"/>
          </a:p>
        </p:txBody>
      </p:sp>
      <p:sp>
        <p:nvSpPr>
          <p:cNvPr id="10504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数字化教育在跨文化交流中的优势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数字化教育在跨文化交流中的挑战与机遇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对未来数字化教育拓展跨文化交流的展望与建议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数字化教育在跨文化交流中的实践案例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对未来数字化教育拓展跨文化交流的建议</a:t>
            </a:r>
            <a:endParaRPr altLang="en-US" lang="zh-CN"/>
          </a:p>
        </p:txBody>
      </p:sp>
      <p:sp>
        <p:nvSpPr>
          <p:cNvPr id="105048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推广数字化教育理念，提高跨文化交流意识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培养数字化教育人才，提升教师跨文化交流能力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创新数字化教育模式，促进跨文化交流实践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加强数字化教育基础设施建设，提高教育资源共享水平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6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6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6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4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0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2023-12-15T18:43:02Z</dcterms:created>
  <dcterms:modified xsi:type="dcterms:W3CDTF">2023-12-15T18:43:02Z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7b6c0ad6de7e4a5b863ba75c9d6bdaab_21</vt:lpwstr>
  </property>
</Properties>
</file>