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14" r:id="rId1"/>
    <p:sldMasterId id="2147485351" r:id="rId2"/>
  </p:sldMasterIdLst>
  <p:notesMasterIdLst>
    <p:notesMasterId r:id="rId3"/>
  </p:notesMasterIdLst>
  <p:sldIdLst>
    <p:sldId id="988" r:id="rId4"/>
    <p:sldId id="992" r:id="rId5"/>
    <p:sldId id="995" r:id="rId6"/>
    <p:sldId id="998" r:id="rId7"/>
    <p:sldId id="1001" r:id="rId8"/>
    <p:sldId id="1004" r:id="rId9"/>
    <p:sldId id="1007" r:id="rId10"/>
    <p:sldId id="1010" r:id="rId11"/>
    <p:sldId id="1013" r:id="rId12"/>
    <p:sldId id="1016" r:id="rId13"/>
    <p:sldId id="1019" r:id="rId14"/>
    <p:sldId id="1022" r:id="rId15"/>
    <p:sldId id="1025" r:id="rId16"/>
    <p:sldId id="1028" r:id="rId17"/>
    <p:sldId id="1031" r:id="rId18"/>
    <p:sldId id="1034" r:id="rId19"/>
    <p:sldId id="1037" r:id="rId20"/>
    <p:sldId id="1040" r:id="rId21"/>
    <p:sldId id="1043" r:id="rId22"/>
    <p:sldId id="1046" r:id="rId23"/>
    <p:sldId id="1049" r:id="rId24"/>
    <p:sldId id="1052" r:id="rId25"/>
    <p:sldId id="1055" r:id="rId26"/>
    <p:sldId id="1058" r:id="rId27"/>
    <p:sldId id="1061" r:id="rId28"/>
    <p:sldId id="1064" r:id="rId29"/>
    <p:sldId id="106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15" r:id="rId1"/>
    <p:sldLayoutId id="2147485316" r:id="rId2"/>
    <p:sldLayoutId id="2147485317" r:id="rId3"/>
    <p:sldLayoutId id="2147485318" r:id="rId4"/>
    <p:sldLayoutId id="2147485319" r:id="rId5"/>
    <p:sldLayoutId id="2147485320" r:id="rId6"/>
    <p:sldLayoutId id="2147485321" r:id="rId7"/>
    <p:sldLayoutId id="2147485322" r:id="rId8"/>
    <p:sldLayoutId id="2147485323" r:id="rId9"/>
    <p:sldLayoutId id="2147485324" r:id="rId10"/>
    <p:sldLayoutId id="21474853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52" r:id="rId1"/>
    <p:sldLayoutId id="2147485353" r:id="rId2"/>
    <p:sldLayoutId id="2147485354" r:id="rId3"/>
    <p:sldLayoutId id="2147485355" r:id="rId4"/>
    <p:sldLayoutId id="2147485356" r:id="rId5"/>
    <p:sldLayoutId id="2147485357" r:id="rId6"/>
    <p:sldLayoutId id="2147485358" r:id="rId7"/>
    <p:sldLayoutId id="2147485359" r:id="rId8"/>
    <p:sldLayoutId id="2147485360" r:id="rId9"/>
    <p:sldLayoutId id="2147485361" r:id="rId10"/>
    <p:sldLayoutId id="21474853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tags" Target="../tags/tag308.xml"/><Relationship Id="rId22" Type="http://schemas.openxmlformats.org/officeDocument/2006/relationships/tags" Target="../tags/tag309.xml"/><Relationship Id="rId23" Type="http://schemas.openxmlformats.org/officeDocument/2006/relationships/tags" Target="../tags/tag310.xml"/><Relationship Id="rId24" Type="http://schemas.openxmlformats.org/officeDocument/2006/relationships/tags" Target="../tags/tag311.xml"/><Relationship Id="rId25" Type="http://schemas.openxmlformats.org/officeDocument/2006/relationships/tags" Target="../tags/tag312.xml"/><Relationship Id="rId26" Type="http://schemas.openxmlformats.org/officeDocument/2006/relationships/tags" Target="../tags/tag313.xml"/><Relationship Id="rId27" Type="http://schemas.openxmlformats.org/officeDocument/2006/relationships/tags" Target="../tags/tag314.xml"/><Relationship Id="rId28" Type="http://schemas.openxmlformats.org/officeDocument/2006/relationships/tags" Target="../tags/tag315.xml"/><Relationship Id="rId29" Type="http://schemas.openxmlformats.org/officeDocument/2006/relationships/tags" Target="../tags/tag31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提高初中学生体育技能的培养策略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了解学生体育技能现状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制定体育技能培养目标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优化体育课程设置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提升体育教师教学能力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强化学生体育技能实践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完善体育技能评价体系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了解学生体育技能现状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分析当前初中学生体育技能的薄弱环节</a:t>
            </a:r>
            <a:endParaRPr altLang="en-US" lang="zh-CN"/>
          </a:p>
        </p:txBody>
      </p:sp>
      <p:sp>
        <p:nvSpPr>
          <p:cNvPr id="10489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缺乏锻炼习惯：大部分学生没有养成定期锻炼的习惯，导致体能和技能水平较低。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基本功不扎实：学生在基础动作和技能上存在明显不足，影响后续技能的学习和提高。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身体素质差：学生的力量、速度、耐力等身体素质普遍较差，难以应对高强度和技巧性的体育活动。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自信心不足：部分学生对自己的能力缺乏信心，在尝试新动作或技能时容易放弃。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了解学生对体育技能学习的兴趣和需求</a:t>
            </a:r>
            <a:endParaRPr altLang="en-US" lang="zh-CN"/>
          </a:p>
        </p:txBody>
      </p:sp>
      <p:sp>
        <p:nvSpPr>
          <p:cNvPr id="10490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调查问卷：了解学生对体育技能学习的态度和兴趣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课堂观察：观察学生在体育技能学习中的表现和需求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访谈教师：了解教师对学生体育技能学习的看法和建议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数据分析：对调查问卷、课堂观察和访谈数据进行整理和分析，得出学生对体育技能学习的兴趣和需求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调查学生体育技能学习的困难和障碍</a:t>
            </a:r>
            <a:endParaRPr altLang="en-US" lang="zh-CN"/>
          </a:p>
        </p:txBody>
      </p:sp>
      <p:sp>
        <p:nvSpPr>
          <p:cNvPr id="10490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缺乏兴趣：部分学生对体育技能学习缺乏兴趣，需要激发他们的积极性。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技能基础薄弱：部分学生体育技能基础较差，需要加强基础训练。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学习方法不当：部分学生没有掌握有效的学习方法，需要指导他们正确的学习方法。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时间安排不合理：部分学生由于时间安排不合理，难以保证足够的训练时间。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制定体育技能培养目标</a:t>
            </a:r>
            <a:endParaRPr altLang="en-US" lang="zh-CN"/>
          </a:p>
        </p:txBody>
      </p:sp>
      <p:sp>
        <p:nvSpPr>
          <p:cNvPr id="10491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确定初中学生应具备的体育技能标准</a:t>
            </a:r>
            <a:endParaRPr altLang="en-US" lang="zh-CN"/>
          </a:p>
        </p:txBody>
      </p:sp>
      <p:sp>
        <p:nvSpPr>
          <p:cNvPr id="10491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掌握基础运动技能：如跑、跳、投、抛等基本动作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提升体能：提高学生的心肺功能、力量、柔韧性等身体素质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培养团队协作能力：在集体项目中培养学生的协作精神和团队意识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增强意志品质：通过体育活动磨练学生的意志品质和毅力，培养积极向上的心态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制定不同年级的体育技能培养目标</a:t>
            </a:r>
            <a:endParaRPr altLang="en-US" lang="zh-CN"/>
          </a:p>
        </p:txBody>
      </p:sp>
      <p:sp>
        <p:nvSpPr>
          <p:cNvPr id="10492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七年级：基础体能训练，掌握基本运动技能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八年级：专项技能训练，针对不同运动项目进行深入学习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九年级：综合技能提升，强化体能与技术结合，提高竞技水平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目标制定需考虑学生身心发展特点，结合学校实际情况进行个性化调整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针对学生个体差异制定个性化培养目标</a:t>
            </a:r>
            <a:endParaRPr altLang="en-US" lang="zh-CN"/>
          </a:p>
        </p:txBody>
      </p:sp>
      <p:sp>
        <p:nvSpPr>
          <p:cNvPr id="10493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了解学生的兴趣和特长，根据个体差异制定不同的培养目标。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针对不同年级和性别的学生，制定相应的培养目标，以满足其生长发育的需求。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根据学生的体能状况和技能水平，制定个性化的训练计划，以提高其体育技能。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定期评估学生的进步情况，及时调整培养目标，以确保其能够取得更好的成绩。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优化体育课程设置</a:t>
            </a:r>
            <a:endParaRPr altLang="en-US" lang="zh-CN"/>
          </a:p>
        </p:txBody>
      </p:sp>
      <p:sp>
        <p:nvSpPr>
          <p:cNvPr id="104935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调整体育课程结构，增加技能训练比重</a:t>
            </a:r>
            <a:endParaRPr altLang="en-US" lang="zh-CN"/>
          </a:p>
        </p:txBody>
      </p:sp>
      <p:sp>
        <p:nvSpPr>
          <p:cNvPr id="10494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调整体育课程结构：针对初中学生的特点和需求，优化体育课程设置，增加技能训练的比重。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增加技能训练比重：在体育课程中，适当增加技能训练的内容和时间，注重学生技能水平的提高。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注重实践与体验：通过实践和体验，让学生更好地掌握技能，提高技能水平。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强化教师指导作用：加强体育教师的指导作用，确保技能训练的科学性和有效性。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引入多样化的体育项目和训练方式</a:t>
            </a:r>
            <a:endParaRPr altLang="en-US" lang="zh-CN"/>
          </a:p>
        </p:txBody>
      </p:sp>
      <p:sp>
        <p:nvSpPr>
          <p:cNvPr id="10494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引入多种训练方式，如体能训练、技能训练、团队合作训练等，以全面提高学生的体育技能水平。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引入多种体育项目，如篮球、足球、羽毛球等，以激发学生的兴趣和积极性。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根据学生的兴趣和特长，制定个性化的体育课程，以满足不同学生的需求。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定期组织体育比赛和活动，以提高学生的竞技水平和团队协作能力。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强化体育理论知识的传授</a:t>
            </a:r>
            <a:endParaRPr altLang="en-US" lang="zh-CN"/>
          </a:p>
        </p:txBody>
      </p:sp>
      <p:sp>
        <p:nvSpPr>
          <p:cNvPr id="10495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增加体育理论课程的时间和频率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结合实践进行理论知识的传授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针对不同年龄段的学生制定不同的理论课程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引入多媒体和网络资源丰富理论课程内容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提升体育教师教学能力</a:t>
            </a:r>
            <a:endParaRPr altLang="en-US" lang="zh-CN"/>
          </a:p>
        </p:txBody>
      </p:sp>
      <p:sp>
        <p:nvSpPr>
          <p:cNvPr id="104958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加强体育教师教学理念和方法的培训</a:t>
            </a:r>
            <a:endParaRPr altLang="en-US" lang="zh-CN"/>
          </a:p>
        </p:txBody>
      </p:sp>
      <p:sp>
        <p:nvSpPr>
          <p:cNvPr id="10496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培训内容：更新教学理念，掌握现代教学方法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培训方式：线上与线下相结合，定期开展教学交流活动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培训目标：提高体育教师的教学水平，培养创新意识和实践能力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培训效果：提升体育教师的综合素质，促进初中学生体育技能的提高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提高体育教师的专业素养和技能水平</a:t>
            </a:r>
            <a:endParaRPr altLang="en-US" lang="zh-CN"/>
          </a:p>
        </p:txBody>
      </p:sp>
      <p:sp>
        <p:nvSpPr>
          <p:cNvPr id="10496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定期开展体育教师培训，提升教学理念和教学方法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加强体育教师之间的交流与合作，共同提高教学水平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鼓励体育教师参与学术研究，了解最新的教学理论和研究成果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建立完善的体育教师评价体系，激励教师不断提升自身专业素养和技能水平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鼓励体育教师开展教学研究和改革实践</a:t>
            </a:r>
            <a:endParaRPr altLang="en-US" lang="zh-CN"/>
          </a:p>
        </p:txBody>
      </p:sp>
      <p:sp>
        <p:nvSpPr>
          <p:cNvPr id="10497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提升体育教师的专业素养和教学能力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鼓励体育教师进行教学创新和改革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开展体育教学研究和实践活动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加强体育教师之间的交流与合作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强化学生体育技能实践</a:t>
            </a:r>
            <a:endParaRPr altLang="en-US" lang="zh-CN"/>
          </a:p>
        </p:txBody>
      </p:sp>
      <p:sp>
        <p:nvSpPr>
          <p:cNvPr id="104980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组织丰富的体育活动和竞赛</a:t>
            </a:r>
            <a:endParaRPr altLang="en-US" lang="zh-CN"/>
          </a:p>
        </p:txBody>
      </p:sp>
      <p:sp>
        <p:nvSpPr>
          <p:cNvPr id="10498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定期举行体育比赛和活动，激发学生的参与热情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鼓励学生自发组织体育活动，培养团队协作和组织能力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与其他学校或机构合作，拓宽学生的体育交流与竞技平台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引入多样化的体育项目，满足不同学生的兴趣和需求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加强课内外体育技能的训练和指导</a:t>
            </a:r>
            <a:endParaRPr altLang="en-US" lang="zh-CN"/>
          </a:p>
        </p:txBody>
      </p:sp>
      <p:sp>
        <p:nvSpPr>
          <p:cNvPr id="10499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制定科学合理的训练计划，确保学生掌握基本技能。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定期评估和调整训练计划，确保学生技能水平的不断提高。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强化教师指导作用，提高教学质量和效果。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增加实践机会，鼓励学生参与各种体育活动和比赛。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鼓励学生参与社区和校际体育活动</a:t>
            </a:r>
            <a:endParaRPr altLang="en-US" lang="zh-CN"/>
          </a:p>
        </p:txBody>
      </p:sp>
      <p:sp>
        <p:nvSpPr>
          <p:cNvPr id="1050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提高学生体育技能：鼓励学生参与社区和校际体育活动，增加实践机会，提高体育技能水平。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培养学生团队合作精神：在社区和校际体育活动中，学生需要与不同背景的人合作，培养团队合作精神。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促进学生全面发展：参与社区和校际体育活动可以帮助学生培养良好的体育习惯，促进身体健康和全面发展。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增强学生自信心：通过参与社区和校际体育活动，学生可以获得更多的成功体验，增强自信心。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完善体育技能评价体系</a:t>
            </a:r>
            <a:endParaRPr altLang="en-US" lang="zh-CN"/>
          </a:p>
        </p:txBody>
      </p:sp>
      <p:sp>
        <p:nvSpPr>
          <p:cNvPr id="105009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建立科学的体育技能评价指标体系</a:t>
            </a:r>
            <a:endParaRPr altLang="en-US" lang="zh-CN"/>
          </a:p>
        </p:txBody>
      </p:sp>
      <p:sp>
        <p:nvSpPr>
          <p:cNvPr id="10501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评价指标应全面覆盖学生的各项体育技能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评价指标应具有可操作性，方便教师和学生进行评估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评价指标应根据学生年龄和性别特点进行差异化设计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评价指标应定期更新，以适应体育技能发展的需要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实施过程性评价和终结性评价相结合的方式</a:t>
            </a:r>
            <a:endParaRPr altLang="en-US" lang="zh-CN"/>
          </a:p>
        </p:txBody>
      </p:sp>
      <p:sp>
        <p:nvSpPr>
          <p:cNvPr id="10502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过程性评价：关注学生在体育技能学习过程中的表现和进步，及时给予反馈和指导。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终结性评价：在学期末或学年末进行，对学生的体育技能进行全面评估，确定学生最终的技能水平。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结合方式：将过程性评价和终结性评价相结合，既关注学生的学习过程，又注重学生的最终表现。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实施建议：制定具体的评价标准，定期进行评价，并将评价结果及时反馈给学生和教师，以便调整教学策略。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注重对学生体育技能学习的激励和反馈</a:t>
            </a:r>
            <a:endParaRPr altLang="en-US" lang="zh-CN"/>
          </a:p>
        </p:txBody>
      </p:sp>
      <p:sp>
        <p:nvSpPr>
          <p:cNvPr id="10502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激励措施：设立奖励机制，鼓励学生在体育技能学习中取得进步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反馈机制：定期评估学生体育技能水平，及时给予指导和建议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家长参与：加强与家长的沟通，共同关注学生体育技能发展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榜样作用：树立优秀学生为榜样，激发其他学生提升体育技能的积极性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2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0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3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6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33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6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70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2023-12-31T13:20:09Z</dcterms:created>
  <dcterms:modified xsi:type="dcterms:W3CDTF">2023-12-31T13:20:09Z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c7123a36713a40679b3ad107dbbf6ab2_21</vt:lpwstr>
  </property>
</Properties>
</file>