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765" r:id="rId1"/>
    <p:sldMasterId id="2147496802" r:id="rId2"/>
  </p:sldMasterIdLst>
  <p:notesMasterIdLst>
    <p:notesMasterId r:id="rId3"/>
  </p:notesMasterIdLst>
  <p:sldIdLst>
    <p:sldId id="6312" r:id="rId4"/>
    <p:sldId id="6316" r:id="rId5"/>
    <p:sldId id="6319" r:id="rId6"/>
    <p:sldId id="6322" r:id="rId7"/>
    <p:sldId id="6325" r:id="rId8"/>
    <p:sldId id="6328" r:id="rId9"/>
    <p:sldId id="6331" r:id="rId10"/>
    <p:sldId id="6334" r:id="rId11"/>
    <p:sldId id="6337" r:id="rId12"/>
    <p:sldId id="6340" r:id="rId13"/>
    <p:sldId id="6343" r:id="rId14"/>
    <p:sldId id="6346" r:id="rId15"/>
    <p:sldId id="6349" r:id="rId16"/>
    <p:sldId id="6352" r:id="rId17"/>
    <p:sldId id="6355" r:id="rId18"/>
    <p:sldId id="6358" r:id="rId19"/>
    <p:sldId id="6361" r:id="rId20"/>
    <p:sldId id="6364" r:id="rId21"/>
    <p:sldId id="6367" r:id="rId22"/>
    <p:sldId id="6370" r:id="rId23"/>
    <p:sldId id="6373" r:id="rId24"/>
    <p:sldId id="6376" r:id="rId25"/>
    <p:sldId id="6379" r:id="rId26"/>
    <p:sldId id="6382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5.png"/><Relationship Id="rId3" Type="http://schemas.openxmlformats.org/officeDocument/2006/relationships/tags" Target="../tags/tag11.xml"/><Relationship Id="rId4" Type="http://schemas.openxmlformats.org/officeDocument/2006/relationships/image" Target="../media/image6.png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tags" Target="../tags/tag16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7.png"/><Relationship Id="rId3" Type="http://schemas.openxmlformats.org/officeDocument/2006/relationships/tags" Target="../tags/tag18.xml"/><Relationship Id="rId4" Type="http://schemas.openxmlformats.org/officeDocument/2006/relationships/image" Target="../media/image8.png"/><Relationship Id="rId5" Type="http://schemas.openxmlformats.org/officeDocument/2006/relationships/tags" Target="../tags/tag19.xml"/><Relationship Id="rId6" Type="http://schemas.openxmlformats.org/officeDocument/2006/relationships/image" Target="../media/image9.png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10.png"/><Relationship Id="rId3" Type="http://schemas.openxmlformats.org/officeDocument/2006/relationships/tags" Target="../tags/tag25.xml"/><Relationship Id="rId4" Type="http://schemas.openxmlformats.org/officeDocument/2006/relationships/image" Target="../media/image11.png"/><Relationship Id="rId5" Type="http://schemas.openxmlformats.org/officeDocument/2006/relationships/tags" Target="../tags/tag26.xml"/><Relationship Id="rId6" Type="http://schemas.openxmlformats.org/officeDocument/2006/relationships/image" Target="../media/image12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tags" Target="../tags/tag30.xml"/><Relationship Id="rId11" Type="http://schemas.openxmlformats.org/officeDocument/2006/relationships/tags" Target="../tags/tag3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tags" Target="../tags/tag34.xml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tags" Target="../tags/tag3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tags" Target="../tags/tag42.xml"/><Relationship Id="rId6" Type="http://schemas.openxmlformats.org/officeDocument/2006/relationships/tags" Target="../tags/tag43.xml"/><Relationship Id="rId7" Type="http://schemas.openxmlformats.org/officeDocument/2006/relationships/tags" Target="../tags/tag44.xml"/><Relationship Id="rId8" Type="http://schemas.openxmlformats.org/officeDocument/2006/relationships/tags" Target="../tags/tag4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tags" Target="../tags/tag54.xml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13.png"/><Relationship Id="rId3" Type="http://schemas.openxmlformats.org/officeDocument/2006/relationships/tags" Target="../tags/tag63.xml"/><Relationship Id="rId4" Type="http://schemas.openxmlformats.org/officeDocument/2006/relationships/image" Target="../media/image14.png"/><Relationship Id="rId5" Type="http://schemas.openxmlformats.org/officeDocument/2006/relationships/tags" Target="../tags/tag64.xml"/><Relationship Id="rId6" Type="http://schemas.openxmlformats.org/officeDocument/2006/relationships/image" Target="../media/image15.png"/><Relationship Id="rId7" Type="http://schemas.openxmlformats.org/officeDocument/2006/relationships/tags" Target="../tags/tag65.xml"/><Relationship Id="rId8" Type="http://schemas.openxmlformats.org/officeDocument/2006/relationships/image" Target="../media/image16.png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tags" Target="../tags/tag70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02_封面" descr="C:/Users/kingsoft/AppData/Local/Temp/fig2wpp/@png2x_02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20840" y="2651760"/>
            <a:ext cx="5476875" cy="4206240"/>
          </a:xfrm>
          <a:prstGeom prst="rect"/>
        </p:spPr>
      </p:pic>
      <p:pic>
        <p:nvPicPr>
          <p:cNvPr id="2097159" name="@png2x_03_封面" descr="C:/Users/kingsoft/AppData/Local/Temp/fig2wpp/@png2x_03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361180" cy="4882515"/>
          </a:xfrm>
          <a:prstGeom prst="rect"/>
        </p:spPr>
      </p:pic>
      <p:pic>
        <p:nvPicPr>
          <p:cNvPr id="2097161" name="@png2x_glass_封面" descr="C:/Users/kingsoft/AppData/Local/Temp/fig2wpp/@png2x_glass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70305" y="749300"/>
            <a:ext cx="4580890" cy="5349240"/>
          </a:xfrm>
          <a:prstGeom prst="rect"/>
        </p:spPr>
      </p:pic>
      <p:sp>
        <p:nvSpPr>
          <p:cNvPr id="1048664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7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2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67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74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6" name="内容占位符 2"/>
          <p:cNvSpPr>
            <a:spLocks noGrp="1"/>
          </p:cNvSpPr>
          <p:nvPr>
            <p:ph idx="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png2x_02_目录" descr="C:/Users/kingsoft/AppData/Local/Temp/fig2wpp/@png2x_02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226810" y="2157730"/>
            <a:ext cx="5970905" cy="4699635"/>
          </a:xfrm>
          <a:prstGeom prst="rect"/>
        </p:spPr>
      </p:pic>
      <p:pic>
        <p:nvPicPr>
          <p:cNvPr id="2097171" name="@png2x_03_目录" descr="C:/Users/kingsoft/AppData/Local/Temp/fig2wpp/@png2x_03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3913505" cy="4434840"/>
          </a:xfrm>
          <a:prstGeom prst="rect"/>
        </p:spPr>
      </p:pic>
      <p:pic>
        <p:nvPicPr>
          <p:cNvPr id="2097173" name="@png2x_glass_目录" descr="C:/Users/kingsoft/AppData/Local/Temp/fig2wpp/@png2x_glass_目录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-14513"/>
            <a:ext cx="12188825" cy="6864820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b" wrap="square">
            <a:normAutofit/>
          </a:bodyPr>
          <a:lstStyle>
            <a:lvl1pPr algn="l">
              <a:defRPr b="0" sz="50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@png2x_02_章节" descr="C:/Users/kingsoft/AppData/Local/Temp/fig2wpp/@png2x_02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316774"/>
            <a:ext cx="9692640" cy="6555740"/>
          </a:xfrm>
          <a:prstGeom prst="rect"/>
        </p:spPr>
      </p:pic>
      <p:pic>
        <p:nvPicPr>
          <p:cNvPr id="2097177" name="@png2x_01_章节" descr="C:/Users/kingsoft/AppData/Local/Temp/fig2wpp/@png2x_01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99835" y="0"/>
            <a:ext cx="5888355" cy="5897880"/>
          </a:xfrm>
          <a:prstGeom prst="rect"/>
        </p:spPr>
      </p:pic>
      <p:pic>
        <p:nvPicPr>
          <p:cNvPr id="2097179" name="@png2x_glass_章节" descr="C:/Users/kingsoft/AppData/Local/Temp/fig2wpp/@png2x_glass_章节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4178300" y="1590675"/>
            <a:ext cx="8028305" cy="3684905"/>
          </a:xfrm>
          <a:prstGeom prst="rect"/>
        </p:spPr>
      </p:pic>
      <p:sp>
        <p:nvSpPr>
          <p:cNvPr id="104869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lstStyle>
            <a:lvl1pPr algn="l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7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/>
          </a:bodyPr>
          <a:lstStyle>
            <a:lvl1pPr algn="l" indent="0" marL="0">
              <a:buNone/>
              <a:defRPr b="0" sz="740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683656"/>
            <a:ext cx="5004816" cy="4493943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683656"/>
            <a:ext cx="5001768" cy="4493943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/>
            </a:lvl3pPr>
            <a:lvl4pPr>
              <a:defRPr altLang="en-US" dirty="0" sz="1400" lang="zh-CN"/>
            </a:lvl4pPr>
            <a:lvl5pPr>
              <a:defRPr altLang="en-US" dirty="0" sz="1200" lang="zh-CN"/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35679"/>
            <a:ext cx="498259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78743"/>
            <a:ext cx="4982591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35679"/>
            <a:ext cx="500176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278743"/>
            <a:ext cx="5001768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@png2x_03_结束" descr="C:/Users/kingsoft/AppData/Local/Temp/fig2wpp/@png2x_03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199505" y="1627505"/>
            <a:ext cx="5989320" cy="5229860"/>
          </a:xfrm>
          <a:prstGeom prst="rect"/>
        </p:spPr>
      </p:pic>
      <p:pic>
        <p:nvPicPr>
          <p:cNvPr id="2097183" name="@png2x_02_结束" descr="C:/Users/kingsoft/AppData/Local/Temp/fig2wpp/@png2x_02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206240" cy="5412740"/>
          </a:xfrm>
          <a:prstGeom prst="rect"/>
        </p:spPr>
      </p:pic>
      <p:pic>
        <p:nvPicPr>
          <p:cNvPr id="2097185" name="@png2x_glass_结束" descr="C:/Users/kingsoft/AppData/Local/Temp/fig2wpp/@png2x_glass_结束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6692"/>
            <a:ext cx="12188825" cy="6858000"/>
          </a:xfrm>
          <a:prstGeom prst="rect"/>
        </p:spPr>
      </p:pic>
      <p:pic>
        <p:nvPicPr>
          <p:cNvPr id="2097187" name="@png2x_01_结束" descr="C:/Users/kingsoft/AppData/Local/Temp/fig2wpp/@png2x_01_结束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6409690" y="1499235"/>
            <a:ext cx="4580890" cy="4398010"/>
          </a:xfrm>
          <a:prstGeom prst="rect"/>
        </p:spPr>
      </p:pic>
      <p:sp>
        <p:nvSpPr>
          <p:cNvPr id="1048762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0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1.xml"/><Relationship Id="rId13" Type="http://schemas.openxmlformats.org/officeDocument/2006/relationships/image" Target="../media/image5.png"/><Relationship Id="rId14" Type="http://schemas.openxmlformats.org/officeDocument/2006/relationships/tags" Target="../tags/tag72.xml"/><Relationship Id="rId15" Type="http://schemas.openxmlformats.org/officeDocument/2006/relationships/image" Target="../media/image6.png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ags" Target="../tags/tag77.xml"/><Relationship Id="rId21" Type="http://schemas.openxmlformats.org/officeDocument/2006/relationships/tags" Target="../tags/tag78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766" r:id="rId1"/>
    <p:sldLayoutId id="2147496767" r:id="rId2"/>
    <p:sldLayoutId id="2147496768" r:id="rId3"/>
    <p:sldLayoutId id="2147496769" r:id="rId4"/>
    <p:sldLayoutId id="2147496770" r:id="rId5"/>
    <p:sldLayoutId id="2147496771" r:id="rId6"/>
    <p:sldLayoutId id="2147496772" r:id="rId7"/>
    <p:sldLayoutId id="2147496773" r:id="rId8"/>
    <p:sldLayoutId id="2147496774" r:id="rId9"/>
    <p:sldLayoutId id="2147496775" r:id="rId10"/>
    <p:sldLayoutId id="214749677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55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014984" y="420914"/>
            <a:ext cx="10158984" cy="1106134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014984" y="1712686"/>
            <a:ext cx="10158984" cy="424920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03" r:id="rId1"/>
    <p:sldLayoutId id="2147496804" r:id="rId2"/>
    <p:sldLayoutId id="2147496805" r:id="rId3"/>
    <p:sldLayoutId id="2147496806" r:id="rId4"/>
    <p:sldLayoutId id="2147496807" r:id="rId5"/>
    <p:sldLayoutId id="2147496808" r:id="rId6"/>
    <p:sldLayoutId id="2147496809" r:id="rId7"/>
    <p:sldLayoutId id="2147496810" r:id="rId8"/>
    <p:sldLayoutId id="2147496811" r:id="rId9"/>
    <p:sldLayoutId id="2147496812" r:id="rId10"/>
    <p:sldLayoutId id="214749681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3400" kern="1200">
          <a:solidFill>
            <a:schemeClr val="tx2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2000" kern="1200">
          <a:solidFill>
            <a:schemeClr val="tx2"/>
          </a:solidFill>
          <a:latin typeface="+mn-ea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tags" Target="../tags/tag142.xml"/><Relationship Id="rId18" Type="http://schemas.openxmlformats.org/officeDocument/2006/relationships/tags" Target="../tags/tag143.xml"/><Relationship Id="rId19" Type="http://schemas.openxmlformats.org/officeDocument/2006/relationships/tags" Target="../tags/tag144.xml"/><Relationship Id="rId20" Type="http://schemas.openxmlformats.org/officeDocument/2006/relationships/tags" Target="../tags/tag145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 fontScale="90000"/>
          </a:bodyPr>
          <a:p>
            <a:r>
              <a:rPr altLang="en-US" dirty="0" lang="zh-CN"/>
              <a:t>2024年海洋渔业行业市场分析及投资前景预测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ctr"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84" name="序号"/>
          <p:cNvSpPr txBox="1"/>
          <p:nvPr>
            <p:custDataLst>
              <p:tags r:id="rId2"/>
            </p:custDataLst>
          </p:nvPr>
        </p:nvSpPr>
        <p:spPr>
          <a:xfrm>
            <a:off x="1792288" y="3544063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03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3"/>
            </p:custDataLst>
          </p:nvPr>
        </p:nvSpPr>
        <p:spPr>
          <a:xfrm>
            <a:off x="2688400" y="3544063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投资前景预测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88" name="序号"/>
          <p:cNvSpPr txBox="1"/>
          <p:nvPr>
            <p:custDataLst>
              <p:tags r:id="rId4"/>
            </p:custDataLst>
          </p:nvPr>
        </p:nvSpPr>
        <p:spPr>
          <a:xfrm>
            <a:off x="6288084" y="2376680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02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5"/>
            </p:custDataLst>
          </p:nvPr>
        </p:nvSpPr>
        <p:spPr>
          <a:xfrm>
            <a:off x="7184196" y="2376680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2024年海洋渔业市场分析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2" name="序号"/>
          <p:cNvSpPr txBox="1"/>
          <p:nvPr>
            <p:custDataLst>
              <p:tags r:id="rId6"/>
            </p:custDataLst>
          </p:nvPr>
        </p:nvSpPr>
        <p:spPr>
          <a:xfrm>
            <a:off x="1792288" y="2380707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01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7"/>
            </p:custDataLst>
          </p:nvPr>
        </p:nvSpPr>
        <p:spPr>
          <a:xfrm>
            <a:off x="2688400" y="2380707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海洋渔业行业概述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6288084" y="3542049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04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9"/>
            </p:custDataLst>
          </p:nvPr>
        </p:nvSpPr>
        <p:spPr>
          <a:xfrm>
            <a:off x="7184196" y="3542049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成功案例分析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1801432" y="4707419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05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1"/>
            </p:custDataLst>
          </p:nvPr>
        </p:nvSpPr>
        <p:spPr>
          <a:xfrm>
            <a:off x="2697544" y="4707419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结论与建议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海洋渔业行业概述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海洋渔业定义及发展历程</a:t>
            </a:r>
            <a:endParaRPr altLang="en-US" lang="zh-CN"/>
          </a:p>
        </p:txBody>
      </p:sp>
      <p:sp>
        <p:nvSpPr>
          <p:cNvPr id="1048870" name="圆角矩形 26"/>
          <p:cNvSpPr/>
          <p:nvPr>
            <p:custDataLst>
              <p:tags r:id="rId1"/>
            </p:custDataLst>
          </p:nvPr>
        </p:nvSpPr>
        <p:spPr>
          <a:xfrm>
            <a:off x="2180221" y="1712686"/>
            <a:ext cx="3664667" cy="42500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72" name="圆角矩形 28"/>
          <p:cNvSpPr/>
          <p:nvPr>
            <p:custDataLst>
              <p:tags r:id="rId2"/>
            </p:custDataLst>
          </p:nvPr>
        </p:nvSpPr>
        <p:spPr>
          <a:xfrm>
            <a:off x="2183686" y="1712686"/>
            <a:ext cx="3657982" cy="2258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874" name="圆角矩形 29"/>
          <p:cNvSpPr/>
          <p:nvPr>
            <p:custDataLst>
              <p:tags r:id="rId3"/>
            </p:custDataLst>
          </p:nvPr>
        </p:nvSpPr>
        <p:spPr>
          <a:xfrm>
            <a:off x="6343953" y="1712686"/>
            <a:ext cx="3664667" cy="42500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76" name="文本框 31"/>
          <p:cNvSpPr txBox="1"/>
          <p:nvPr>
            <p:custDataLst>
              <p:tags r:id="rId4"/>
            </p:custDataLst>
          </p:nvPr>
        </p:nvSpPr>
        <p:spPr>
          <a:xfrm>
            <a:off x="2451065" y="2258995"/>
            <a:ext cx="3123250" cy="339722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海洋渔业定义：利用海洋生物资源进行的捕捞、养殖等渔业活动。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8" name="圆角矩形 32"/>
          <p:cNvSpPr/>
          <p:nvPr>
            <p:custDataLst>
              <p:tags r:id="rId5"/>
            </p:custDataLst>
          </p:nvPr>
        </p:nvSpPr>
        <p:spPr>
          <a:xfrm>
            <a:off x="6347996" y="1712686"/>
            <a:ext cx="3657982" cy="2258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80" name="文本框 34"/>
          <p:cNvSpPr txBox="1"/>
          <p:nvPr>
            <p:custDataLst>
              <p:tags r:id="rId6"/>
            </p:custDataLst>
          </p:nvPr>
        </p:nvSpPr>
        <p:spPr>
          <a:xfrm>
            <a:off x="6615953" y="2258418"/>
            <a:ext cx="3122517" cy="339880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发展历程：从传统捕捞到养殖业的发展，再到现代科技的应用，海洋渔业经历了多个阶段。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海洋渔业产业链结构</a:t>
            </a:r>
            <a:endParaRPr altLang="en-US" lang="zh-CN"/>
          </a:p>
        </p:txBody>
      </p:sp>
      <p:sp>
        <p:nvSpPr>
          <p:cNvPr id="1048916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8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0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2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4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养殖业：通过养殖技术，培育海洋鱼类、贝类等水产品，是海洋渔业产业链的重要环节。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6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捕捞业：捕捞海洋鱼类、虾类等水产品，是海洋渔业产业链的起点。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8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加工与流通业：对捕捞和养殖的水产品进行加工、保鲜、储存和运输，是海洋渔业产业链的关键环节。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0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销售与消费：将加工后的水产品销售给消费者，满足市场需求，是海洋渔业产业链的最终环节。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海洋渔业行业规模及增长情况</a:t>
            </a:r>
            <a:endParaRPr altLang="en-US" lang="zh-CN"/>
          </a:p>
        </p:txBody>
      </p:sp>
      <p:sp>
        <p:nvSpPr>
          <p:cNvPr id="1048966" name="圆角矩形 3"/>
          <p:cNvSpPr/>
          <p:nvPr>
            <p:custDataLst>
              <p:tags r:id="rId1"/>
            </p:custDataLst>
          </p:nvPr>
        </p:nvSpPr>
        <p:spPr>
          <a:xfrm rot="16200000">
            <a:off x="5662672" y="-2749289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4"/>
          <p:cNvSpPr/>
          <p:nvPr>
            <p:custDataLst>
              <p:tags r:id="rId2"/>
            </p:custDataLst>
          </p:nvPr>
        </p:nvSpPr>
        <p:spPr>
          <a:xfrm rot="16200000">
            <a:off x="834318" y="2079065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0" name="圆角矩形 5"/>
          <p:cNvSpPr/>
          <p:nvPr>
            <p:custDataLst>
              <p:tags r:id="rId3"/>
            </p:custDataLst>
          </p:nvPr>
        </p:nvSpPr>
        <p:spPr>
          <a:xfrm rot="16200000">
            <a:off x="5663810" y="-1613172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6"/>
          <p:cNvSpPr/>
          <p:nvPr>
            <p:custDataLst>
              <p:tags r:id="rId4"/>
            </p:custDataLst>
          </p:nvPr>
        </p:nvSpPr>
        <p:spPr>
          <a:xfrm rot="16200000">
            <a:off x="835456" y="3215751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4" name="圆角矩形 9"/>
          <p:cNvSpPr/>
          <p:nvPr>
            <p:custDataLst>
              <p:tags r:id="rId5"/>
            </p:custDataLst>
          </p:nvPr>
        </p:nvSpPr>
        <p:spPr>
          <a:xfrm rot="16200000">
            <a:off x="5662672" y="-498674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10"/>
          <p:cNvSpPr/>
          <p:nvPr>
            <p:custDataLst>
              <p:tags r:id="rId6"/>
            </p:custDataLst>
          </p:nvPr>
        </p:nvSpPr>
        <p:spPr>
          <a:xfrm rot="16200000">
            <a:off x="834318" y="4329680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8" name="圆角矩形 11"/>
          <p:cNvSpPr/>
          <p:nvPr>
            <p:custDataLst>
              <p:tags r:id="rId7"/>
            </p:custDataLst>
          </p:nvPr>
        </p:nvSpPr>
        <p:spPr>
          <a:xfrm rot="16200000">
            <a:off x="5663810" y="636874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12"/>
          <p:cNvSpPr/>
          <p:nvPr>
            <p:custDataLst>
              <p:tags r:id="rId8"/>
            </p:custDataLst>
          </p:nvPr>
        </p:nvSpPr>
        <p:spPr>
          <a:xfrm rot="16200000">
            <a:off x="835456" y="5465797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7"/>
          <p:cNvSpPr txBox="1"/>
          <p:nvPr>
            <p:custDataLst>
              <p:tags r:id="rId9"/>
            </p:custDataLst>
          </p:nvPr>
        </p:nvSpPr>
        <p:spPr>
          <a:xfrm>
            <a:off x="1611451" y="3963301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海洋捕捞产量：稳定在XX万吨左右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10"/>
            </p:custDataLst>
          </p:nvPr>
        </p:nvSpPr>
        <p:spPr>
          <a:xfrm>
            <a:off x="1611451" y="5099987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海水养殖产量：持续增长，占比超过XX%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6" name="文本框 13"/>
          <p:cNvSpPr txBox="1"/>
          <p:nvPr>
            <p:custDataLst>
              <p:tags r:id="rId11"/>
            </p:custDataLst>
          </p:nvPr>
        </p:nvSpPr>
        <p:spPr>
          <a:xfrm>
            <a:off x="1611451" y="1712686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2024年海洋渔业总产值：达到XX亿元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8" name="文本框 14"/>
          <p:cNvSpPr txBox="1"/>
          <p:nvPr>
            <p:custDataLst>
              <p:tags r:id="rId12"/>
            </p:custDataLst>
          </p:nvPr>
        </p:nvSpPr>
        <p:spPr>
          <a:xfrm>
            <a:off x="1611451" y="2850509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海洋渔业增加值：占比逐年提高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5455"/>
          </a:bodyPr>
          <a:p>
            <a:r>
              <a:rPr altLang="en-US" dirty="0" lang="zh-CN"/>
              <a:t>2024年海洋渔业市场分析</a:t>
            </a:r>
            <a:endParaRPr altLang="en-US" dirty="0" lang="zh-CN"/>
          </a:p>
        </p:txBody>
      </p:sp>
      <p:sp>
        <p:nvSpPr>
          <p:cNvPr id="10490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全球海洋渔业市场现状及趋势</a:t>
            </a:r>
            <a:endParaRPr altLang="en-US" lang="zh-CN"/>
          </a:p>
        </p:txBody>
      </p:sp>
      <p:sp>
        <p:nvSpPr>
          <p:cNvPr id="10490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捕捞量：全球海洋渔业捕捞量逐年增长，但面临过度捕捞问题。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市场需求：全球对海产品的需求持续增长，尤其对高品质、有机和可持续捕捞的海产品需求增加。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技术进步：技术进步在海洋渔业领域的应用不断深化，包括养殖技术、捕捞技术和加工技术等。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75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养殖业发展：养殖业成为全球海洋渔业的重要支柱，但存在环境问题和食品安全问题。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中国海洋渔业市场现状及特点</a:t>
            </a:r>
            <a:endParaRPr altLang="en-US" lang="zh-CN"/>
          </a:p>
        </p:txBody>
      </p:sp>
      <p:sp>
        <p:nvSpPr>
          <p:cNvPr id="1049134" name="弧形 58"/>
          <p:cNvSpPr/>
          <p:nvPr>
            <p:custDataLst>
              <p:tags r:id="rId1"/>
            </p:custDataLst>
          </p:nvPr>
        </p:nvSpPr>
        <p:spPr>
          <a:xfrm>
            <a:off x="7960385" y="2230496"/>
            <a:ext cx="3214326" cy="3214326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弧形 57"/>
          <p:cNvSpPr/>
          <p:nvPr>
            <p:custDataLst>
              <p:tags r:id="rId2"/>
            </p:custDataLst>
          </p:nvPr>
        </p:nvSpPr>
        <p:spPr>
          <a:xfrm>
            <a:off x="1014984" y="2230496"/>
            <a:ext cx="3214326" cy="3214326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椭圆 22"/>
          <p:cNvSpPr/>
          <p:nvPr>
            <p:custDataLst>
              <p:tags r:id="rId3"/>
            </p:custDataLst>
          </p:nvPr>
        </p:nvSpPr>
        <p:spPr>
          <a:xfrm>
            <a:off x="8276361" y="2485707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椭圆 23"/>
          <p:cNvSpPr/>
          <p:nvPr>
            <p:custDataLst>
              <p:tags r:id="rId4"/>
            </p:custDataLst>
          </p:nvPr>
        </p:nvSpPr>
        <p:spPr>
          <a:xfrm>
            <a:off x="8634005" y="2539527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正文"/>
          <p:cNvSpPr txBox="1"/>
          <p:nvPr>
            <p:custDataLst>
              <p:tags r:id="rId5"/>
            </p:custDataLst>
          </p:nvPr>
        </p:nvSpPr>
        <p:spPr>
          <a:xfrm>
            <a:off x="8695638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市场竞争：竞争激烈，品牌意识逐渐增强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44" name="椭圆 24"/>
          <p:cNvSpPr/>
          <p:nvPr>
            <p:custDataLst>
              <p:tags r:id="rId6"/>
            </p:custDataLst>
          </p:nvPr>
        </p:nvSpPr>
        <p:spPr>
          <a:xfrm>
            <a:off x="6023728" y="2485707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椭圆 25"/>
          <p:cNvSpPr/>
          <p:nvPr>
            <p:custDataLst>
              <p:tags r:id="rId7"/>
            </p:custDataLst>
          </p:nvPr>
        </p:nvSpPr>
        <p:spPr>
          <a:xfrm>
            <a:off x="6380504" y="2539527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正文"/>
          <p:cNvSpPr txBox="1"/>
          <p:nvPr>
            <p:custDataLst>
              <p:tags r:id="rId8"/>
            </p:custDataLst>
          </p:nvPr>
        </p:nvSpPr>
        <p:spPr>
          <a:xfrm>
            <a:off x="6443005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产业结构：逐步优化，产业链不断完善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椭圆 7"/>
          <p:cNvSpPr/>
          <p:nvPr>
            <p:custDataLst>
              <p:tags r:id="rId9"/>
            </p:custDataLst>
          </p:nvPr>
        </p:nvSpPr>
        <p:spPr>
          <a:xfrm>
            <a:off x="3771096" y="2485707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椭圆 9"/>
          <p:cNvSpPr/>
          <p:nvPr>
            <p:custDataLst>
              <p:tags r:id="rId10"/>
            </p:custDataLst>
          </p:nvPr>
        </p:nvSpPr>
        <p:spPr>
          <a:xfrm>
            <a:off x="4127871" y="2539527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正文"/>
          <p:cNvSpPr txBox="1"/>
          <p:nvPr>
            <p:custDataLst>
              <p:tags r:id="rId11"/>
            </p:custDataLst>
          </p:nvPr>
        </p:nvSpPr>
        <p:spPr>
          <a:xfrm>
            <a:off x="4190372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养殖业：养殖技术不断提高，养殖品种多样化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56" name="椭圆 5"/>
          <p:cNvSpPr/>
          <p:nvPr>
            <p:custDataLst>
              <p:tags r:id="rId12"/>
            </p:custDataLst>
          </p:nvPr>
        </p:nvSpPr>
        <p:spPr>
          <a:xfrm>
            <a:off x="1262383" y="2485707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椭圆 4"/>
          <p:cNvSpPr/>
          <p:nvPr>
            <p:custDataLst>
              <p:tags r:id="rId13"/>
            </p:custDataLst>
          </p:nvPr>
        </p:nvSpPr>
        <p:spPr>
          <a:xfrm>
            <a:off x="1619158" y="2539527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正文"/>
          <p:cNvSpPr txBox="1"/>
          <p:nvPr>
            <p:custDataLst>
              <p:tags r:id="rId14"/>
            </p:custDataLst>
          </p:nvPr>
        </p:nvSpPr>
        <p:spPr>
          <a:xfrm>
            <a:off x="1681659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捕捞业：捕捞量持续增长，渔业资源丰富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海洋渔业市场竞争格局分析</a:t>
            </a:r>
            <a:endParaRPr altLang="en-US" lang="zh-CN"/>
          </a:p>
        </p:txBody>
      </p:sp>
      <p:sp>
        <p:nvSpPr>
          <p:cNvPr id="1049196" name="矩形 15"/>
          <p:cNvSpPr/>
          <p:nvPr>
            <p:custDataLst>
              <p:tags r:id="rId1"/>
            </p:custDataLst>
          </p:nvPr>
        </p:nvSpPr>
        <p:spPr>
          <a:xfrm>
            <a:off x="2818123" y="1784830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主要竞争者类型：大型渔业企业、中小型渔业企业和个体渔民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任意多边形 17"/>
          <p:cNvSpPr/>
          <p:nvPr>
            <p:custDataLst>
              <p:tags r:id="rId2"/>
            </p:custDataLst>
          </p:nvPr>
        </p:nvSpPr>
        <p:spPr>
          <a:xfrm flipV="1">
            <a:off x="2748166" y="1712686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任意多边形 18"/>
          <p:cNvSpPr/>
          <p:nvPr>
            <p:custDataLst>
              <p:tags r:id="rId3"/>
            </p:custDataLst>
          </p:nvPr>
        </p:nvSpPr>
        <p:spPr>
          <a:xfrm flipH="1">
            <a:off x="8268995" y="2213321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矩形 27"/>
          <p:cNvSpPr/>
          <p:nvPr>
            <p:custDataLst>
              <p:tags r:id="rId4"/>
            </p:custDataLst>
          </p:nvPr>
        </p:nvSpPr>
        <p:spPr>
          <a:xfrm>
            <a:off x="2818123" y="2960994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竞争格局：各类型竞争者占比、市场份额和竞争优势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任意多边形 29"/>
          <p:cNvSpPr/>
          <p:nvPr>
            <p:custDataLst>
              <p:tags r:id="rId5"/>
            </p:custDataLst>
          </p:nvPr>
        </p:nvSpPr>
        <p:spPr>
          <a:xfrm flipV="1">
            <a:off x="2748166" y="2888850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任意多边形 30"/>
          <p:cNvSpPr/>
          <p:nvPr>
            <p:custDataLst>
              <p:tags r:id="rId6"/>
            </p:custDataLst>
          </p:nvPr>
        </p:nvSpPr>
        <p:spPr>
          <a:xfrm flipH="1">
            <a:off x="8268995" y="3389485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矩形 5"/>
          <p:cNvSpPr/>
          <p:nvPr>
            <p:custDataLst>
              <p:tags r:id="rId7"/>
            </p:custDataLst>
          </p:nvPr>
        </p:nvSpPr>
        <p:spPr>
          <a:xfrm>
            <a:off x="2818123" y="4137158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竞争策略：各类型竞争者采取的竞争策略，如价格战、品质战、品牌战等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任意多边形 7"/>
          <p:cNvSpPr/>
          <p:nvPr>
            <p:custDataLst>
              <p:tags r:id="rId8"/>
            </p:custDataLst>
          </p:nvPr>
        </p:nvSpPr>
        <p:spPr>
          <a:xfrm flipV="1">
            <a:off x="2748166" y="4065014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任意多边形 8"/>
          <p:cNvSpPr/>
          <p:nvPr>
            <p:custDataLst>
              <p:tags r:id="rId9"/>
            </p:custDataLst>
          </p:nvPr>
        </p:nvSpPr>
        <p:spPr>
          <a:xfrm flipH="1">
            <a:off x="8268995" y="4565649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矩形 10"/>
          <p:cNvSpPr/>
          <p:nvPr>
            <p:custDataLst>
              <p:tags r:id="rId10"/>
            </p:custDataLst>
          </p:nvPr>
        </p:nvSpPr>
        <p:spPr>
          <a:xfrm>
            <a:off x="2818123" y="5313322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未来竞争趋势：随着海洋渔业行业的发展，未来竞争格局的变化趋势和影响因素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任意多边形 12"/>
          <p:cNvSpPr/>
          <p:nvPr>
            <p:custDataLst>
              <p:tags r:id="rId11"/>
            </p:custDataLst>
          </p:nvPr>
        </p:nvSpPr>
        <p:spPr>
          <a:xfrm flipV="1">
            <a:off x="2748166" y="5241178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任意多边形 13"/>
          <p:cNvSpPr/>
          <p:nvPr>
            <p:custDataLst>
              <p:tags r:id="rId12"/>
            </p:custDataLst>
          </p:nvPr>
        </p:nvSpPr>
        <p:spPr>
          <a:xfrm flipH="1">
            <a:off x="8268995" y="5741813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海洋渔业市场发展瓶颈及解决策略</a:t>
            </a:r>
            <a:endParaRPr altLang="en-US" lang="zh-CN"/>
          </a:p>
        </p:txBody>
      </p:sp>
      <p:sp>
        <p:nvSpPr>
          <p:cNvPr id="1049254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过度捕捞：导致渔业资源枯竭，影响生态平衡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环境污染：水质污染和海洋垃圾影响鱼类生存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养殖业问题：养殖技术落后，病害频发，影响产品质量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政策法规限制：监管力度加大，合规成本增加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投资前景预测</a:t>
            </a:r>
            <a:endParaRPr altLang="en-US" dirty="0" lang="zh-CN"/>
          </a:p>
        </p:txBody>
      </p:sp>
      <p:sp>
        <p:nvSpPr>
          <p:cNvPr id="10493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海洋渔业行业投资环境分析</a:t>
            </a:r>
            <a:endParaRPr altLang="en-US" lang="zh-CN"/>
          </a:p>
        </p:txBody>
      </p:sp>
      <p:sp>
        <p:nvSpPr>
          <p:cNvPr id="1049348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0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2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4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市场环境：海洋渔业市场的供需状况和竞争格局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政策环境：国家对海洋渔业行业的政策支持和鼓励措施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技术环境：海洋渔业技术的创新和应用，提高生产效率和产品质量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投资风险：投资海洋渔业行业可能面临的风险和挑战，如自然灾害、市场波动等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海洋渔业行业投资机会分析</a:t>
            </a:r>
            <a:endParaRPr altLang="en-US" lang="zh-CN"/>
          </a:p>
        </p:txBody>
      </p:sp>
      <p:sp>
        <p:nvSpPr>
          <p:cNvPr id="1049398" name="正文"/>
          <p:cNvSpPr txBox="1"/>
          <p:nvPr>
            <p:custDataLst>
              <p:tags r:id="rId1"/>
            </p:custDataLst>
          </p:nvPr>
        </p:nvSpPr>
        <p:spPr>
          <a:xfrm>
            <a:off x="2816711" y="1712686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政策支持：国家对海洋渔业行业的政策扶持力度加大，为投资者提供了良好的政策环境。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2"/>
            </p:custDataLst>
          </p:nvPr>
        </p:nvSpPr>
        <p:spPr>
          <a:xfrm>
            <a:off x="2816711" y="2840207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技术创新：海洋渔业技术的不断创新和发展，为投资者提供了更多的投资机会。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正文"/>
          <p:cNvSpPr txBox="1"/>
          <p:nvPr>
            <p:custDataLst>
              <p:tags r:id="rId3"/>
            </p:custDataLst>
          </p:nvPr>
        </p:nvSpPr>
        <p:spPr>
          <a:xfrm>
            <a:off x="2816711" y="3967729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市场需求：随着人们对海洋食品的需求不断增加，海洋渔业市场的需求也在不断扩大，为投资者提供了广阔的市场前景。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4"/>
            </p:custDataLst>
          </p:nvPr>
        </p:nvSpPr>
        <p:spPr>
          <a:xfrm>
            <a:off x="2816711" y="5095250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产业链完善：海洋渔业产业链的完善和发展，为投资者提供了完整的投资链条和多元化的投资机会。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海洋渔业行业投资风险分析</a:t>
            </a:r>
            <a:endParaRPr altLang="en-US" lang="zh-CN"/>
          </a:p>
        </p:txBody>
      </p:sp>
      <p:sp>
        <p:nvSpPr>
          <p:cNvPr id="1049440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2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6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8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市场风险：市场竞争激烈，可能导致投资回报率下降或亏损。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政策风险：国家政策对海洋渔业行业的支持和限制，可能影响投资收益和回报。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技术风险：海洋渔业技术更新换代快，可能导致原有投资无法适应市场需求。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自然风险：海洋环境变化莫测，可能对海洋渔业生产造成不可预测的影响。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未来几年海洋渔业行业投资前景预测</a:t>
            </a:r>
            <a:endParaRPr altLang="en-US" lang="zh-CN"/>
          </a:p>
        </p:txBody>
      </p:sp>
      <p:sp>
        <p:nvSpPr>
          <p:cNvPr id="1049490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政策支持：随着国家对海洋渔业发展的重视，未来几年将有更多政策支持，为投资提供保障。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技术创新：海洋渔业技术创新将进一步提高渔业产量和效益，为投资者带来更多机会。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市场需求：随着人们对海洋食品的需求不断增加，未来几年海洋渔业市场将有更大的发展空间。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7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产业链完善：未来几年，海洋渔业产业链将进一步完善，提高产业整体竞争力，为投资者带来更多机会。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成功案例分析</a:t>
            </a:r>
            <a:endParaRPr altLang="en-US" dirty="0" lang="zh-CN"/>
          </a:p>
        </p:txBody>
      </p:sp>
      <p:sp>
        <p:nvSpPr>
          <p:cNvPr id="10495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国内外海洋渔业企业成功案例分析</a:t>
            </a:r>
            <a:endParaRPr altLang="en-US" lang="zh-CN"/>
          </a:p>
        </p:txBody>
      </p:sp>
      <p:sp>
        <p:nvSpPr>
          <p:cNvPr id="1049584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54444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成功案例共性分析：这些成功的企业都具备技术创新、品牌建设、市场开拓、管理创新等多方面的优势，注重可持续发展和生态环保。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国外企业成功案例：XX公司通过技术创新和品牌建设，成为全球领先的海洋渔业企业，实现了可持续发展。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54444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国内企业成功案例：XX公司在国内率先实现养殖业转型升级，通过生态养殖和深加工等多元化发展，成为国内海洋渔业行业的佼佼者。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6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成功案例对行业的启示：通过学习借鉴这些成功企业的经验，可以提升整个海洋渔业行业的竞争力和发展水平。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成功案例经验总结与启示</a:t>
            </a:r>
            <a:endParaRPr altLang="en-US" lang="zh-CN"/>
          </a:p>
        </p:txBody>
      </p:sp>
      <p:sp>
        <p:nvSpPr>
          <p:cNvPr id="1049650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8889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成功案例介绍：选取具有代表性的成功企业或项目，简要介绍其背景和发展历程。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7778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成功关键因素：分析这些企业或项目取得成功的关键因素，如技术创新、市场定位、经营管理等。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7778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经验总结：提炼这些成功案例中的共性经验，如人才培养、资源整合、风险管理等方面的经验。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启示：根据成功案例的经验，提出对未来海洋渔业行业发展的启示和建议，如加强科技创新、优化产业结构、提高国际竞争力等方面的建议。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从成功案例看未来投资方向</a:t>
            </a:r>
            <a:endParaRPr altLang="en-US" lang="zh-CN"/>
          </a:p>
        </p:txBody>
      </p:sp>
      <p:sp>
        <p:nvSpPr>
          <p:cNvPr id="1049708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0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2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4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案例二：某水产养殖企业的市场拓展策略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案例一：某海洋渔业企业的成功经验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案例三：某渔业科技公司的创新发展之路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案例四：某渔业合作社的可持续发展模式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497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对海洋渔业行业的总结</a:t>
            </a:r>
            <a:endParaRPr altLang="en-US" lang="zh-CN"/>
          </a:p>
        </p:txBody>
      </p:sp>
      <p:sp>
        <p:nvSpPr>
          <p:cNvPr id="1049794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2024年海洋渔业行业市场分析表明，该行业具有较大的发展潜力。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投资前景预测显示，未来几年海洋渔业行业将迎来更多的投资机会。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针对当前市场状况，建议企业加大技术创新和人才培养力度，提高产业附加值。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政府应加大对海洋渔业行业的支持力度，加强监管，促进产业可持续发展。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对投资者的建议</a:t>
            </a:r>
            <a:endParaRPr altLang="en-US" lang="zh-CN"/>
          </a:p>
        </p:txBody>
      </p:sp>
      <p:sp>
        <p:nvSpPr>
          <p:cNvPr id="1049836" name="弧形 58"/>
          <p:cNvSpPr/>
          <p:nvPr>
            <p:custDataLst>
              <p:tags r:id="rId1"/>
            </p:custDataLst>
          </p:nvPr>
        </p:nvSpPr>
        <p:spPr>
          <a:xfrm>
            <a:off x="7960385" y="2230496"/>
            <a:ext cx="3214326" cy="3214326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弧形 57"/>
          <p:cNvSpPr/>
          <p:nvPr>
            <p:custDataLst>
              <p:tags r:id="rId2"/>
            </p:custDataLst>
          </p:nvPr>
        </p:nvSpPr>
        <p:spPr>
          <a:xfrm>
            <a:off x="1014984" y="2230496"/>
            <a:ext cx="3214326" cy="3214326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椭圆 22"/>
          <p:cNvSpPr/>
          <p:nvPr>
            <p:custDataLst>
              <p:tags r:id="rId3"/>
            </p:custDataLst>
          </p:nvPr>
        </p:nvSpPr>
        <p:spPr>
          <a:xfrm>
            <a:off x="8276361" y="2485707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椭圆 23"/>
          <p:cNvSpPr/>
          <p:nvPr>
            <p:custDataLst>
              <p:tags r:id="rId4"/>
            </p:custDataLst>
          </p:nvPr>
        </p:nvSpPr>
        <p:spPr>
          <a:xfrm>
            <a:off x="8634005" y="2539527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正文"/>
          <p:cNvSpPr txBox="1"/>
          <p:nvPr>
            <p:custDataLst>
              <p:tags r:id="rId5"/>
            </p:custDataLst>
          </p:nvPr>
        </p:nvSpPr>
        <p:spPr>
          <a:xfrm>
            <a:off x="8695638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注重技术创新，提升产品附加值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46" name="椭圆 24"/>
          <p:cNvSpPr/>
          <p:nvPr>
            <p:custDataLst>
              <p:tags r:id="rId6"/>
            </p:custDataLst>
          </p:nvPr>
        </p:nvSpPr>
        <p:spPr>
          <a:xfrm>
            <a:off x="6023728" y="2485707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椭圆 25"/>
          <p:cNvSpPr/>
          <p:nvPr>
            <p:custDataLst>
              <p:tags r:id="rId7"/>
            </p:custDataLst>
          </p:nvPr>
        </p:nvSpPr>
        <p:spPr>
          <a:xfrm>
            <a:off x="6380504" y="2539527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正文"/>
          <p:cNvSpPr txBox="1"/>
          <p:nvPr>
            <p:custDataLst>
              <p:tags r:id="rId8"/>
            </p:custDataLst>
          </p:nvPr>
        </p:nvSpPr>
        <p:spPr>
          <a:xfrm>
            <a:off x="6443005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优化资源配置，提高企业竞争力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椭圆 7"/>
          <p:cNvSpPr/>
          <p:nvPr>
            <p:custDataLst>
              <p:tags r:id="rId9"/>
            </p:custDataLst>
          </p:nvPr>
        </p:nvSpPr>
        <p:spPr>
          <a:xfrm>
            <a:off x="3771096" y="2485707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椭圆 9"/>
          <p:cNvSpPr/>
          <p:nvPr>
            <p:custDataLst>
              <p:tags r:id="rId10"/>
            </p:custDataLst>
          </p:nvPr>
        </p:nvSpPr>
        <p:spPr>
          <a:xfrm>
            <a:off x="4127871" y="2539527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正文"/>
          <p:cNvSpPr txBox="1"/>
          <p:nvPr>
            <p:custDataLst>
              <p:tags r:id="rId11"/>
            </p:custDataLst>
          </p:nvPr>
        </p:nvSpPr>
        <p:spPr>
          <a:xfrm>
            <a:off x="4190372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深入了解市场，掌握行业发展趋势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58" name="椭圆 5"/>
          <p:cNvSpPr/>
          <p:nvPr>
            <p:custDataLst>
              <p:tags r:id="rId12"/>
            </p:custDataLst>
          </p:nvPr>
        </p:nvSpPr>
        <p:spPr>
          <a:xfrm>
            <a:off x="1262383" y="2485707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椭圆 4"/>
          <p:cNvSpPr/>
          <p:nvPr>
            <p:custDataLst>
              <p:tags r:id="rId13"/>
            </p:custDataLst>
          </p:nvPr>
        </p:nvSpPr>
        <p:spPr>
          <a:xfrm>
            <a:off x="1619158" y="2539527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正文"/>
          <p:cNvSpPr txBox="1"/>
          <p:nvPr>
            <p:custDataLst>
              <p:tags r:id="rId14"/>
            </p:custDataLst>
          </p:nvPr>
        </p:nvSpPr>
        <p:spPr>
          <a:xfrm>
            <a:off x="1681659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关注政策变化，合理规划投资方向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89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25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2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25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25_1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单击此处 添加文档标题"/>
</p:tagLst>
</file>

<file path=ppt/tags/tag80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425_1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汇报人：WPS"/>
</p:tagLst>
</file>

<file path=ppt/tags/tag81.xml><?xml version="1.0" encoding="utf-8"?>
<p:tagLst xmlns:p="http://schemas.openxmlformats.org/presentationml/2006/main">
  <p:tag name="KSO_WM_SLIDE_ID" val="custom2023142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25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5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25_5*l_h_i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25_5*l_h_a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25_5*l_h_i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25_5*l_h_a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25_5*l_h_i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25_5*l_h_a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25_5*l_h_i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25_5*l_h_a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25_5*l_h_i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25_5*l_h_a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SLIDE_ID" val="custom2023142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425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6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5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6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1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0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281.xml><?xml version="1.0" encoding="utf-8"?>
<p:tagLst xmlns:p="http://schemas.openxmlformats.org/presentationml/2006/main">
  <p:tag name="KSO_WM_SLIDE_ID" val="custom2023142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2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62">
      <a:dk1>
        <a:sysClr lastClr="000000" val="windowText"/>
      </a:dk1>
      <a:lt1>
        <a:sysClr lastClr="FFFFFF" val="window"/>
      </a:lt1>
      <a:dk2>
        <a:srgbClr val="303E5A"/>
      </a:dk2>
      <a:lt2>
        <a:srgbClr val="E3ECF7"/>
      </a:lt2>
      <a:accent1>
        <a:srgbClr val="FF6752"/>
      </a:accent1>
      <a:accent2>
        <a:srgbClr val="246EFD"/>
      </a:accent2>
      <a:accent3>
        <a:srgbClr val="F8CF41"/>
      </a:accent3>
      <a:accent4>
        <a:srgbClr val="FF8C4E"/>
      </a:accent4>
      <a:accent5>
        <a:srgbClr val="2BA7A7"/>
      </a:accent5>
      <a:accent6>
        <a:srgbClr val="61C7FF"/>
      </a:accent6>
      <a:hlink>
        <a:srgbClr val="658BD5"/>
      </a:hlink>
      <a:folHlink>
        <a:srgbClr val="A16AA5"/>
      </a:folHlink>
    </a:clrScheme>
    <a:fontScheme name="自定义 9">
      <a:majorFont>
        <a:latin typeface="MiSans Bold"/>
        <a:ea typeface="MiSans 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2024-01-06T05:35:14Z</dcterms:created>
  <dcterms:modified xsi:type="dcterms:W3CDTF">2024-01-06T05:35:14Z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8bf56d6f633741a4bc0e3bb0678545bd_21</vt:lpwstr>
  </property>
</Properties>
</file>