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710" r:id="rId1"/>
    <p:sldMasterId id="2147484747" r:id="rId2"/>
  </p:sldMasterIdLst>
  <p:notesMasterIdLst>
    <p:notesMasterId r:id="rId3"/>
  </p:notesMasterIdLst>
  <p:sldIdLst>
    <p:sldId id="758" r:id="rId4"/>
    <p:sldId id="762" r:id="rId5"/>
    <p:sldId id="767" r:id="rId6"/>
    <p:sldId id="771" r:id="rId7"/>
    <p:sldId id="774" r:id="rId8"/>
    <p:sldId id="777" r:id="rId9"/>
    <p:sldId id="781" r:id="rId10"/>
    <p:sldId id="785" r:id="rId11"/>
    <p:sldId id="788" r:id="rId12"/>
    <p:sldId id="791" r:id="rId13"/>
    <p:sldId id="795" r:id="rId14"/>
    <p:sldId id="799" r:id="rId15"/>
    <p:sldId id="802" r:id="rId16"/>
    <p:sldId id="805" r:id="rId17"/>
    <p:sldId id="809" r:id="rId18"/>
    <p:sldId id="813" r:id="rId19"/>
    <p:sldId id="816" r:id="rId20"/>
    <p:sldId id="819" r:id="rId21"/>
    <p:sldId id="823" r:id="rId22"/>
    <p:sldId id="827" r:id="rId23"/>
    <p:sldId id="830" r:id="rId24"/>
    <p:sldId id="833" r:id="rId25"/>
    <p:sldId id="837" r:id="rId26"/>
    <p:sldId id="841" r:id="rId27"/>
    <p:sldId id="844" r:id="rId28"/>
    <p:sldId id="847" r:id="rId29"/>
    <p:sldId id="85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 id="2147484718" r:id="rId8"/>
    <p:sldLayoutId id="2147484719" r:id="rId9"/>
    <p:sldLayoutId id="2147484720" r:id="rId10"/>
    <p:sldLayoutId id="214748472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748" r:id="rId1"/>
    <p:sldLayoutId id="2147484749" r:id="rId2"/>
    <p:sldLayoutId id="2147484750" r:id="rId3"/>
    <p:sldLayoutId id="2147484751" r:id="rId4"/>
    <p:sldLayoutId id="2147484752" r:id="rId5"/>
    <p:sldLayoutId id="2147484753" r:id="rId6"/>
    <p:sldLayoutId id="2147484754" r:id="rId7"/>
    <p:sldLayoutId id="2147484755" r:id="rId8"/>
    <p:sldLayoutId id="2147484756" r:id="rId9"/>
    <p:sldLayoutId id="2147484757" r:id="rId10"/>
    <p:sldLayoutId id="2147484758"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tags" Target="../tags/tag128.xml"/><Relationship Id="rId16" Type="http://schemas.openxmlformats.org/officeDocument/2006/relationships/tags" Target="../tags/tag129.xml"/><Relationship Id="rId17" Type="http://schemas.openxmlformats.org/officeDocument/2006/relationships/tags" Target="../tags/tag130.xml"/><Relationship Id="rId18" Type="http://schemas.openxmlformats.org/officeDocument/2006/relationships/tags" Target="../tags/tag131.xml"/><Relationship Id="rId19" Type="http://schemas.openxmlformats.org/officeDocument/2006/relationships/tags" Target="../tags/tag132.xml"/><Relationship Id="rId20" Type="http://schemas.openxmlformats.org/officeDocument/2006/relationships/tags" Target="../tags/tag133.xml"/><Relationship Id="rId21" Type="http://schemas.openxmlformats.org/officeDocument/2006/relationships/tags" Target="../tags/tag134.xml"/><Relationship Id="rId22" Type="http://schemas.openxmlformats.org/officeDocument/2006/relationships/tags" Target="../tags/tag135.xml"/><Relationship Id="rId23" Type="http://schemas.openxmlformats.org/officeDocument/2006/relationships/tags" Target="../tags/tag136.xml"/><Relationship Id="rId24" Type="http://schemas.openxmlformats.org/officeDocument/2006/relationships/tags" Target="../tags/tag137.xml"/><Relationship Id="rId25" Type="http://schemas.openxmlformats.org/officeDocument/2006/relationships/tags" Target="../tags/tag138.xml"/><Relationship Id="rId26" Type="http://schemas.openxmlformats.org/officeDocument/2006/relationships/tags" Target="../tags/tag139.xml"/><Relationship Id="rId27" Type="http://schemas.openxmlformats.org/officeDocument/2006/relationships/tags" Target="../tags/tag140.xml"/><Relationship Id="rId28" Type="http://schemas.openxmlformats.org/officeDocument/2006/relationships/tags" Target="../tags/tag141.xml"/><Relationship Id="rId29" Type="http://schemas.openxmlformats.org/officeDocument/2006/relationships/tags" Target="../tags/tag142.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tags" Target="../tags/tag198.xml"/><Relationship Id="rId18" Type="http://schemas.openxmlformats.org/officeDocument/2006/relationships/tags" Target="../tags/tag199.xml"/><Relationship Id="rId19" Type="http://schemas.openxmlformats.org/officeDocument/2006/relationships/tags" Target="../tags/tag200.xml"/><Relationship Id="rId20" Type="http://schemas.openxmlformats.org/officeDocument/2006/relationships/tags" Target="../tags/tag201.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tags" Target="../tags/tag332.xml"/><Relationship Id="rId14" Type="http://schemas.openxmlformats.org/officeDocument/2006/relationships/tags" Target="../tags/tag333.xml"/><Relationship Id="rId15" Type="http://schemas.openxmlformats.org/officeDocument/2006/relationships/tags" Target="../tags/tag334.xml"/><Relationship Id="rId16" Type="http://schemas.openxmlformats.org/officeDocument/2006/relationships/tags" Target="../tags/tag335.xml"/><Relationship Id="rId17" Type="http://schemas.openxmlformats.org/officeDocument/2006/relationships/tags" Target="../tags/tag336.xml"/><Relationship Id="rId18" Type="http://schemas.openxmlformats.org/officeDocument/2006/relationships/tags" Target="../tags/tag337.xml"/><Relationship Id="rId19" Type="http://schemas.openxmlformats.org/officeDocument/2006/relationships/tags" Target="../tags/tag338.xml"/><Relationship Id="rId20" Type="http://schemas.openxmlformats.org/officeDocument/2006/relationships/tags" Target="../tags/tag339.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tags" Target="../tags/tag352.xml"/><Relationship Id="rId14" Type="http://schemas.openxmlformats.org/officeDocument/2006/relationships/tags" Target="../tags/tag353.xml"/><Relationship Id="rId15" Type="http://schemas.openxmlformats.org/officeDocument/2006/relationships/tags" Target="../tags/tag354.xml"/><Relationship Id="rId16" Type="http://schemas.openxmlformats.org/officeDocument/2006/relationships/tags" Target="../tags/tag355.xml"/><Relationship Id="rId17" Type="http://schemas.openxmlformats.org/officeDocument/2006/relationships/tags" Target="../tags/tag356.xml"/><Relationship Id="rId18" Type="http://schemas.openxmlformats.org/officeDocument/2006/relationships/tags" Target="../tags/tag357.xml"/><Relationship Id="rId19" Type="http://schemas.openxmlformats.org/officeDocument/2006/relationships/tags" Target="../tags/tag358.xml"/><Relationship Id="rId20" Type="http://schemas.openxmlformats.org/officeDocument/2006/relationships/tags" Target="../tags/tag359.xml"/><Relationship Id="rId21" Type="http://schemas.openxmlformats.org/officeDocument/2006/relationships/tags" Target="../tags/tag360.xml"/><Relationship Id="rId22" Type="http://schemas.openxmlformats.org/officeDocument/2006/relationships/tags" Target="../tags/tag361.xml"/><Relationship Id="rId23" Type="http://schemas.openxmlformats.org/officeDocument/2006/relationships/tags" Target="../tags/tag362.xml"/><Relationship Id="rId24" Type="http://schemas.openxmlformats.org/officeDocument/2006/relationships/tags" Target="../tags/tag363.xml"/><Relationship Id="rId25" Type="http://schemas.openxmlformats.org/officeDocument/2006/relationships/tags" Target="../tags/tag364.xml"/><Relationship Id="rId26" Type="http://schemas.openxmlformats.org/officeDocument/2006/relationships/tags" Target="../tags/tag365.xml"/><Relationship Id="rId27" Type="http://schemas.openxmlformats.org/officeDocument/2006/relationships/tags" Target="../tags/tag366.xml"/><Relationship Id="rId28" Type="http://schemas.openxmlformats.org/officeDocument/2006/relationships/tags" Target="../tags/tag367.xml"/><Relationship Id="rId29" Type="http://schemas.openxmlformats.org/officeDocument/2006/relationships/tags" Target="../tags/tag368.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2024年基础设施行业动态分析</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基础设施行业概述</a:t>
            </a:r>
            <a:endParaRPr altLang="en-US" b="1" dirty="0" sz="19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fontScale="88333"/>
          </a:bodyPr>
          <a:p>
            <a:pPr>
              <a:lnSpc>
                <a:spcPct val="100000"/>
              </a:lnSpc>
            </a:pPr>
            <a:r>
              <a:rPr altLang="en-US" b="1" dirty="0" sz="2400" lang="zh-CN" spc="300">
                <a:solidFill>
                  <a:schemeClr val="lt1">
                    <a:lumMod val="100000"/>
                  </a:schemeClr>
                </a:solidFill>
                <a:latin typeface="+mj-ea"/>
                <a:ea typeface="+mj-ea"/>
              </a:rPr>
              <a:t>2024年基础设施行业发展动态</a:t>
            </a:r>
            <a:endParaRPr altLang="en-US" b="1" dirty="0" sz="2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基础设施行业政策环境分析</a:t>
            </a:r>
            <a:endParaRPr altLang="en-US" b="1" dirty="0" sz="19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lt1">
                    <a:lumMod val="100000"/>
                  </a:schemeClr>
                </a:solidFill>
                <a:latin typeface="+mj-ea"/>
                <a:ea typeface="+mj-ea"/>
              </a:rPr>
              <a:t>基础设施行业技术创新分析</a:t>
            </a:r>
            <a:endParaRPr altLang="en-US" b="1" dirty="0" sz="19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基础设施行业市场前景分析</a:t>
            </a:r>
            <a:endParaRPr altLang="en-US" b="1" dirty="0" sz="19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88333"/>
          </a:bodyPr>
          <a:p>
            <a:pPr>
              <a:lnSpc>
                <a:spcPct val="100000"/>
              </a:lnSpc>
            </a:pPr>
            <a:r>
              <a:rPr altLang="en-US" b="1" dirty="0" sz="2400" lang="zh-CN" spc="300">
                <a:solidFill>
                  <a:schemeClr val="lt1">
                    <a:lumMod val="100000"/>
                  </a:schemeClr>
                </a:solidFill>
                <a:latin typeface="+mj-ea"/>
                <a:ea typeface="+mj-ea"/>
              </a:rPr>
              <a:t>基础设施行业投资风险与机遇</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基础设施行业概述</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1"/>
          <p:cNvSpPr>
            <a:spLocks noGrp="1"/>
          </p:cNvSpPr>
          <p:nvPr>
            <p:ph type="title"/>
          </p:nvPr>
        </p:nvSpPr>
        <p:spPr/>
        <p:txBody>
          <a:bodyPr/>
          <a:p>
            <a:r>
              <a:rPr altLang="en-US" lang="zh-CN"/>
              <a:t>基础设施行业定义</a:t>
            </a:r>
            <a:endParaRPr altLang="en-US" lang="zh-CN"/>
          </a:p>
        </p:txBody>
      </p:sp>
      <p:sp>
        <p:nvSpPr>
          <p:cNvPr id="104892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2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3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3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3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3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3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4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4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5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5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基础设施行业涵盖了交通、能源、通讯、水利等领域</a:t>
            </a:r>
            <a:endParaRPr altLang="en-US" dirty="0" sz="1200" lang="zh-CN" spc="150">
              <a:solidFill>
                <a:schemeClr val="tx1">
                  <a:lumMod val="65000"/>
                  <a:lumOff val="35000"/>
                </a:schemeClr>
              </a:solidFill>
              <a:latin typeface="+mn-ea"/>
              <a:sym typeface="+mn-ea"/>
            </a:endParaRPr>
          </a:p>
        </p:txBody>
      </p:sp>
      <p:sp>
        <p:nvSpPr>
          <p:cNvPr id="104896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基础设施行业的投资规模大，建设周期长，对经济发展具有重要影响</a:t>
            </a:r>
            <a:endParaRPr altLang="en-US" dirty="0" sz="1200" lang="zh-CN" spc="150">
              <a:solidFill>
                <a:schemeClr val="tx1">
                  <a:lumMod val="65000"/>
                  <a:lumOff val="35000"/>
                </a:schemeClr>
              </a:solidFill>
              <a:latin typeface="+mn-ea"/>
              <a:sym typeface="+mn-ea"/>
            </a:endParaRPr>
          </a:p>
        </p:txBody>
      </p:sp>
      <p:sp>
        <p:nvSpPr>
          <p:cNvPr id="104896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基础设施行业的发展水平是衡量一个国家现代化程度的重要标志</a:t>
            </a:r>
            <a:endParaRPr altLang="en-US" dirty="0" sz="1200" lang="zh-CN" spc="150">
              <a:solidFill>
                <a:schemeClr val="tx1">
                  <a:lumMod val="65000"/>
                  <a:lumOff val="35000"/>
                </a:schemeClr>
              </a:solidFill>
              <a:latin typeface="+mn-ea"/>
              <a:sym typeface="+mn-ea"/>
            </a:endParaRPr>
          </a:p>
        </p:txBody>
      </p:sp>
      <p:sp>
        <p:nvSpPr>
          <p:cNvPr id="104896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基础设施行业是国家经济发展的重要支撑和保障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基础设施行业分类</a:t>
            </a:r>
            <a:endParaRPr altLang="en-US" lang="zh-CN"/>
          </a:p>
        </p:txBody>
      </p:sp>
      <p:sp>
        <p:nvSpPr>
          <p:cNvPr id="10490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交通设施：包括公路、铁路、水路、航空和管道等运输方式的基础设施</a:t>
            </a:r>
            <a:endParaRPr altLang="en-US" dirty="0" sz="1200" lang="zh-CN" spc="150">
              <a:solidFill>
                <a:schemeClr val="tx1">
                  <a:lumMod val="65000"/>
                  <a:lumOff val="35000"/>
                </a:schemeClr>
              </a:solidFill>
              <a:latin typeface="+mn-ea"/>
              <a:sym typeface="+mn-ea"/>
            </a:endParaRPr>
          </a:p>
        </p:txBody>
      </p:sp>
      <p:sp>
        <p:nvSpPr>
          <p:cNvPr id="10490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水利设施：包括水库、水电站、堤防、治理河道等水利工程的基础设施</a:t>
            </a:r>
            <a:endParaRPr altLang="en-US" dirty="0" sz="1200" lang="zh-CN" spc="150">
              <a:solidFill>
                <a:schemeClr val="tx1">
                  <a:lumMod val="65000"/>
                  <a:lumOff val="35000"/>
                </a:schemeClr>
              </a:solidFill>
              <a:latin typeface="+mn-ea"/>
              <a:sym typeface="+mn-ea"/>
            </a:endParaRPr>
          </a:p>
        </p:txBody>
      </p:sp>
      <p:sp>
        <p:nvSpPr>
          <p:cNvPr id="10490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能源设施：包括石油、天然气、煤炭等能源开采和发电的基础设施</a:t>
            </a:r>
            <a:endParaRPr altLang="en-US" dirty="0" sz="1200" lang="zh-CN" spc="150">
              <a:solidFill>
                <a:schemeClr val="tx1">
                  <a:lumMod val="65000"/>
                  <a:lumOff val="35000"/>
                </a:schemeClr>
              </a:solidFill>
              <a:latin typeface="+mn-ea"/>
              <a:sym typeface="+mn-ea"/>
            </a:endParaRPr>
          </a:p>
        </p:txBody>
      </p:sp>
      <p:sp>
        <p:nvSpPr>
          <p:cNvPr id="10490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通信设施：包括电信、互联网等通信技术的基础设施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基础设施行业的重要性</a:t>
            </a:r>
            <a:endParaRPr altLang="en-US" lang="zh-CN"/>
          </a:p>
        </p:txBody>
      </p:sp>
      <p:sp>
        <p:nvSpPr>
          <p:cNvPr id="104904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5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促进经济增长：基础设施投资可以带动相关产业的发展，增加就业机会，促进经济增长。</a:t>
            </a:r>
            <a:endParaRPr altLang="en-US" dirty="0" sz="2000" lang="zh-CN" spc="200">
              <a:solidFill>
                <a:schemeClr val="tx1">
                  <a:lumMod val="85000"/>
                  <a:lumOff val="15000"/>
                </a:schemeClr>
              </a:solidFill>
              <a:latin typeface="+mn-ea"/>
              <a:sym typeface="+mn-ea"/>
            </a:endParaRPr>
          </a:p>
        </p:txBody>
      </p:sp>
      <p:sp>
        <p:nvSpPr>
          <p:cNvPr id="104905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提高社会福祉：基础设施的建设和完善可以提高人民的生活质量，如改善交通、通讯、供水供电等方面。</a:t>
            </a:r>
            <a:endParaRPr altLang="en-US" dirty="0" sz="2000" lang="zh-CN" spc="200">
              <a:solidFill>
                <a:schemeClr val="tx1">
                  <a:lumMod val="85000"/>
                  <a:lumOff val="15000"/>
                </a:schemeClr>
              </a:solidFill>
              <a:latin typeface="+mn-ea"/>
              <a:sym typeface="+mn-ea"/>
            </a:endParaRPr>
          </a:p>
        </p:txBody>
      </p:sp>
      <p:sp>
        <p:nvSpPr>
          <p:cNvPr id="104905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保障国家安全：基础设施的稳定运行对于保障国家安全至关重要，如能源、交通、通讯等领域的安全保障。</a:t>
            </a:r>
            <a:endParaRPr altLang="en-US" dirty="0" sz="2000" lang="zh-CN" spc="200">
              <a:solidFill>
                <a:schemeClr val="tx1">
                  <a:lumMod val="85000"/>
                  <a:lumOff val="15000"/>
                </a:schemeClr>
              </a:solidFill>
              <a:latin typeface="+mn-ea"/>
              <a:sym typeface="+mn-ea"/>
            </a:endParaRPr>
          </a:p>
        </p:txBody>
      </p:sp>
      <p:sp>
        <p:nvSpPr>
          <p:cNvPr id="104906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推动技术创新：基础设施行业的发展可以推动技术创新和产业升级，提高国家的竞争力和创新能力。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2" name="标题"/>
          <p:cNvSpPr>
            <a:spLocks noGrp="1"/>
          </p:cNvSpPr>
          <p:nvPr>
            <p:ph type="title"/>
            <p:custDataLst>
              <p:tags r:id="rId1"/>
            </p:custDataLst>
          </p:nvPr>
        </p:nvSpPr>
        <p:spPr>
          <a:xfrm>
            <a:off x="939798" y="-1"/>
            <a:ext cx="10414002" cy="2114171"/>
          </a:xfrm>
        </p:spPr>
        <p:txBody>
          <a:bodyPr anchor="b">
            <a:normAutofit/>
          </a:bodyPr>
          <a:p>
            <a:r>
              <a:rPr altLang="en-US" dirty="0" lang="zh-CN"/>
              <a:t>2024年基础设施行业发展动态</a:t>
            </a:r>
            <a:endParaRPr altLang="en-US" dirty="0" lang="zh-CN"/>
          </a:p>
        </p:txBody>
      </p:sp>
      <p:sp>
        <p:nvSpPr>
          <p:cNvPr id="104910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1"/>
          <p:cNvSpPr>
            <a:spLocks noGrp="1"/>
          </p:cNvSpPr>
          <p:nvPr>
            <p:ph type="title"/>
          </p:nvPr>
        </p:nvSpPr>
        <p:spPr/>
        <p:txBody>
          <a:bodyPr/>
          <a:p>
            <a:r>
              <a:rPr altLang="en-US" lang="zh-CN"/>
              <a:t>基础设施建设投资情况</a:t>
            </a:r>
            <a:endParaRPr altLang="en-US" lang="zh-CN"/>
          </a:p>
        </p:txBody>
      </p:sp>
      <p:sp>
        <p:nvSpPr>
          <p:cNvPr id="10491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投资总额：2024年基础设施建设的投资总额达到数十万亿元人民币，较上年增长10%以上。</a:t>
            </a:r>
            <a:endParaRPr altLang="en-US" dirty="0" sz="1200" lang="zh-CN" spc="150">
              <a:solidFill>
                <a:schemeClr val="tx1">
                  <a:lumMod val="85000"/>
                  <a:lumOff val="15000"/>
                </a:schemeClr>
              </a:solidFill>
              <a:latin typeface="+mn-ea"/>
              <a:sym typeface="+mn-ea"/>
            </a:endParaRPr>
          </a:p>
        </p:txBody>
      </p:sp>
      <p:sp>
        <p:nvSpPr>
          <p:cNvPr id="10491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投资结构：投资结构向智能化、绿色化、融合化方向发展，新型基础设施建设成为投资重点。</a:t>
            </a:r>
            <a:endParaRPr altLang="en-US" dirty="0" sz="1200" lang="zh-CN" spc="150">
              <a:solidFill>
                <a:schemeClr val="tx1">
                  <a:lumMod val="85000"/>
                  <a:lumOff val="15000"/>
                </a:schemeClr>
              </a:solidFill>
              <a:latin typeface="+mn-ea"/>
              <a:sym typeface="+mn-ea"/>
            </a:endParaRPr>
          </a:p>
        </p:txBody>
      </p:sp>
      <p:sp>
        <p:nvSpPr>
          <p:cNvPr id="10491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投资主体：政府、企业和社会资本共同参与基础设施建设，形成多元化投资格局。</a:t>
            </a:r>
            <a:endParaRPr altLang="en-US" dirty="0" sz="1200" lang="zh-CN" spc="150">
              <a:solidFill>
                <a:schemeClr val="tx1">
                  <a:lumMod val="85000"/>
                  <a:lumOff val="15000"/>
                </a:schemeClr>
              </a:solidFill>
              <a:latin typeface="+mn-ea"/>
              <a:sym typeface="+mn-ea"/>
            </a:endParaRPr>
          </a:p>
        </p:txBody>
      </p:sp>
      <p:sp>
        <p:nvSpPr>
          <p:cNvPr id="10491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投资效益：基础设施建设在促进经济增长、改善民生、推动产业升级等方面发挥了重要作用，投资效益显著。</a:t>
            </a:r>
            <a:endParaRPr altLang="en-US" dirty="0" sz="1200" lang="zh-CN" spc="150">
              <a:solidFill>
                <a:schemeClr val="tx1">
                  <a:lumMod val="85000"/>
                  <a:lumOff val="15000"/>
                </a:schemeClr>
              </a:solidFill>
              <a:latin typeface="+mn-ea"/>
              <a:sym typeface="+mn-ea"/>
            </a:endParaRPr>
          </a:p>
        </p:txBody>
      </p:sp>
      <p:sp>
        <p:nvSpPr>
          <p:cNvPr id="10491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基础设施建设重点领域</a:t>
            </a:r>
            <a:endParaRPr altLang="en-US" lang="zh-CN"/>
          </a:p>
        </p:txBody>
      </p:sp>
      <p:sp>
        <p:nvSpPr>
          <p:cNvPr id="10492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水利基础设施：加强水利工程建设，提高防洪、抗旱能力</a:t>
            </a:r>
            <a:endParaRPr altLang="en-US" sz="1400" lang="zh-CN" spc="150">
              <a:solidFill>
                <a:schemeClr val="tx1"/>
              </a:solidFill>
              <a:effectLst/>
              <a:latin typeface="+mn-ea"/>
              <a:sym typeface="+mn-ea"/>
            </a:endParaRPr>
          </a:p>
        </p:txBody>
      </p:sp>
      <p:sp>
        <p:nvSpPr>
          <p:cNvPr id="10492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交通基础设施：重点建设高速铁路、城市轨道交通、高速公路等</a:t>
            </a:r>
            <a:endParaRPr altLang="en-US" dirty="0" sz="1400" lang="zh-CN" spc="150">
              <a:solidFill>
                <a:schemeClr val="tx1"/>
              </a:solidFill>
              <a:effectLst/>
              <a:latin typeface="+mn-ea"/>
              <a:sym typeface="+mn-ea"/>
            </a:endParaRPr>
          </a:p>
        </p:txBody>
      </p:sp>
      <p:sp>
        <p:nvSpPr>
          <p:cNvPr id="10492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能源基础设施：推进清洁能源建设，提高能源利用效率</a:t>
            </a:r>
            <a:endParaRPr altLang="en-US" sz="1400" lang="zh-CN" spc="150">
              <a:solidFill>
                <a:schemeClr val="tx1"/>
              </a:solidFill>
              <a:effectLst/>
              <a:latin typeface="+mn-ea"/>
              <a:sym typeface="+mn-ea"/>
            </a:endParaRPr>
          </a:p>
        </p:txBody>
      </p:sp>
      <p:sp>
        <p:nvSpPr>
          <p:cNvPr id="10492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数字基础设施：加强信息通信基础设施建设，推动数字化转型</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基础设施建设发展趋势</a:t>
            </a:r>
            <a:endParaRPr altLang="en-US" lang="zh-CN"/>
          </a:p>
        </p:txBody>
      </p:sp>
      <p:sp>
        <p:nvSpPr>
          <p:cNvPr id="10492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5G网络覆盖范围扩大，推动数字化转型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交通基础设施智能化升级，提高运输效率</a:t>
            </a:r>
            <a:endParaRPr dirty="0" sz="2000" err="1">
              <a:solidFill>
                <a:schemeClr val="tx1">
                  <a:lumMod val="75000"/>
                  <a:lumOff val="25000"/>
                </a:schemeClr>
              </a:solidFill>
              <a:latin typeface="+mn-ea"/>
              <a:ea typeface="+mn-ea"/>
              <a:cs typeface="+mn-ea"/>
              <a:sym typeface="+mn-lt"/>
            </a:endParaRPr>
          </a:p>
        </p:txBody>
      </p:sp>
      <p:sp>
        <p:nvSpPr>
          <p:cNvPr id="10492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新型基础设施建设成为投资重点，促进经济增长</a:t>
            </a:r>
            <a:endParaRPr dirty="0" sz="2000" err="1">
              <a:solidFill>
                <a:schemeClr val="tx1">
                  <a:lumMod val="75000"/>
                  <a:lumOff val="25000"/>
                </a:schemeClr>
              </a:solidFill>
              <a:latin typeface="+mn-ea"/>
              <a:ea typeface="+mn-ea"/>
              <a:cs typeface="+mn-ea"/>
              <a:sym typeface="+mn-lt"/>
            </a:endParaRPr>
          </a:p>
        </p:txBody>
      </p:sp>
      <p:sp>
        <p:nvSpPr>
          <p:cNvPr id="1049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绿色能源设施建设加速，助力可持续发展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8" name="标题"/>
          <p:cNvSpPr>
            <a:spLocks noGrp="1"/>
          </p:cNvSpPr>
          <p:nvPr>
            <p:ph type="title"/>
            <p:custDataLst>
              <p:tags r:id="rId1"/>
            </p:custDataLst>
          </p:nvPr>
        </p:nvSpPr>
        <p:spPr>
          <a:xfrm>
            <a:off x="939798" y="-1"/>
            <a:ext cx="10414002" cy="2114171"/>
          </a:xfrm>
        </p:spPr>
        <p:txBody>
          <a:bodyPr anchor="b">
            <a:normAutofit/>
          </a:bodyPr>
          <a:p>
            <a:r>
              <a:rPr altLang="en-US" dirty="0" lang="zh-CN"/>
              <a:t>基础设施行业政策环境分析</a:t>
            </a:r>
            <a:endParaRPr altLang="en-US" dirty="0" lang="zh-CN"/>
          </a:p>
        </p:txBody>
      </p:sp>
      <p:sp>
        <p:nvSpPr>
          <p:cNvPr id="104933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基础设施建设政策分析</a:t>
            </a:r>
            <a:endParaRPr altLang="en-US" lang="zh-CN"/>
          </a:p>
        </p:txBody>
      </p:sp>
      <p:sp>
        <p:nvSpPr>
          <p:cNvPr id="10493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政策支持：国家出台了一系列政策，鼓励基础设施建设，促进经济发展。</a:t>
            </a:r>
            <a:endParaRPr altLang="en-US" dirty="0" sz="2000" lang="zh-CN" spc="150">
              <a:solidFill>
                <a:schemeClr val="tx1">
                  <a:lumMod val="75000"/>
                  <a:lumOff val="25000"/>
                </a:schemeClr>
              </a:solidFill>
              <a:latin typeface="+mn-ea"/>
              <a:sym typeface="+mn-ea"/>
            </a:endParaRPr>
          </a:p>
        </p:txBody>
      </p:sp>
      <p:sp>
        <p:nvSpPr>
          <p:cNvPr id="10493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投资规模：政府加大了对基础设施建设的投入，投资规模不断扩大。</a:t>
            </a:r>
            <a:endParaRPr altLang="en-US" dirty="0" sz="2000" lang="zh-CN" spc="150">
              <a:solidFill>
                <a:schemeClr val="tx1">
                  <a:lumMod val="75000"/>
                  <a:lumOff val="25000"/>
                </a:schemeClr>
              </a:solidFill>
              <a:latin typeface="+mn-ea"/>
              <a:sym typeface="+mn-ea"/>
            </a:endParaRPr>
          </a:p>
        </p:txBody>
      </p:sp>
      <p:sp>
        <p:nvSpPr>
          <p:cNvPr id="10493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政策效果：政策的实施对基础设施建设产生了积极的影响，推动了行业的快速发展。</a:t>
            </a:r>
            <a:endParaRPr altLang="en-US" dirty="0" sz="2000" lang="zh-CN" spc="150">
              <a:solidFill>
                <a:schemeClr val="tx1">
                  <a:lumMod val="75000"/>
                  <a:lumOff val="25000"/>
                </a:schemeClr>
              </a:solidFill>
              <a:latin typeface="+mn-ea"/>
              <a:sym typeface="+mn-ea"/>
            </a:endParaRPr>
          </a:p>
        </p:txBody>
      </p:sp>
      <p:sp>
        <p:nvSpPr>
          <p:cNvPr id="10493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未来展望：政府将继续加大对基础设施建设的支持力度，未来基础设施建设行业有望保持稳定增长。</a:t>
            </a:r>
            <a:endParaRPr altLang="en-US" dirty="0" sz="2000" lang="zh-CN" spc="150">
              <a:solidFill>
                <a:schemeClr val="tx1">
                  <a:lumMod val="75000"/>
                  <a:lumOff val="25000"/>
                </a:schemeClr>
              </a:solidFill>
              <a:latin typeface="+mn-ea"/>
              <a:sym typeface="+mn-ea"/>
            </a:endParaRPr>
          </a:p>
        </p:txBody>
      </p:sp>
      <p:sp>
        <p:nvSpPr>
          <p:cNvPr id="10493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基础设施建设政策影响</a:t>
            </a:r>
            <a:endParaRPr altLang="en-US" lang="zh-CN"/>
          </a:p>
        </p:txBody>
      </p:sp>
      <p:sp>
        <p:nvSpPr>
          <p:cNvPr id="104943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基础设施建设与区域协调发展相结合</a:t>
            </a:r>
            <a:endParaRPr altLang="en-US" dirty="0" sz="1200" lang="zh-CN" spc="150">
              <a:solidFill>
                <a:srgbClr val="FFFFFF"/>
              </a:solidFill>
              <a:latin typeface="+mn-ea"/>
              <a:sym typeface="+mn-ea"/>
            </a:endParaRPr>
          </a:p>
        </p:txBody>
      </p:sp>
      <p:sp>
        <p:nvSpPr>
          <p:cNvPr id="104944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绿色基础设施建设成为政策重点</a:t>
            </a:r>
            <a:endParaRPr altLang="en-US" dirty="0" sz="1200" lang="zh-CN" spc="150">
              <a:solidFill>
                <a:schemeClr val="tx1">
                  <a:lumMod val="65000"/>
                  <a:lumOff val="35000"/>
                </a:schemeClr>
              </a:solidFill>
              <a:latin typeface="+mn-ea"/>
              <a:sym typeface="+mn-ea"/>
            </a:endParaRPr>
          </a:p>
        </p:txBody>
      </p:sp>
      <p:sp>
        <p:nvSpPr>
          <p:cNvPr id="104944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基础设施建设与数字经济融合发展</a:t>
            </a:r>
            <a:endParaRPr altLang="en-US" dirty="0" sz="1200" lang="zh-CN" spc="150">
              <a:solidFill>
                <a:srgbClr val="FFFFFF"/>
              </a:solidFill>
              <a:latin typeface="+mn-ea"/>
              <a:sym typeface="+mn-ea"/>
            </a:endParaRPr>
          </a:p>
        </p:txBody>
      </p:sp>
      <p:sp>
        <p:nvSpPr>
          <p:cNvPr id="104945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政策支持力度加大，鼓励社会资本参与</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基础设施行业政策展望</a:t>
            </a:r>
            <a:endParaRPr altLang="en-US" lang="zh-CN"/>
          </a:p>
        </p:txBody>
      </p:sp>
      <p:sp>
        <p:nvSpPr>
          <p:cNvPr id="10494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优化营商环境，降低企业成本</a:t>
            </a:r>
            <a:endParaRPr altLang="en-US" dirty="0" sz="2400" lang="zh-CN">
              <a:latin typeface="+mn-ea"/>
              <a:ea typeface="+mn-ea"/>
            </a:endParaRPr>
          </a:p>
        </p:txBody>
      </p:sp>
      <p:sp>
        <p:nvSpPr>
          <p:cNvPr id="10495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加强环保监管，推动绿色发展</a:t>
            </a:r>
            <a:endParaRPr altLang="en-US" dirty="0" sz="2400" lang="zh-CN">
              <a:latin typeface="+mn-ea"/>
              <a:ea typeface="+mn-ea"/>
            </a:endParaRPr>
          </a:p>
        </p:txBody>
      </p:sp>
      <p:sp>
        <p:nvSpPr>
          <p:cNvPr id="10495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政策支持力度加大，鼓励基础设施建设</a:t>
            </a:r>
            <a:endParaRPr altLang="en-US" dirty="0" sz="2400" lang="zh-CN">
              <a:latin typeface="+mn-ea"/>
              <a:ea typeface="+mn-ea"/>
            </a:endParaRPr>
          </a:p>
        </p:txBody>
      </p:sp>
      <p:sp>
        <p:nvSpPr>
          <p:cNvPr id="10495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推进新型基础设施建设，提高数字化水平</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0" name="标题"/>
          <p:cNvSpPr>
            <a:spLocks noGrp="1"/>
          </p:cNvSpPr>
          <p:nvPr>
            <p:ph type="title"/>
            <p:custDataLst>
              <p:tags r:id="rId1"/>
            </p:custDataLst>
          </p:nvPr>
        </p:nvSpPr>
        <p:spPr>
          <a:xfrm>
            <a:off x="939798" y="-1"/>
            <a:ext cx="10414002" cy="2114171"/>
          </a:xfrm>
        </p:spPr>
        <p:txBody>
          <a:bodyPr anchor="b">
            <a:normAutofit/>
          </a:bodyPr>
          <a:p>
            <a:r>
              <a:rPr altLang="en-US" dirty="0" lang="zh-CN"/>
              <a:t>基础设施行业技术创新分析</a:t>
            </a:r>
            <a:endParaRPr altLang="en-US" dirty="0" lang="zh-CN"/>
          </a:p>
        </p:txBody>
      </p:sp>
      <p:sp>
        <p:nvSpPr>
          <p:cNvPr id="104955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4" name="标题 1"/>
          <p:cNvSpPr>
            <a:spLocks noGrp="1"/>
          </p:cNvSpPr>
          <p:nvPr>
            <p:ph type="title"/>
          </p:nvPr>
        </p:nvSpPr>
        <p:spPr/>
        <p:txBody>
          <a:bodyPr/>
          <a:p>
            <a:r>
              <a:rPr altLang="en-US" lang="zh-CN"/>
              <a:t>基础设施建设技术创新现状</a:t>
            </a:r>
            <a:endParaRPr altLang="en-US" lang="zh-CN"/>
          </a:p>
        </p:txBody>
      </p:sp>
      <p:sp>
        <p:nvSpPr>
          <p:cNvPr id="104959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5G技术的应用：提升信息传输速度，为远程控制和智能化提供支持</a:t>
            </a:r>
            <a:endParaRPr altLang="en-US" dirty="0" sz="2000" lang="zh-CN" spc="150">
              <a:solidFill>
                <a:schemeClr val="tx1">
                  <a:lumMod val="75000"/>
                  <a:lumOff val="25000"/>
                </a:schemeClr>
              </a:solidFill>
              <a:latin typeface="+mn-ea"/>
              <a:sym typeface="+mn-ea"/>
            </a:endParaRPr>
          </a:p>
        </p:txBody>
      </p:sp>
      <p:sp>
        <p:nvSpPr>
          <p:cNvPr id="104960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人工智能的普及：在规划、设计、施工等环节实现智能化管理，提高效率</a:t>
            </a:r>
            <a:endParaRPr altLang="en-US" dirty="0" sz="2000" lang="zh-CN" spc="150">
              <a:solidFill>
                <a:schemeClr val="tx1">
                  <a:lumMod val="75000"/>
                  <a:lumOff val="25000"/>
                </a:schemeClr>
              </a:solidFill>
              <a:latin typeface="+mn-ea"/>
              <a:sym typeface="+mn-ea"/>
            </a:endParaRPr>
          </a:p>
        </p:txBody>
      </p:sp>
      <p:sp>
        <p:nvSpPr>
          <p:cNvPr id="104960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物联网的推广：实现设备间的互联互通，提升运营效率</a:t>
            </a:r>
            <a:endParaRPr altLang="en-US" dirty="0" sz="2000" lang="zh-CN" spc="150">
              <a:solidFill>
                <a:schemeClr val="tx1">
                  <a:lumMod val="75000"/>
                  <a:lumOff val="25000"/>
                </a:schemeClr>
              </a:solidFill>
              <a:latin typeface="+mn-ea"/>
              <a:sym typeface="+mn-ea"/>
            </a:endParaRPr>
          </a:p>
        </p:txBody>
      </p:sp>
      <p:sp>
        <p:nvSpPr>
          <p:cNvPr id="104961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云计算的发展：实现数据集中存储和处理，为决策提供支持</a:t>
            </a:r>
            <a:endParaRPr altLang="en-US" dirty="0" sz="2000" lang="zh-CN" spc="150">
              <a:solidFill>
                <a:schemeClr val="tx1">
                  <a:lumMod val="75000"/>
                  <a:lumOff val="25000"/>
                </a:schemeClr>
              </a:solidFill>
              <a:latin typeface="+mn-ea"/>
              <a:sym typeface="+mn-ea"/>
            </a:endParaRPr>
          </a:p>
        </p:txBody>
      </p:sp>
      <p:sp>
        <p:nvSpPr>
          <p:cNvPr id="104961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2" name="标题 1"/>
          <p:cNvSpPr>
            <a:spLocks noGrp="1"/>
          </p:cNvSpPr>
          <p:nvPr>
            <p:ph type="title"/>
          </p:nvPr>
        </p:nvSpPr>
        <p:spPr/>
        <p:txBody>
          <a:bodyPr/>
          <a:p>
            <a:r>
              <a:rPr altLang="en-US" lang="zh-CN"/>
              <a:t>基础设施建设技术创新趋势</a:t>
            </a:r>
            <a:endParaRPr altLang="en-US" lang="zh-CN"/>
          </a:p>
        </p:txBody>
      </p:sp>
      <p:sp>
        <p:nvSpPr>
          <p:cNvPr id="10496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5G技术：提升基础设施建设的智能化水平</a:t>
            </a:r>
            <a:endParaRPr altLang="en-US" dirty="0" sz="2000" lang="zh-CN" spc="150">
              <a:solidFill>
                <a:schemeClr val="tx1">
                  <a:lumMod val="85000"/>
                  <a:lumOff val="15000"/>
                </a:schemeClr>
              </a:solidFill>
              <a:latin typeface="+mn-ea"/>
              <a:sym typeface="+mn-ea"/>
            </a:endParaRPr>
          </a:p>
        </p:txBody>
      </p:sp>
      <p:sp>
        <p:nvSpPr>
          <p:cNvPr id="10496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物联网技术：实现基础设施的远程监控和管理</a:t>
            </a:r>
            <a:endParaRPr altLang="en-US" dirty="0" sz="2000" lang="zh-CN" spc="150">
              <a:solidFill>
                <a:schemeClr val="tx1">
                  <a:lumMod val="85000"/>
                  <a:lumOff val="15000"/>
                </a:schemeClr>
              </a:solidFill>
              <a:latin typeface="+mn-ea"/>
              <a:sym typeface="+mn-ea"/>
            </a:endParaRPr>
          </a:p>
        </p:txBody>
      </p:sp>
      <p:sp>
        <p:nvSpPr>
          <p:cNvPr id="10496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人工智能技术：提高基础设施的安全性和稳定性</a:t>
            </a:r>
            <a:endParaRPr altLang="en-US" dirty="0" sz="2000" lang="zh-CN" spc="150">
              <a:solidFill>
                <a:schemeClr val="tx1">
                  <a:lumMod val="85000"/>
                  <a:lumOff val="15000"/>
                </a:schemeClr>
              </a:solidFill>
              <a:latin typeface="+mn-ea"/>
              <a:sym typeface="+mn-ea"/>
            </a:endParaRPr>
          </a:p>
        </p:txBody>
      </p:sp>
      <p:sp>
        <p:nvSpPr>
          <p:cNvPr id="10496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区块链技术：保障基础设施数据的安全性和可信度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0" name="标题 1"/>
          <p:cNvSpPr>
            <a:spLocks noGrp="1"/>
          </p:cNvSpPr>
          <p:nvPr>
            <p:ph type="title"/>
          </p:nvPr>
        </p:nvSpPr>
        <p:spPr/>
        <p:txBody>
          <a:bodyPr/>
          <a:p>
            <a:r>
              <a:rPr altLang="en-US" lang="zh-CN"/>
              <a:t>基础设施建设技术创新案例</a:t>
            </a:r>
            <a:endParaRPr altLang="en-US" lang="zh-CN"/>
          </a:p>
        </p:txBody>
      </p:sp>
      <p:sp>
        <p:nvSpPr>
          <p:cNvPr id="10497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5G通信网络建设：提升数据传输速度和稳定性</a:t>
            </a:r>
            <a:endParaRPr altLang="en-US" dirty="0" sz="2000" lang="zh-CN" spc="150">
              <a:solidFill>
                <a:schemeClr val="tx1">
                  <a:lumMod val="85000"/>
                  <a:lumOff val="15000"/>
                </a:schemeClr>
              </a:solidFill>
              <a:latin typeface="+mn-ea"/>
              <a:sym typeface="+mn-ea"/>
            </a:endParaRPr>
          </a:p>
        </p:txBody>
      </p:sp>
      <p:sp>
        <p:nvSpPr>
          <p:cNvPr id="10497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物联网技术应用：实现设备间的互联互通和智能化管理</a:t>
            </a:r>
            <a:endParaRPr altLang="en-US" dirty="0" sz="2000" lang="zh-CN" spc="150">
              <a:solidFill>
                <a:schemeClr val="tx1">
                  <a:lumMod val="85000"/>
                  <a:lumOff val="15000"/>
                </a:schemeClr>
              </a:solidFill>
              <a:latin typeface="+mn-ea"/>
              <a:sym typeface="+mn-ea"/>
            </a:endParaRPr>
          </a:p>
        </p:txBody>
      </p:sp>
      <p:sp>
        <p:nvSpPr>
          <p:cNvPr id="10497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人工智能技术应用：提高基础设施建设的效率和精度</a:t>
            </a:r>
            <a:endParaRPr altLang="en-US" dirty="0" sz="2000" lang="zh-CN" spc="150">
              <a:solidFill>
                <a:schemeClr val="tx1">
                  <a:lumMod val="85000"/>
                  <a:lumOff val="15000"/>
                </a:schemeClr>
              </a:solidFill>
              <a:latin typeface="+mn-ea"/>
              <a:sym typeface="+mn-ea"/>
            </a:endParaRPr>
          </a:p>
        </p:txBody>
      </p:sp>
      <p:sp>
        <p:nvSpPr>
          <p:cNvPr id="10497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绿色建筑材料应用：降低能耗和碳排放，提高环保性能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8" name="标题"/>
          <p:cNvSpPr>
            <a:spLocks noGrp="1"/>
          </p:cNvSpPr>
          <p:nvPr>
            <p:ph type="title"/>
            <p:custDataLst>
              <p:tags r:id="rId1"/>
            </p:custDataLst>
          </p:nvPr>
        </p:nvSpPr>
        <p:spPr>
          <a:xfrm>
            <a:off x="939798" y="-1"/>
            <a:ext cx="10414002" cy="2114171"/>
          </a:xfrm>
        </p:spPr>
        <p:txBody>
          <a:bodyPr anchor="b">
            <a:normAutofit/>
          </a:bodyPr>
          <a:p>
            <a:r>
              <a:rPr altLang="en-US" dirty="0" lang="zh-CN"/>
              <a:t>基础设施行业市场前景分析</a:t>
            </a:r>
            <a:endParaRPr altLang="en-US" dirty="0" lang="zh-CN"/>
          </a:p>
        </p:txBody>
      </p:sp>
      <p:sp>
        <p:nvSpPr>
          <p:cNvPr id="104977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2" name="标题 1"/>
          <p:cNvSpPr>
            <a:spLocks noGrp="1"/>
          </p:cNvSpPr>
          <p:nvPr>
            <p:ph type="title"/>
          </p:nvPr>
        </p:nvSpPr>
        <p:spPr/>
        <p:txBody>
          <a:bodyPr/>
          <a:p>
            <a:r>
              <a:rPr altLang="en-US" lang="zh-CN"/>
              <a:t>基础设施建设市场需求分析</a:t>
            </a:r>
            <a:endParaRPr altLang="en-US" lang="zh-CN"/>
          </a:p>
        </p:txBody>
      </p:sp>
      <p:sp>
        <p:nvSpPr>
          <p:cNvPr id="10498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城市化进程加速，推动基础设施建设需求增长</a:t>
            </a:r>
            <a:endParaRPr altLang="en-US" dirty="0" sz="1200" lang="zh-CN" spc="150">
              <a:solidFill>
                <a:schemeClr val="tx1">
                  <a:lumMod val="65000"/>
                  <a:lumOff val="35000"/>
                </a:schemeClr>
              </a:solidFill>
              <a:latin typeface="+mn-ea"/>
              <a:sym typeface="+mn-ea"/>
            </a:endParaRPr>
          </a:p>
        </p:txBody>
      </p:sp>
      <p:sp>
        <p:nvSpPr>
          <p:cNvPr id="10498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政府加大投入，推动基础设施建设高质量发展</a:t>
            </a:r>
            <a:endParaRPr altLang="en-US" dirty="0" sz="1200" lang="zh-CN" spc="150">
              <a:solidFill>
                <a:schemeClr val="tx1">
                  <a:lumMod val="65000"/>
                  <a:lumOff val="35000"/>
                </a:schemeClr>
              </a:solidFill>
              <a:latin typeface="+mn-ea"/>
              <a:sym typeface="+mn-ea"/>
            </a:endParaRPr>
          </a:p>
        </p:txBody>
      </p:sp>
      <p:sp>
        <p:nvSpPr>
          <p:cNvPr id="10498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科技创新助力基础设施建设，提升效率与质量</a:t>
            </a:r>
            <a:endParaRPr altLang="en-US" dirty="0" sz="1200" lang="zh-CN" spc="150">
              <a:solidFill>
                <a:schemeClr val="tx1">
                  <a:lumMod val="65000"/>
                  <a:lumOff val="35000"/>
                </a:schemeClr>
              </a:solidFill>
              <a:latin typeface="+mn-ea"/>
              <a:sym typeface="+mn-ea"/>
            </a:endParaRPr>
          </a:p>
        </p:txBody>
      </p:sp>
      <p:sp>
        <p:nvSpPr>
          <p:cNvPr id="10498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绿色发展理念引领基础设施建设，推动可持续发展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基础设施建设市场竞争格局</a:t>
            </a:r>
            <a:endParaRPr altLang="en-US" lang="zh-CN"/>
          </a:p>
        </p:txBody>
      </p:sp>
      <p:sp>
        <p:nvSpPr>
          <p:cNvPr id="10498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基础设施建设的投资主体多元化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基础设施建设与运营的市场化改革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基础设施建设企业间的竞争格局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基础设施建设行业的政策环境分析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2" name="标题 1"/>
          <p:cNvSpPr>
            <a:spLocks noGrp="1"/>
          </p:cNvSpPr>
          <p:nvPr>
            <p:ph type="title"/>
          </p:nvPr>
        </p:nvSpPr>
        <p:spPr/>
        <p:txBody>
          <a:bodyPr/>
          <a:p>
            <a:r>
              <a:rPr altLang="en-US" lang="zh-CN"/>
              <a:t>基础设施建设市场发展前景</a:t>
            </a:r>
            <a:endParaRPr altLang="en-US" lang="zh-CN"/>
          </a:p>
        </p:txBody>
      </p:sp>
      <p:sp>
        <p:nvSpPr>
          <p:cNvPr id="10499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政策支持：政府将继续加大对基础设施建设的投入，推动经济高质量发展。</a:t>
            </a:r>
            <a:endParaRPr altLang="en-US" dirty="0" sz="1200" lang="zh-CN" spc="150">
              <a:solidFill>
                <a:schemeClr val="tx1">
                  <a:lumMod val="65000"/>
                  <a:lumOff val="35000"/>
                </a:schemeClr>
              </a:solidFill>
              <a:latin typeface="+mn-ea"/>
              <a:sym typeface="+mn-ea"/>
            </a:endParaRPr>
          </a:p>
        </p:txBody>
      </p:sp>
      <p:sp>
        <p:nvSpPr>
          <p:cNvPr id="10499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市场需求：随着城市化进程加速和人民生活水平提高，基础设施市场需求将持续增长。</a:t>
            </a:r>
            <a:endParaRPr altLang="en-US" dirty="0" sz="1200" lang="zh-CN" spc="150">
              <a:solidFill>
                <a:schemeClr val="tx1">
                  <a:lumMod val="65000"/>
                  <a:lumOff val="35000"/>
                </a:schemeClr>
              </a:solidFill>
              <a:latin typeface="+mn-ea"/>
              <a:sym typeface="+mn-ea"/>
            </a:endParaRPr>
          </a:p>
        </p:txBody>
      </p:sp>
      <p:sp>
        <p:nvSpPr>
          <p:cNvPr id="10499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技术创新：新技术在基础设施建设领域的应用将进一步推动行业的技术进步和产业升级。</a:t>
            </a:r>
            <a:endParaRPr altLang="en-US" dirty="0" sz="1200" lang="zh-CN" spc="150">
              <a:solidFill>
                <a:schemeClr val="tx1">
                  <a:lumMod val="65000"/>
                  <a:lumOff val="35000"/>
                </a:schemeClr>
              </a:solidFill>
              <a:latin typeface="+mn-ea"/>
              <a:sym typeface="+mn-ea"/>
            </a:endParaRPr>
          </a:p>
        </p:txBody>
      </p:sp>
      <p:sp>
        <p:nvSpPr>
          <p:cNvPr id="10499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国际合作：中国基础设施建设企业将进一步加强与国际企业的合作，共同推动全球基础设施市场的繁荣和发展。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4" name="标题"/>
          <p:cNvSpPr>
            <a:spLocks noGrp="1"/>
          </p:cNvSpPr>
          <p:nvPr>
            <p:ph type="title"/>
            <p:custDataLst>
              <p:tags r:id="rId1"/>
            </p:custDataLst>
          </p:nvPr>
        </p:nvSpPr>
        <p:spPr>
          <a:xfrm>
            <a:off x="939798" y="-1"/>
            <a:ext cx="10414002" cy="2114171"/>
          </a:xfrm>
        </p:spPr>
        <p:txBody>
          <a:bodyPr anchor="b">
            <a:normAutofit/>
          </a:bodyPr>
          <a:p>
            <a:r>
              <a:rPr altLang="en-US" dirty="0" lang="zh-CN"/>
              <a:t>基础设施行业投资风险与机遇</a:t>
            </a:r>
            <a:endParaRPr altLang="en-US" dirty="0" lang="zh-CN"/>
          </a:p>
        </p:txBody>
      </p:sp>
      <p:sp>
        <p:nvSpPr>
          <p:cNvPr id="104995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8" name="标题 1"/>
          <p:cNvSpPr>
            <a:spLocks noGrp="1"/>
          </p:cNvSpPr>
          <p:nvPr>
            <p:ph type="title"/>
          </p:nvPr>
        </p:nvSpPr>
        <p:spPr/>
        <p:txBody>
          <a:bodyPr/>
          <a:p>
            <a:r>
              <a:rPr altLang="en-US" lang="zh-CN"/>
              <a:t>基础设施建设投资风险分析</a:t>
            </a:r>
            <a:endParaRPr altLang="en-US" lang="zh-CN"/>
          </a:p>
        </p:txBody>
      </p:sp>
      <p:sp>
        <p:nvSpPr>
          <p:cNvPr id="105000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政策风险：基础设施项目可能因政府政策变化而面临投资风险</a:t>
            </a:r>
            <a:endParaRPr altLang="en-US" dirty="0" sz="2000" lang="zh-CN" spc="150">
              <a:solidFill>
                <a:schemeClr val="tx1">
                  <a:lumMod val="85000"/>
                  <a:lumOff val="15000"/>
                </a:schemeClr>
              </a:solidFill>
              <a:latin typeface="+mn-ea"/>
              <a:sym typeface="+mn-ea"/>
            </a:endParaRPr>
          </a:p>
        </p:txBody>
      </p:sp>
      <p:sp>
        <p:nvSpPr>
          <p:cNvPr id="105000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融资风险：资金筹措难度大，可能影响项目进度和投资回报</a:t>
            </a:r>
            <a:endParaRPr altLang="en-US" dirty="0" sz="2000" lang="zh-CN" spc="150">
              <a:solidFill>
                <a:schemeClr val="tx1">
                  <a:lumMod val="85000"/>
                  <a:lumOff val="15000"/>
                </a:schemeClr>
              </a:solidFill>
              <a:latin typeface="+mn-ea"/>
              <a:sym typeface="+mn-ea"/>
            </a:endParaRPr>
          </a:p>
        </p:txBody>
      </p:sp>
      <p:sp>
        <p:nvSpPr>
          <p:cNvPr id="105001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市场风险：市场需求变化可能导致项目收益不稳定</a:t>
            </a:r>
            <a:endParaRPr altLang="en-US" dirty="0" sz="2000" lang="zh-CN" spc="150">
              <a:solidFill>
                <a:schemeClr val="tx1">
                  <a:lumMod val="85000"/>
                  <a:lumOff val="15000"/>
                </a:schemeClr>
              </a:solidFill>
              <a:latin typeface="+mn-ea"/>
              <a:sym typeface="+mn-ea"/>
            </a:endParaRPr>
          </a:p>
        </p:txBody>
      </p:sp>
      <p:sp>
        <p:nvSpPr>
          <p:cNvPr id="105001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技术风险：技术更新换代快，基础设施项目可能面临技术落后风险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基础设施建设投资机遇分析</a:t>
            </a:r>
            <a:endParaRPr altLang="en-US" lang="zh-CN"/>
          </a:p>
        </p:txBody>
      </p:sp>
      <p:sp>
        <p:nvSpPr>
          <p:cNvPr id="105005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政策支持：政府出台了一系列政策，鼓励基础设施建设投资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技术创新：新技术的出现和应用，为基础设施建设提供了更多的投资机会</a:t>
            </a:r>
            <a:endParaRPr dirty="0" sz="2000" err="1">
              <a:solidFill>
                <a:schemeClr val="tx1">
                  <a:lumMod val="75000"/>
                  <a:lumOff val="25000"/>
                </a:schemeClr>
              </a:solidFill>
              <a:latin typeface="+mn-ea"/>
              <a:ea typeface="+mn-ea"/>
              <a:cs typeface="+mn-ea"/>
              <a:sym typeface="+mn-lt"/>
            </a:endParaRPr>
          </a:p>
        </p:txBody>
      </p:sp>
      <p:sp>
        <p:nvSpPr>
          <p:cNvPr id="105007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8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海外市场：随着一带一路等国家战略的实施，海外基础设施建设市场前景广阔</a:t>
            </a:r>
            <a:endParaRPr dirty="0" sz="2000" err="1">
              <a:solidFill>
                <a:schemeClr val="tx1">
                  <a:lumMod val="75000"/>
                  <a:lumOff val="25000"/>
                </a:schemeClr>
              </a:solidFill>
              <a:latin typeface="+mn-ea"/>
              <a:ea typeface="+mn-ea"/>
              <a:cs typeface="+mn-ea"/>
              <a:sym typeface="+mn-lt"/>
            </a:endParaRPr>
          </a:p>
        </p:txBody>
      </p:sp>
      <p:sp>
        <p:nvSpPr>
          <p:cNvPr id="1050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市场需求：随着经济的发展和人口的增长，基础设施建设的市场需求不断增长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30" name="标题 1"/>
          <p:cNvSpPr>
            <a:spLocks noGrp="1"/>
          </p:cNvSpPr>
          <p:nvPr>
            <p:ph type="title"/>
          </p:nvPr>
        </p:nvSpPr>
        <p:spPr/>
        <p:txBody>
          <a:bodyPr/>
          <a:p>
            <a:r>
              <a:rPr altLang="en-US" lang="zh-CN"/>
              <a:t>基础设施建设投资策略建议</a:t>
            </a:r>
            <a:endParaRPr altLang="en-US" lang="zh-CN"/>
          </a:p>
        </p:txBody>
      </p:sp>
      <p:sp>
        <p:nvSpPr>
          <p:cNvPr id="105013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了解行业趋势和政策环境，把握投资方向和重点领域。</a:t>
            </a:r>
            <a:endParaRPr altLang="en-US" dirty="0" sz="1200" lang="zh-CN" spc="150">
              <a:solidFill>
                <a:schemeClr val="tx1">
                  <a:lumMod val="65000"/>
                  <a:lumOff val="35000"/>
                </a:schemeClr>
              </a:solidFill>
              <a:latin typeface="+mn-ea"/>
              <a:sym typeface="+mn-ea"/>
            </a:endParaRPr>
          </a:p>
        </p:txBody>
      </p:sp>
      <p:sp>
        <p:nvSpPr>
          <p:cNvPr id="105017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创新投融资模式，利用多种渠道筹措资金，降低投资成本和风险。</a:t>
            </a:r>
            <a:endParaRPr altLang="en-US" dirty="0" sz="1200" lang="zh-CN" spc="150">
              <a:solidFill>
                <a:schemeClr val="tx1">
                  <a:lumMod val="65000"/>
                  <a:lumOff val="35000"/>
                </a:schemeClr>
              </a:solidFill>
              <a:latin typeface="+mn-ea"/>
              <a:sym typeface="+mn-ea"/>
            </a:endParaRPr>
          </a:p>
        </p:txBody>
      </p:sp>
      <p:sp>
        <p:nvSpPr>
          <p:cNvPr id="105017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关注项目质量和效益，选择优质项目和合作伙伴，实现共赢。</a:t>
            </a:r>
            <a:endParaRPr altLang="en-US" dirty="0" sz="1200" lang="zh-CN" spc="150">
              <a:solidFill>
                <a:schemeClr val="tx1">
                  <a:lumMod val="65000"/>
                  <a:lumOff val="35000"/>
                </a:schemeClr>
              </a:solidFill>
              <a:latin typeface="+mn-ea"/>
              <a:sym typeface="+mn-ea"/>
            </a:endParaRPr>
          </a:p>
        </p:txBody>
      </p:sp>
      <p:sp>
        <p:nvSpPr>
          <p:cNvPr id="105017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做好风险评估和风险管理，制定合理的投资计划和风险控制措施。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08"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210"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212"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214"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6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0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0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73.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2024-01-06T10:38:03Z</dcterms:created>
  <dcterms:modified xsi:type="dcterms:W3CDTF">2024-01-06T10:38:03Z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9f171a4dafe74b87b940c3c5f7e6728a_21</vt:lpwstr>
  </property>
</Properties>
</file>