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664" r:id="rId1"/>
    <p:sldMasterId id="2147484701" r:id="rId2"/>
  </p:sldMasterIdLst>
  <p:notesMasterIdLst>
    <p:notesMasterId r:id="rId3"/>
  </p:notesMasterIdLst>
  <p:sldIdLst>
    <p:sldId id="715" r:id="rId4"/>
    <p:sldId id="719" r:id="rId5"/>
    <p:sldId id="724" r:id="rId6"/>
    <p:sldId id="728" r:id="rId7"/>
    <p:sldId id="731" r:id="rId8"/>
    <p:sldId id="734" r:id="rId9"/>
    <p:sldId id="738" r:id="rId10"/>
    <p:sldId id="742" r:id="rId11"/>
    <p:sldId id="745" r:id="rId12"/>
    <p:sldId id="748" r:id="rId13"/>
    <p:sldId id="751" r:id="rId14"/>
    <p:sldId id="755" r:id="rId15"/>
    <p:sldId id="759" r:id="rId16"/>
    <p:sldId id="762" r:id="rId17"/>
    <p:sldId id="765" r:id="rId18"/>
    <p:sldId id="769" r:id="rId19"/>
    <p:sldId id="773" r:id="rId20"/>
    <p:sldId id="776" r:id="rId21"/>
    <p:sldId id="779" r:id="rId22"/>
    <p:sldId id="782" r:id="rId2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tableStyles" Target="tableStyle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665" r:id="rId1"/>
    <p:sldLayoutId id="2147484666" r:id="rId2"/>
    <p:sldLayoutId id="2147484667" r:id="rId3"/>
    <p:sldLayoutId id="2147484668" r:id="rId4"/>
    <p:sldLayoutId id="2147484669" r:id="rId5"/>
    <p:sldLayoutId id="2147484670" r:id="rId6"/>
    <p:sldLayoutId id="2147484671" r:id="rId7"/>
    <p:sldLayoutId id="2147484672" r:id="rId8"/>
    <p:sldLayoutId id="2147484673" r:id="rId9"/>
    <p:sldLayoutId id="2147484674" r:id="rId10"/>
    <p:sldLayoutId id="214748467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702" r:id="rId1"/>
    <p:sldLayoutId id="2147484703" r:id="rId2"/>
    <p:sldLayoutId id="2147484704" r:id="rId3"/>
    <p:sldLayoutId id="2147484705" r:id="rId4"/>
    <p:sldLayoutId id="2147484706" r:id="rId5"/>
    <p:sldLayoutId id="2147484707" r:id="rId6"/>
    <p:sldLayoutId id="2147484708" r:id="rId7"/>
    <p:sldLayoutId id="2147484709" r:id="rId8"/>
    <p:sldLayoutId id="2147484710" r:id="rId9"/>
    <p:sldLayoutId id="2147484711" r:id="rId10"/>
    <p:sldLayoutId id="2147484712"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slideLayout" Target="../slideLayouts/slideLayout14.xml"/><Relationship Id="rId20"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tags" Target="../tags/tag110.xml"/><Relationship Id="rId6" Type="http://schemas.openxmlformats.org/officeDocument/2006/relationships/tags" Target="../tags/tag111.xml"/><Relationship Id="rId7" Type="http://schemas.openxmlformats.org/officeDocument/2006/relationships/tags" Target="../tags/tag112.xml"/><Relationship Id="rId8" Type="http://schemas.openxmlformats.org/officeDocument/2006/relationships/tags" Target="../tags/tag113.xml"/><Relationship Id="rId9" Type="http://schemas.openxmlformats.org/officeDocument/2006/relationships/tags" Target="../tags/tag114.xml"/><Relationship Id="rId10" Type="http://schemas.openxmlformats.org/officeDocument/2006/relationships/tags" Target="../tags/tag115.xml"/><Relationship Id="rId11" Type="http://schemas.openxmlformats.org/officeDocument/2006/relationships/tags" Target="../tags/tag116.xml"/><Relationship Id="rId12" Type="http://schemas.openxmlformats.org/officeDocument/2006/relationships/tags" Target="../tags/tag11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tags" Target="../tags/tag122.xml"/><Relationship Id="rId6" Type="http://schemas.openxmlformats.org/officeDocument/2006/relationships/tags" Target="../tags/tag123.xml"/><Relationship Id="rId7" Type="http://schemas.openxmlformats.org/officeDocument/2006/relationships/tags" Target="../tags/tag124.xml"/><Relationship Id="rId8" Type="http://schemas.openxmlformats.org/officeDocument/2006/relationships/tags" Target="../tags/tag125.xml"/><Relationship Id="rId9" Type="http://schemas.openxmlformats.org/officeDocument/2006/relationships/tags" Target="../tags/tag126.xml"/><Relationship Id="rId10" Type="http://schemas.openxmlformats.org/officeDocument/2006/relationships/tags" Target="../tags/tag127.xml"/><Relationship Id="rId11" Type="http://schemas.openxmlformats.org/officeDocument/2006/relationships/tags" Target="../tags/tag128.xml"/><Relationship Id="rId12" Type="http://schemas.openxmlformats.org/officeDocument/2006/relationships/tags" Target="../tags/tag129.xml"/><Relationship Id="rId13" Type="http://schemas.openxmlformats.org/officeDocument/2006/relationships/tags" Target="../tags/tag130.xml"/><Relationship Id="rId14" Type="http://schemas.openxmlformats.org/officeDocument/2006/relationships/tags" Target="../tags/tag131.xml"/><Relationship Id="rId15" Type="http://schemas.openxmlformats.org/officeDocument/2006/relationships/tags" Target="../tags/tag132.xml"/><Relationship Id="rId16" Type="http://schemas.openxmlformats.org/officeDocument/2006/relationships/tags" Target="../tags/tag133.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9259"/>
          </a:bodyPr>
          <a:p>
            <a:r>
              <a:rPr altLang="en-US" dirty="0" lang="zh-CN">
                <a:solidFill>
                  <a:schemeClr val="lt1">
                    <a:lumMod val="100000"/>
                  </a:schemeClr>
                </a:solidFill>
              </a:rPr>
              <a:t>2024年医疗器械行业技术创新策略</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839788" y="3001472"/>
            <a:ext cx="2719705"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1223963"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1145724"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01.</a:t>
            </a:r>
            <a:endParaRPr b="1" dirty="0" sz="4000" lang="en-US">
              <a:solidFill>
                <a:schemeClr val="accent1"/>
              </a:solidFill>
              <a:latin typeface="+mj-ea"/>
              <a:ea typeface="+mj-ea"/>
            </a:endParaRPr>
          </a:p>
        </p:txBody>
      </p:sp>
      <p:sp>
        <p:nvSpPr>
          <p:cNvPr id="1048816" name="项标题"/>
          <p:cNvSpPr txBox="1"/>
          <p:nvPr>
            <p:custDataLst>
              <p:tags r:id="rId5"/>
            </p:custDataLst>
          </p:nvPr>
        </p:nvSpPr>
        <p:spPr>
          <a:xfrm>
            <a:off x="1145724" y="4304798"/>
            <a:ext cx="2039421" cy="994566"/>
          </a:xfrm>
          <a:prstGeom prst="rect"/>
          <a:noFill/>
        </p:spPr>
        <p:txBody>
          <a:bodyPr anchor="t" bIns="0" lIns="0" rIns="0" rtlCol="0" tIns="0" wrap="square">
            <a:normAutofit/>
          </a:bodyPr>
          <a:p>
            <a:pPr>
              <a:lnSpc>
                <a:spcPct val="100000"/>
              </a:lnSpc>
            </a:pPr>
            <a:r>
              <a:rPr altLang="en-US" b="1" dirty="0" sz="2000" lang="zh-CN" spc="300">
                <a:solidFill>
                  <a:schemeClr val="tx1">
                    <a:lumMod val="75000"/>
                    <a:lumOff val="25000"/>
                  </a:schemeClr>
                </a:solidFill>
                <a:latin typeface="+mj-ea"/>
                <a:ea typeface="+mj-ea"/>
              </a:rPr>
              <a:t>医疗器械行业技术创新概述</a:t>
            </a:r>
            <a:endParaRPr altLang="en-US" b="1" dirty="0" sz="20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3714606" y="3001472"/>
            <a:ext cx="2719705"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4098781"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4020542"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02.</a:t>
            </a:r>
            <a:endParaRPr b="1" dirty="0" sz="40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4020542" y="4304798"/>
            <a:ext cx="2039421" cy="994566"/>
          </a:xfrm>
          <a:prstGeom prst="rect"/>
          <a:noFill/>
        </p:spPr>
        <p:txBody>
          <a:bodyPr anchor="t" bIns="0" lIns="0" rIns="0" rtlCol="0" tIns="0" wrap="square">
            <a:normAutofit/>
          </a:bodyPr>
          <a:p>
            <a:pPr>
              <a:lnSpc>
                <a:spcPct val="100000"/>
              </a:lnSpc>
            </a:pPr>
            <a:r>
              <a:rPr altLang="en-US" b="1" dirty="0" sz="2000" lang="zh-CN" spc="300">
                <a:solidFill>
                  <a:schemeClr val="lt1">
                    <a:lumMod val="100000"/>
                  </a:schemeClr>
                </a:solidFill>
                <a:latin typeface="+mj-ea"/>
                <a:ea typeface="+mj-ea"/>
              </a:rPr>
              <a:t>医疗器械行业技术创新的关键领域</a:t>
            </a:r>
            <a:endParaRPr altLang="en-US" b="1" dirty="0" sz="20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6589424" y="3001472"/>
            <a:ext cx="2719705"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6973599"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6895360"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03.</a:t>
            </a:r>
            <a:endParaRPr b="1" dirty="0" sz="4000" lang="en-US">
              <a:solidFill>
                <a:schemeClr val="accent1"/>
              </a:solidFill>
              <a:latin typeface="+mj-ea"/>
              <a:ea typeface="+mj-ea"/>
            </a:endParaRPr>
          </a:p>
        </p:txBody>
      </p:sp>
      <p:sp>
        <p:nvSpPr>
          <p:cNvPr id="1048828" name="项标题"/>
          <p:cNvSpPr txBox="1"/>
          <p:nvPr>
            <p:custDataLst>
              <p:tags r:id="rId13"/>
            </p:custDataLst>
          </p:nvPr>
        </p:nvSpPr>
        <p:spPr>
          <a:xfrm>
            <a:off x="6895360" y="4304798"/>
            <a:ext cx="2039421" cy="994566"/>
          </a:xfrm>
          <a:prstGeom prst="rect"/>
          <a:noFill/>
        </p:spPr>
        <p:txBody>
          <a:bodyPr anchor="t" bIns="0" lIns="0" rIns="0" rtlCol="0" tIns="0" wrap="square">
            <a:normAutofit fontScale="77143"/>
          </a:bodyPr>
          <a:p>
            <a:pPr>
              <a:lnSpc>
                <a:spcPct val="100000"/>
              </a:lnSpc>
            </a:pPr>
            <a:r>
              <a:rPr altLang="en-US" b="1" dirty="0" sz="2800" lang="zh-CN" spc="300">
                <a:solidFill>
                  <a:schemeClr val="tx1">
                    <a:lumMod val="75000"/>
                    <a:lumOff val="25000"/>
                  </a:schemeClr>
                </a:solidFill>
                <a:latin typeface="+mj-ea"/>
                <a:ea typeface="+mj-ea"/>
              </a:rPr>
              <a:t>医疗器械行业技术创新的挑战和机遇</a:t>
            </a:r>
            <a:endParaRPr altLang="en-US" b="1" dirty="0" sz="28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9464242" y="3001472"/>
            <a:ext cx="2719705"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9848417"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9770178"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04.</a:t>
            </a:r>
            <a:endParaRPr b="1" dirty="0" sz="40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9770178" y="4304798"/>
            <a:ext cx="2039421" cy="994566"/>
          </a:xfrm>
          <a:prstGeom prst="rect"/>
          <a:noFill/>
        </p:spPr>
        <p:txBody>
          <a:bodyPr anchor="t" bIns="0" lIns="0" rIns="0" rtlCol="0" tIns="0" wrap="square">
            <a:normAutofit/>
          </a:bodyPr>
          <a:p>
            <a:pPr>
              <a:lnSpc>
                <a:spcPct val="100000"/>
              </a:lnSpc>
            </a:pPr>
            <a:r>
              <a:rPr altLang="en-US" b="1" dirty="0" sz="2000" lang="zh-CN" spc="300">
                <a:solidFill>
                  <a:schemeClr val="lt1">
                    <a:lumMod val="100000"/>
                  </a:schemeClr>
                </a:solidFill>
                <a:latin typeface="+mj-ea"/>
                <a:ea typeface="+mj-ea"/>
              </a:rPr>
              <a:t>医疗器械行业技术创新的未来展望</a:t>
            </a:r>
            <a:endParaRPr altLang="en-US" b="1" dirty="0" sz="2000" lang="zh-CN" spc="300">
              <a:solidFill>
                <a:schemeClr val="lt1">
                  <a:lumMod val="100000"/>
                </a:schemeClr>
              </a:solidFill>
              <a:latin typeface="+mj-ea"/>
              <a:ea typeface="+mj-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p:cNvSpPr>
            <a:spLocks noGrp="1"/>
          </p:cNvSpPr>
          <p:nvPr>
            <p:ph type="title"/>
            <p:custDataLst>
              <p:tags r:id="rId1"/>
            </p:custDataLst>
          </p:nvPr>
        </p:nvSpPr>
        <p:spPr>
          <a:xfrm>
            <a:off x="939798" y="-1"/>
            <a:ext cx="10414002" cy="2114171"/>
          </a:xfrm>
        </p:spPr>
        <p:txBody>
          <a:bodyPr anchor="b">
            <a:normAutofit/>
          </a:bodyPr>
          <a:p>
            <a:r>
              <a:rPr altLang="en-US" dirty="0" lang="zh-CN"/>
              <a:t>医疗器械行业技术创新概述</a:t>
            </a:r>
            <a:endParaRPr altLang="en-US" dirty="0" lang="zh-CN"/>
          </a:p>
        </p:txBody>
      </p:sp>
      <p:sp>
        <p:nvSpPr>
          <p:cNvPr id="104887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1"/>
          <p:cNvSpPr>
            <a:spLocks noGrp="1"/>
          </p:cNvSpPr>
          <p:nvPr>
            <p:ph type="title"/>
          </p:nvPr>
        </p:nvSpPr>
        <p:spPr/>
        <p:txBody>
          <a:bodyPr/>
          <a:p>
            <a:r>
              <a:rPr altLang="en-US" lang="zh-CN"/>
              <a:t>技术创新的概念和重要性</a:t>
            </a:r>
            <a:endParaRPr altLang="en-US" lang="zh-CN"/>
          </a:p>
        </p:txBody>
      </p:sp>
      <p:sp>
        <p:nvSpPr>
          <p:cNvPr id="104891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1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1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技术创新是指企业通过研发、改进技术或推出新产品等方式，创造竞争优势的过程。</a:t>
            </a:r>
            <a:endParaRPr altLang="en-US" dirty="0" sz="2000" lang="zh-CN" spc="200">
              <a:solidFill>
                <a:schemeClr val="tx1">
                  <a:lumMod val="85000"/>
                  <a:lumOff val="15000"/>
                </a:schemeClr>
              </a:solidFill>
              <a:latin typeface="+mn-ea"/>
              <a:sym typeface="+mn-ea"/>
            </a:endParaRPr>
          </a:p>
        </p:txBody>
      </p:sp>
      <p:sp>
        <p:nvSpPr>
          <p:cNvPr id="104892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2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技术创新是医疗器械行业发展的关键驱动力，能够提高产品质量、降低成本、提升用户体验。</a:t>
            </a:r>
            <a:endParaRPr altLang="en-US" dirty="0" sz="2000" lang="zh-CN" spc="200">
              <a:solidFill>
                <a:schemeClr val="tx1">
                  <a:lumMod val="85000"/>
                  <a:lumOff val="15000"/>
                </a:schemeClr>
              </a:solidFill>
              <a:latin typeface="+mn-ea"/>
              <a:sym typeface="+mn-ea"/>
            </a:endParaRPr>
          </a:p>
        </p:txBody>
      </p:sp>
      <p:sp>
        <p:nvSpPr>
          <p:cNvPr id="104892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3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技术创新有助于企业获得市场份额、提高盈利能力，并推动整个行业的进步。</a:t>
            </a:r>
            <a:endParaRPr altLang="en-US" dirty="0" sz="2000" lang="zh-CN" spc="200">
              <a:solidFill>
                <a:schemeClr val="tx1">
                  <a:lumMod val="85000"/>
                  <a:lumOff val="15000"/>
                </a:schemeClr>
              </a:solidFill>
              <a:latin typeface="+mn-ea"/>
              <a:sym typeface="+mn-ea"/>
            </a:endParaRPr>
          </a:p>
        </p:txBody>
      </p:sp>
      <p:sp>
        <p:nvSpPr>
          <p:cNvPr id="104893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3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3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技术创新需要企业具备强大的研发能力、资金实力和人才储备，以应对市场变化和技术挑战。</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0" name="标题 1"/>
          <p:cNvSpPr>
            <a:spLocks noGrp="1"/>
          </p:cNvSpPr>
          <p:nvPr>
            <p:ph type="title"/>
          </p:nvPr>
        </p:nvSpPr>
        <p:spPr/>
        <p:txBody>
          <a:bodyPr/>
          <a:p>
            <a:r>
              <a:rPr altLang="en-US" lang="zh-CN"/>
              <a:t>医疗器械行业技术创新的现状和趋势</a:t>
            </a:r>
            <a:endParaRPr altLang="en-US" lang="zh-CN"/>
          </a:p>
        </p:txBody>
      </p:sp>
      <p:sp>
        <p:nvSpPr>
          <p:cNvPr id="1048972" name="Rectangle 6"/>
          <p:cNvSpPr/>
          <p:nvPr>
            <p:custDataLst>
              <p:tags r:id="rId1"/>
            </p:custDataLst>
          </p:nvPr>
        </p:nvSpPr>
        <p:spPr>
          <a:xfrm>
            <a:off x="1032008" y="1776851"/>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974" name="Rectangle 6"/>
          <p:cNvSpPr/>
          <p:nvPr>
            <p:custDataLst>
              <p:tags r:id="rId2"/>
            </p:custDataLst>
          </p:nvPr>
        </p:nvSpPr>
        <p:spPr>
          <a:xfrm>
            <a:off x="1032008" y="2865344"/>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976" name="Rectangle 6"/>
          <p:cNvSpPr/>
          <p:nvPr>
            <p:custDataLst>
              <p:tags r:id="rId3"/>
            </p:custDataLst>
          </p:nvPr>
        </p:nvSpPr>
        <p:spPr>
          <a:xfrm>
            <a:off x="1032008" y="3954447"/>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978" name="Rectangle 6"/>
          <p:cNvSpPr/>
          <p:nvPr>
            <p:custDataLst>
              <p:tags r:id="rId4"/>
            </p:custDataLst>
          </p:nvPr>
        </p:nvSpPr>
        <p:spPr>
          <a:xfrm>
            <a:off x="1032008" y="5042940"/>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980" name="矩形: 圆角 26"/>
          <p:cNvSpPr/>
          <p:nvPr>
            <p:custDataLst>
              <p:tags r:id="rId5"/>
            </p:custDataLst>
          </p:nvPr>
        </p:nvSpPr>
        <p:spPr>
          <a:xfrm>
            <a:off x="838200" y="2862907"/>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8982" name="矩形: 圆角 27"/>
          <p:cNvSpPr/>
          <p:nvPr>
            <p:custDataLst>
              <p:tags r:id="rId6"/>
            </p:custDataLst>
          </p:nvPr>
        </p:nvSpPr>
        <p:spPr>
          <a:xfrm>
            <a:off x="838200" y="1774413"/>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984" name="矩形: 圆角 28"/>
          <p:cNvSpPr/>
          <p:nvPr>
            <p:custDataLst>
              <p:tags r:id="rId7"/>
            </p:custDataLst>
          </p:nvPr>
        </p:nvSpPr>
        <p:spPr>
          <a:xfrm>
            <a:off x="838200" y="5039893"/>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8986" name="矩形: 圆角 29"/>
          <p:cNvSpPr/>
          <p:nvPr>
            <p:custDataLst>
              <p:tags r:id="rId8"/>
            </p:custDataLst>
          </p:nvPr>
        </p:nvSpPr>
        <p:spPr>
          <a:xfrm>
            <a:off x="838200" y="3951400"/>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988" name="正文"/>
          <p:cNvSpPr txBox="1"/>
          <p:nvPr>
            <p:custDataLst>
              <p:tags r:id="rId9"/>
            </p:custDataLst>
          </p:nvPr>
        </p:nvSpPr>
        <p:spPr>
          <a:xfrm>
            <a:off x="2932909" y="178111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100" lang="zh-CN" spc="150">
                <a:solidFill>
                  <a:schemeClr val="tx1">
                    <a:lumMod val="65000"/>
                    <a:lumOff val="35000"/>
                  </a:schemeClr>
                </a:solidFill>
                <a:latin typeface="+mn-ea"/>
              </a:rPr>
              <a:t>医疗器械行业技术创新概况：随着科技的不断发展，医疗器械行业正经历着前所未有的变革。各种新型技术的涌现，为医疗器械的创新提供了更多可能性。</a:t>
            </a:r>
            <a:endParaRPr altLang="en-US" sz="1100" lang="zh-CN" spc="150">
              <a:solidFill>
                <a:schemeClr val="tx1">
                  <a:lumMod val="65000"/>
                  <a:lumOff val="35000"/>
                </a:schemeClr>
              </a:solidFill>
              <a:latin typeface="+mn-ea"/>
            </a:endParaRPr>
          </a:p>
        </p:txBody>
      </p:sp>
      <p:sp>
        <p:nvSpPr>
          <p:cNvPr id="1048990" name="标题"/>
          <p:cNvSpPr txBox="1"/>
          <p:nvPr>
            <p:custDataLst>
              <p:tags r:id="rId10"/>
            </p:custDataLst>
          </p:nvPr>
        </p:nvSpPr>
        <p:spPr>
          <a:xfrm>
            <a:off x="937542" y="178111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92" name="正文"/>
          <p:cNvSpPr txBox="1"/>
          <p:nvPr>
            <p:custDataLst>
              <p:tags r:id="rId11"/>
            </p:custDataLst>
          </p:nvPr>
        </p:nvSpPr>
        <p:spPr>
          <a:xfrm>
            <a:off x="2932909" y="2869611"/>
            <a:ext cx="8284352" cy="714672"/>
          </a:xfrm>
          <a:prstGeom prst="rect"/>
          <a:noFill/>
        </p:spPr>
        <p:txBody>
          <a:bodyPr anchor="ctr" anchorCtr="0" bIns="46800" lIns="90000" rIns="90000" rtlCol="0" tIns="46800" wrap="square">
            <a:normAutofit fontScale="80000"/>
          </a:bodyPr>
          <a:p>
            <a:pPr>
              <a:lnSpc>
                <a:spcPct val="130000"/>
              </a:lnSpc>
              <a:spcAft>
                <a:spcPts val="1000"/>
              </a:spcAft>
            </a:pPr>
            <a:r>
              <a:rPr altLang="en-US" sz="1400" lang="zh-CN" spc="150">
                <a:solidFill>
                  <a:schemeClr val="tx1">
                    <a:lumMod val="65000"/>
                    <a:lumOff val="35000"/>
                  </a:schemeClr>
                </a:solidFill>
                <a:latin typeface="+mn-ea"/>
              </a:rPr>
              <a:t>现状分析：目前，医疗器械行业的技术创新主要集中在数字化、智能化、远程化等方面。例如，数字化技术使得医疗器械的精确度更高，智能化技术使得医疗器械能够自主完成一些任务，远程化技术则使得医疗器械的使用更加方便。</a:t>
            </a:r>
            <a:endParaRPr altLang="en-US" sz="1400" lang="zh-CN" spc="150">
              <a:solidFill>
                <a:schemeClr val="tx1">
                  <a:lumMod val="65000"/>
                  <a:lumOff val="35000"/>
                </a:schemeClr>
              </a:solidFill>
              <a:latin typeface="+mn-ea"/>
            </a:endParaRPr>
          </a:p>
        </p:txBody>
      </p:sp>
      <p:sp>
        <p:nvSpPr>
          <p:cNvPr id="1048994" name="标题"/>
          <p:cNvSpPr txBox="1"/>
          <p:nvPr>
            <p:custDataLst>
              <p:tags r:id="rId12"/>
            </p:custDataLst>
          </p:nvPr>
        </p:nvSpPr>
        <p:spPr>
          <a:xfrm>
            <a:off x="937542" y="2869611"/>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96" name="正文"/>
          <p:cNvSpPr txBox="1"/>
          <p:nvPr>
            <p:custDataLst>
              <p:tags r:id="rId13"/>
            </p:custDataLst>
          </p:nvPr>
        </p:nvSpPr>
        <p:spPr>
          <a:xfrm>
            <a:off x="2932909" y="3958104"/>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100" lang="zh-CN" spc="150">
                <a:solidFill>
                  <a:schemeClr val="tx1">
                    <a:lumMod val="65000"/>
                    <a:lumOff val="35000"/>
                  </a:schemeClr>
                </a:solidFill>
                <a:latin typeface="+mn-ea"/>
              </a:rPr>
              <a:t>发展趋势：未来，医疗器械行业的技术创新将更加注重个性化、精准化和人性化。例如，通过大数据和人工智能技术，可以根据患者的具体情况定制个性化的治疗方案。</a:t>
            </a:r>
            <a:endParaRPr altLang="en-US" sz="1100" lang="zh-CN" spc="150">
              <a:solidFill>
                <a:schemeClr val="tx1">
                  <a:lumMod val="65000"/>
                  <a:lumOff val="35000"/>
                </a:schemeClr>
              </a:solidFill>
              <a:latin typeface="+mn-ea"/>
            </a:endParaRPr>
          </a:p>
        </p:txBody>
      </p:sp>
      <p:sp>
        <p:nvSpPr>
          <p:cNvPr id="1048998" name="标题"/>
          <p:cNvSpPr txBox="1"/>
          <p:nvPr>
            <p:custDataLst>
              <p:tags r:id="rId14"/>
            </p:custDataLst>
          </p:nvPr>
        </p:nvSpPr>
        <p:spPr>
          <a:xfrm>
            <a:off x="937542" y="3958104"/>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00" name="正文"/>
          <p:cNvSpPr txBox="1"/>
          <p:nvPr>
            <p:custDataLst>
              <p:tags r:id="rId15"/>
            </p:custDataLst>
          </p:nvPr>
        </p:nvSpPr>
        <p:spPr>
          <a:xfrm>
            <a:off x="2932909" y="504659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100" lang="zh-CN" spc="150">
                <a:solidFill>
                  <a:schemeClr val="tx1">
                    <a:lumMod val="65000"/>
                    <a:lumOff val="35000"/>
                  </a:schemeClr>
                </a:solidFill>
                <a:latin typeface="+mn-ea"/>
              </a:rPr>
              <a:t>面临的挑战：虽然医疗器械行业的技术创新取得了显著的进展，但仍面临着一些挑战，如技术研发周期长、投入成本高、法规限制等。</a:t>
            </a:r>
            <a:endParaRPr altLang="en-US" sz="1100" lang="zh-CN" spc="150">
              <a:solidFill>
                <a:schemeClr val="tx1">
                  <a:lumMod val="65000"/>
                  <a:lumOff val="35000"/>
                </a:schemeClr>
              </a:solidFill>
              <a:latin typeface="+mn-ea"/>
            </a:endParaRPr>
          </a:p>
        </p:txBody>
      </p:sp>
      <p:sp>
        <p:nvSpPr>
          <p:cNvPr id="1049002" name="标题"/>
          <p:cNvSpPr txBox="1"/>
          <p:nvPr>
            <p:custDataLst>
              <p:tags r:id="rId16"/>
            </p:custDataLst>
          </p:nvPr>
        </p:nvSpPr>
        <p:spPr>
          <a:xfrm>
            <a:off x="937542" y="504659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技术创新对医疗器械行业的影响</a:t>
            </a:r>
            <a:endParaRPr altLang="en-US" lang="zh-CN"/>
          </a:p>
        </p:txBody>
      </p:sp>
      <p:sp>
        <p:nvSpPr>
          <p:cNvPr id="104903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提升医疗器械性能和功能</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4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4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降低成本，提高生产效率</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05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5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推动行业发展和经济增长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5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5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增强企业核心竞争力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4" name="标题"/>
          <p:cNvSpPr>
            <a:spLocks noGrp="1"/>
          </p:cNvSpPr>
          <p:nvPr>
            <p:ph type="title"/>
            <p:custDataLst>
              <p:tags r:id="rId1"/>
            </p:custDataLst>
          </p:nvPr>
        </p:nvSpPr>
        <p:spPr>
          <a:xfrm>
            <a:off x="939798" y="-1"/>
            <a:ext cx="10414002" cy="2114171"/>
          </a:xfrm>
        </p:spPr>
        <p:txBody>
          <a:bodyPr anchor="b">
            <a:normAutofit/>
          </a:bodyPr>
          <a:p>
            <a:r>
              <a:rPr altLang="en-US" dirty="0" lang="zh-CN"/>
              <a:t>医疗器械行业技术创新的关键领域</a:t>
            </a:r>
            <a:endParaRPr altLang="en-US" dirty="0" lang="zh-CN"/>
          </a:p>
        </p:txBody>
      </p:sp>
      <p:sp>
        <p:nvSpPr>
          <p:cNvPr id="104909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8" name="标题 1"/>
          <p:cNvSpPr>
            <a:spLocks noGrp="1"/>
          </p:cNvSpPr>
          <p:nvPr>
            <p:ph type="title"/>
          </p:nvPr>
        </p:nvSpPr>
        <p:spPr/>
        <p:txBody>
          <a:bodyPr/>
          <a:p>
            <a:r>
              <a:rPr altLang="en-US" lang="zh-CN"/>
              <a:t>人工智能和机器学习在医疗器械中的应用</a:t>
            </a:r>
            <a:endParaRPr altLang="en-US" lang="zh-CN"/>
          </a:p>
        </p:txBody>
      </p:sp>
      <p:sp>
        <p:nvSpPr>
          <p:cNvPr id="104914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个性化医疗：根据患者的基因、生活习惯等数据，为其提供个性化的诊疗建议</a:t>
            </a:r>
            <a:endParaRPr altLang="zh-CN" dirty="0" sz="1600" lang="en-US">
              <a:solidFill>
                <a:schemeClr val="dk1">
                  <a:lumMod val="80000"/>
                  <a:lumOff val="20000"/>
                </a:schemeClr>
              </a:solidFill>
              <a:latin typeface="+mn-ea"/>
              <a:sym typeface="+mn-ea"/>
            </a:endParaRPr>
          </a:p>
        </p:txBody>
      </p:sp>
      <p:sp>
        <p:nvSpPr>
          <p:cNvPr id="104914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诊断辅助：利用人工智能和机器学习技术，提高诊断准确率，降低误诊率</a:t>
            </a:r>
            <a:endParaRPr altLang="en-US" dirty="0" sz="1600" lang="zh-CN">
              <a:solidFill>
                <a:schemeClr val="dk1">
                  <a:lumMod val="80000"/>
                  <a:lumOff val="20000"/>
                </a:schemeClr>
              </a:solidFill>
              <a:latin typeface="+mn-ea"/>
              <a:sym typeface="+mn-ea"/>
            </a:endParaRPr>
          </a:p>
        </p:txBody>
      </p:sp>
      <p:sp>
        <p:nvSpPr>
          <p:cNvPr id="104915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精准治疗：通过对大量病例和数据的分析，为患者提供更加精准的治疗方案</a:t>
            </a:r>
            <a:endParaRPr altLang="en-US" dirty="0" sz="1600" lang="zh-CN">
              <a:solidFill>
                <a:schemeClr val="dk1">
                  <a:lumMod val="80000"/>
                  <a:lumOff val="20000"/>
                </a:schemeClr>
              </a:solidFill>
              <a:latin typeface="+mn-ea"/>
              <a:sym typeface="+mn-ea"/>
            </a:endParaRPr>
          </a:p>
        </p:txBody>
      </p:sp>
      <p:sp>
        <p:nvSpPr>
          <p:cNvPr id="104916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医疗机器人：利用机器学习技术，提高医疗机器人的自主性和智能化水平，为手术和康复提供更好的支持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4" name="标题 1"/>
          <p:cNvSpPr>
            <a:spLocks noGrp="1"/>
          </p:cNvSpPr>
          <p:nvPr>
            <p:ph type="title"/>
          </p:nvPr>
        </p:nvSpPr>
        <p:spPr/>
        <p:txBody>
          <a:bodyPr/>
          <a:p>
            <a:r>
              <a:rPr altLang="en-US" lang="zh-CN"/>
              <a:t>3D打印技术在医疗器械制造中的应用</a:t>
            </a:r>
            <a:endParaRPr altLang="en-US" lang="zh-CN"/>
          </a:p>
        </p:txBody>
      </p:sp>
      <p:sp>
        <p:nvSpPr>
          <p:cNvPr id="1049206"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未来发展：随着技术的不断进步，3D打印技术在医疗器械制造中的应用将更加广泛，为患者提供更加个性化、精准化的医疗服务。</a:t>
            </a:r>
            <a:endParaRPr altLang="en-US" dirty="0" sz="1400" lang="zh-CN" spc="150">
              <a:solidFill>
                <a:schemeClr val="tx1">
                  <a:lumMod val="65000"/>
                  <a:lumOff val="35000"/>
                </a:schemeClr>
              </a:solidFill>
              <a:latin typeface="+mn-ea"/>
              <a:sym typeface="+mn-ea"/>
            </a:endParaRPr>
          </a:p>
        </p:txBody>
      </p:sp>
      <p:sp>
        <p:nvSpPr>
          <p:cNvPr id="1049208" name="标题"/>
          <p:cNvSpPr txBox="1"/>
          <p:nvPr>
            <p:custDataLst>
              <p:tags r:id="rId2"/>
            </p:custDataLst>
          </p:nvPr>
        </p:nvSpPr>
        <p:spPr>
          <a:xfrm>
            <a:off x="3160452" y="5056499"/>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10"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技术优势：3D打印技术能够制造出具有复杂结构的医疗器械，同时减少材料浪费和生产成本，提高生产效率。</a:t>
            </a:r>
            <a:endParaRPr altLang="en-US" dirty="0" sz="1400" lang="zh-CN" spc="150">
              <a:solidFill>
                <a:schemeClr val="tx1">
                  <a:lumMod val="65000"/>
                  <a:lumOff val="35000"/>
                </a:schemeClr>
              </a:solidFill>
              <a:latin typeface="+mn-ea"/>
              <a:sym typeface="+mn-ea"/>
            </a:endParaRPr>
          </a:p>
        </p:txBody>
      </p:sp>
      <p:sp>
        <p:nvSpPr>
          <p:cNvPr id="1049212"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14"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简介：3D打印技术为医疗器械制造提供了个性化、定制化的解决方案，能够快速制造出符合患者需求的医疗器械。</a:t>
            </a:r>
            <a:endParaRPr altLang="en-US" dirty="0" sz="1400" lang="zh-CN" spc="150">
              <a:solidFill>
                <a:schemeClr val="tx1">
                  <a:lumMod val="65000"/>
                  <a:lumOff val="35000"/>
                </a:schemeClr>
              </a:solidFill>
              <a:latin typeface="+mn-ea"/>
              <a:sym typeface="+mn-ea"/>
            </a:endParaRPr>
          </a:p>
        </p:txBody>
      </p:sp>
      <p:sp>
        <p:nvSpPr>
          <p:cNvPr id="1049216"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18"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应用领域：用于制造定制化的假肢、植入物、手术导板等医疗器械，提高患者的舒适度和治疗效果。</a:t>
            </a:r>
            <a:endParaRPr altLang="en-US" dirty="0" sz="1400" lang="zh-CN" spc="150">
              <a:solidFill>
                <a:schemeClr val="tx1">
                  <a:lumMod val="65000"/>
                  <a:lumOff val="35000"/>
                </a:schemeClr>
              </a:solidFill>
              <a:latin typeface="+mn-ea"/>
              <a:sym typeface="+mn-ea"/>
            </a:endParaRPr>
          </a:p>
        </p:txBody>
      </p:sp>
      <p:sp>
        <p:nvSpPr>
          <p:cNvPr id="1049220" name="标题"/>
          <p:cNvSpPr txBox="1"/>
          <p:nvPr>
            <p:custDataLst>
              <p:tags r:id="rId8"/>
            </p:custDataLst>
          </p:nvPr>
        </p:nvSpPr>
        <p:spPr>
          <a:xfrm>
            <a:off x="3164283" y="2594674"/>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4" name="标题 1"/>
          <p:cNvSpPr>
            <a:spLocks noGrp="1"/>
          </p:cNvSpPr>
          <p:nvPr>
            <p:ph type="title"/>
          </p:nvPr>
        </p:nvSpPr>
        <p:spPr/>
        <p:txBody>
          <a:bodyPr/>
          <a:p>
            <a:r>
              <a:rPr altLang="en-US" lang="zh-CN"/>
              <a:t>医疗大数据和云计算在医疗器械行业的应用</a:t>
            </a:r>
            <a:endParaRPr altLang="en-US" lang="zh-CN"/>
          </a:p>
        </p:txBody>
      </p:sp>
      <p:sp>
        <p:nvSpPr>
          <p:cNvPr id="104925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医疗大数据：提供海量数据支持，帮助企业进行精准决策和创新研发</a:t>
            </a:r>
            <a:endParaRPr altLang="en-US" dirty="0" sz="1200" lang="zh-CN" spc="150">
              <a:solidFill>
                <a:schemeClr val="tx1">
                  <a:lumMod val="65000"/>
                  <a:lumOff val="35000"/>
                </a:schemeClr>
              </a:solidFill>
              <a:latin typeface="+mn-ea"/>
              <a:sym typeface="+mn-ea"/>
            </a:endParaRPr>
          </a:p>
        </p:txBody>
      </p:sp>
      <p:sp>
        <p:nvSpPr>
          <p:cNvPr id="104925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云计算：提高医疗器械数据处理和存储能力，降低企业成本</a:t>
            </a:r>
            <a:endParaRPr altLang="en-US" dirty="0" sz="1200" lang="zh-CN" spc="150">
              <a:solidFill>
                <a:schemeClr val="tx1">
                  <a:lumMod val="65000"/>
                  <a:lumOff val="35000"/>
                </a:schemeClr>
              </a:solidFill>
              <a:latin typeface="+mn-ea"/>
              <a:sym typeface="+mn-ea"/>
            </a:endParaRPr>
          </a:p>
        </p:txBody>
      </p:sp>
      <p:sp>
        <p:nvSpPr>
          <p:cNvPr id="104926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应用场景：远程监控、智能诊断、个性化治疗等</a:t>
            </a:r>
            <a:endParaRPr altLang="en-US" dirty="0" sz="1200" lang="zh-CN" spc="150">
              <a:solidFill>
                <a:schemeClr val="tx1">
                  <a:lumMod val="65000"/>
                  <a:lumOff val="35000"/>
                </a:schemeClr>
              </a:solidFill>
              <a:latin typeface="+mn-ea"/>
              <a:sym typeface="+mn-ea"/>
            </a:endParaRPr>
          </a:p>
        </p:txBody>
      </p:sp>
      <p:sp>
        <p:nvSpPr>
          <p:cNvPr id="104926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未来发展：随着技术的进步，医疗大数据和云计算将在医疗器械行业中发挥越来越重要的作用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6" name="标题 1"/>
          <p:cNvSpPr>
            <a:spLocks noGrp="1"/>
          </p:cNvSpPr>
          <p:nvPr>
            <p:ph type="title"/>
          </p:nvPr>
        </p:nvSpPr>
        <p:spPr/>
        <p:txBody>
          <a:bodyPr/>
          <a:p>
            <a:r>
              <a:rPr altLang="en-US" lang="zh-CN"/>
              <a:t>远程医疗和移动医疗技术的创新发展</a:t>
            </a:r>
            <a:endParaRPr altLang="en-US" lang="zh-CN"/>
          </a:p>
        </p:txBody>
      </p:sp>
      <p:sp>
        <p:nvSpPr>
          <p:cNvPr id="104929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远程医疗技术：实现远程诊断、治疗和监测，提高医疗服务的可及性和效率。</a:t>
            </a:r>
            <a:endParaRPr altLang="en-US" dirty="0" sz="1200" lang="zh-CN" spc="150">
              <a:solidFill>
                <a:schemeClr val="tx1">
                  <a:lumMod val="65000"/>
                  <a:lumOff val="35000"/>
                </a:schemeClr>
              </a:solidFill>
              <a:latin typeface="+mn-ea"/>
              <a:sym typeface="+mn-ea"/>
            </a:endParaRPr>
          </a:p>
        </p:txBody>
      </p:sp>
      <p:sp>
        <p:nvSpPr>
          <p:cNvPr id="104930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移动医疗技术：通过移动设备提供医疗服务和健康管理，方便患者随时随地获取医疗信息和服务。</a:t>
            </a:r>
            <a:endParaRPr altLang="en-US" dirty="0" sz="1200" lang="zh-CN" spc="150">
              <a:solidFill>
                <a:schemeClr val="tx1">
                  <a:lumMod val="65000"/>
                  <a:lumOff val="35000"/>
                </a:schemeClr>
              </a:solidFill>
              <a:latin typeface="+mn-ea"/>
              <a:sym typeface="+mn-ea"/>
            </a:endParaRPr>
          </a:p>
        </p:txBody>
      </p:sp>
      <p:sp>
        <p:nvSpPr>
          <p:cNvPr id="104930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技术创新：推动远程医疗和移动医疗技术的创新发展，提高医疗质量和降低医疗成本。</a:t>
            </a:r>
            <a:endParaRPr altLang="en-US" dirty="0" sz="1200" lang="zh-CN" spc="150">
              <a:solidFill>
                <a:schemeClr val="tx1">
                  <a:lumMod val="65000"/>
                  <a:lumOff val="35000"/>
                </a:schemeClr>
              </a:solidFill>
              <a:latin typeface="+mn-ea"/>
              <a:sym typeface="+mn-ea"/>
            </a:endParaRPr>
          </a:p>
        </p:txBody>
      </p:sp>
      <p:sp>
        <p:nvSpPr>
          <p:cNvPr id="104930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应用前景：远程医疗和移动医疗技术在未来医疗器械行业中的重要地位和广泛应用前景。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8" name="标题"/>
          <p:cNvSpPr>
            <a:spLocks noGrp="1"/>
          </p:cNvSpPr>
          <p:nvPr>
            <p:ph type="title"/>
            <p:custDataLst>
              <p:tags r:id="rId1"/>
            </p:custDataLst>
          </p:nvPr>
        </p:nvSpPr>
        <p:spPr>
          <a:xfrm>
            <a:off x="939798" y="-1"/>
            <a:ext cx="10414002" cy="2114171"/>
          </a:xfrm>
        </p:spPr>
        <p:txBody>
          <a:bodyPr anchor="b">
            <a:normAutofit/>
          </a:bodyPr>
          <a:p>
            <a:r>
              <a:rPr altLang="en-US" dirty="0" lang="zh-CN"/>
              <a:t>医疗器械行业技术创新的挑战和机遇</a:t>
            </a:r>
            <a:endParaRPr altLang="en-US" dirty="0" lang="zh-CN"/>
          </a:p>
        </p:txBody>
      </p:sp>
      <p:sp>
        <p:nvSpPr>
          <p:cNvPr id="104934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2" name="标题 1"/>
          <p:cNvSpPr>
            <a:spLocks noGrp="1"/>
          </p:cNvSpPr>
          <p:nvPr>
            <p:ph type="title"/>
          </p:nvPr>
        </p:nvSpPr>
        <p:spPr/>
        <p:txBody>
          <a:bodyPr/>
          <a:p>
            <a:r>
              <a:rPr altLang="en-US" lang="zh-CN"/>
              <a:t>技术创新面临的挑战和问题</a:t>
            </a:r>
            <a:endParaRPr altLang="en-US" lang="zh-CN"/>
          </a:p>
        </p:txBody>
      </p:sp>
      <p:sp>
        <p:nvSpPr>
          <p:cNvPr id="104938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技术研发难度大：医疗器械行业技术不断创新，研发难度随之加大，需要大量投入资金和人力资源。</a:t>
            </a:r>
            <a:endParaRPr altLang="en-US" dirty="0" sz="1200" lang="zh-CN" spc="150">
              <a:solidFill>
                <a:schemeClr val="tx1">
                  <a:lumMod val="65000"/>
                  <a:lumOff val="35000"/>
                </a:schemeClr>
              </a:solidFill>
              <a:latin typeface="+mn-ea"/>
              <a:sym typeface="+mn-ea"/>
            </a:endParaRPr>
          </a:p>
        </p:txBody>
      </p:sp>
      <p:sp>
        <p:nvSpPr>
          <p:cNvPr id="104938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市场竞争激烈：医疗器械行业市场竞争激烈，技术创新需要面对国内外众多竞争对手的挑战。</a:t>
            </a:r>
            <a:endParaRPr altLang="en-US" dirty="0" sz="1200" lang="zh-CN" spc="150">
              <a:solidFill>
                <a:schemeClr val="tx1">
                  <a:lumMod val="65000"/>
                  <a:lumOff val="35000"/>
                </a:schemeClr>
              </a:solidFill>
              <a:latin typeface="+mn-ea"/>
              <a:sym typeface="+mn-ea"/>
            </a:endParaRPr>
          </a:p>
        </p:txBody>
      </p:sp>
      <p:sp>
        <p:nvSpPr>
          <p:cNvPr id="104938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法规监管严格：医疗器械行业法规监管严格，技术创新需要符合相关法规要求，否则可能面临法律风险。</a:t>
            </a:r>
            <a:endParaRPr altLang="en-US" dirty="0" sz="1200" lang="zh-CN" spc="150">
              <a:solidFill>
                <a:schemeClr val="tx1">
                  <a:lumMod val="65000"/>
                  <a:lumOff val="35000"/>
                </a:schemeClr>
              </a:solidFill>
              <a:latin typeface="+mn-ea"/>
              <a:sym typeface="+mn-ea"/>
            </a:endParaRPr>
          </a:p>
        </p:txBody>
      </p:sp>
      <p:sp>
        <p:nvSpPr>
          <p:cNvPr id="104939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知识产权保护不足：医疗器械行业技术含量高，但知识产权保护不足，容易导致技术被抄袭或侵权。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4" name="标题 1"/>
          <p:cNvSpPr>
            <a:spLocks noGrp="1"/>
          </p:cNvSpPr>
          <p:nvPr>
            <p:ph type="title"/>
          </p:nvPr>
        </p:nvSpPr>
        <p:spPr/>
        <p:txBody>
          <a:bodyPr/>
          <a:p>
            <a:r>
              <a:rPr altLang="en-US" lang="zh-CN"/>
              <a:t>技术创新带来的机遇和优势</a:t>
            </a:r>
            <a:endParaRPr altLang="en-US" lang="zh-CN"/>
          </a:p>
        </p:txBody>
      </p:sp>
      <p:sp>
        <p:nvSpPr>
          <p:cNvPr id="104942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降低成本：技术创新有助于降低医疗器械制造成本，提高经济效益。</a:t>
            </a:r>
            <a:endParaRPr altLang="en-US" dirty="0" sz="1200" lang="zh-CN" spc="150">
              <a:solidFill>
                <a:schemeClr val="tx1">
                  <a:lumMod val="65000"/>
                  <a:lumOff val="35000"/>
                </a:schemeClr>
              </a:solidFill>
              <a:latin typeface="+mn-ea"/>
              <a:sym typeface="+mn-ea"/>
            </a:endParaRPr>
          </a:p>
        </p:txBody>
      </p:sp>
      <p:sp>
        <p:nvSpPr>
          <p:cNvPr id="104942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提升质量：技术创新可以改进医疗器械的性能和质量，提高诊断和治疗的准确性和可靠性。</a:t>
            </a:r>
            <a:endParaRPr altLang="en-US" dirty="0" sz="1200" lang="zh-CN" spc="150">
              <a:solidFill>
                <a:schemeClr val="tx1">
                  <a:lumMod val="65000"/>
                  <a:lumOff val="35000"/>
                </a:schemeClr>
              </a:solidFill>
              <a:latin typeface="+mn-ea"/>
              <a:sym typeface="+mn-ea"/>
            </a:endParaRPr>
          </a:p>
        </p:txBody>
      </p:sp>
      <p:sp>
        <p:nvSpPr>
          <p:cNvPr id="104943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拓展应用领域：技术创新可以推动医疗器械向更广泛的领域拓展，如远程医疗、移动医疗等。</a:t>
            </a:r>
            <a:endParaRPr altLang="en-US" dirty="0" sz="1200" lang="zh-CN" spc="150">
              <a:solidFill>
                <a:schemeClr val="tx1">
                  <a:lumMod val="65000"/>
                  <a:lumOff val="35000"/>
                </a:schemeClr>
              </a:solidFill>
              <a:latin typeface="+mn-ea"/>
              <a:sym typeface="+mn-ea"/>
            </a:endParaRPr>
          </a:p>
        </p:txBody>
      </p:sp>
      <p:sp>
        <p:nvSpPr>
          <p:cNvPr id="104943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满足个性化需求：技术创新可以满足不同患者的个性化需求，提高医疗器械的适用性和舒适性。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66" name="标题 1"/>
          <p:cNvSpPr>
            <a:spLocks noGrp="1"/>
          </p:cNvSpPr>
          <p:nvPr>
            <p:ph type="title"/>
          </p:nvPr>
        </p:nvSpPr>
        <p:spPr/>
        <p:txBody>
          <a:bodyPr/>
          <a:p>
            <a:r>
              <a:rPr altLang="en-US" lang="zh-CN"/>
              <a:t>应对挑战和抓住机遇的策略和措施</a:t>
            </a:r>
            <a:endParaRPr altLang="en-US" lang="zh-CN"/>
          </a:p>
        </p:txBody>
      </p:sp>
      <p:sp>
        <p:nvSpPr>
          <p:cNvPr id="104946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加大研发投入，提升自主创新能力</a:t>
            </a:r>
            <a:endParaRPr altLang="en-US" dirty="0" sz="1200" lang="zh-CN" spc="150">
              <a:solidFill>
                <a:schemeClr val="tx1">
                  <a:lumMod val="65000"/>
                  <a:lumOff val="35000"/>
                </a:schemeClr>
              </a:solidFill>
              <a:latin typeface="+mn-ea"/>
              <a:sym typeface="+mn-ea"/>
            </a:endParaRPr>
          </a:p>
        </p:txBody>
      </p:sp>
      <p:sp>
        <p:nvSpPr>
          <p:cNvPr id="104947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加强产学研合作，推动技术成果转化</a:t>
            </a:r>
            <a:endParaRPr altLang="en-US" dirty="0" sz="1200" lang="zh-CN" spc="150">
              <a:solidFill>
                <a:schemeClr val="tx1">
                  <a:lumMod val="65000"/>
                  <a:lumOff val="35000"/>
                </a:schemeClr>
              </a:solidFill>
              <a:latin typeface="+mn-ea"/>
              <a:sym typeface="+mn-ea"/>
            </a:endParaRPr>
          </a:p>
        </p:txBody>
      </p:sp>
      <p:sp>
        <p:nvSpPr>
          <p:cNvPr id="104947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制定行业标准，规范市场秩序</a:t>
            </a:r>
            <a:endParaRPr altLang="en-US" dirty="0" sz="1200" lang="zh-CN" spc="150">
              <a:solidFill>
                <a:schemeClr val="tx1">
                  <a:lumMod val="65000"/>
                  <a:lumOff val="35000"/>
                </a:schemeClr>
              </a:solidFill>
              <a:latin typeface="+mn-ea"/>
              <a:sym typeface="+mn-ea"/>
            </a:endParaRPr>
          </a:p>
        </p:txBody>
      </p:sp>
      <p:sp>
        <p:nvSpPr>
          <p:cNvPr id="104947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拓展国际合作，引进先进技术和管理经验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8" name="标题"/>
          <p:cNvSpPr>
            <a:spLocks noGrp="1"/>
          </p:cNvSpPr>
          <p:nvPr>
            <p:ph type="title"/>
            <p:custDataLst>
              <p:tags r:id="rId1"/>
            </p:custDataLst>
          </p:nvPr>
        </p:nvSpPr>
        <p:spPr>
          <a:xfrm>
            <a:off x="939798" y="-1"/>
            <a:ext cx="10414002" cy="2114171"/>
          </a:xfrm>
        </p:spPr>
        <p:txBody>
          <a:bodyPr anchor="b">
            <a:normAutofit/>
          </a:bodyPr>
          <a:p>
            <a:r>
              <a:rPr altLang="en-US" dirty="0" lang="zh-CN"/>
              <a:t>医疗器械行业技术创新的未来展望</a:t>
            </a:r>
            <a:endParaRPr altLang="en-US" dirty="0" lang="zh-CN"/>
          </a:p>
        </p:txBody>
      </p:sp>
      <p:sp>
        <p:nvSpPr>
          <p:cNvPr id="104951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52" name="标题 1"/>
          <p:cNvSpPr>
            <a:spLocks noGrp="1"/>
          </p:cNvSpPr>
          <p:nvPr>
            <p:ph type="title"/>
          </p:nvPr>
        </p:nvSpPr>
        <p:spPr/>
        <p:txBody>
          <a:bodyPr/>
          <a:p>
            <a:r>
              <a:rPr altLang="en-US" lang="zh-CN"/>
              <a:t>技术创新的发展趋势和方向</a:t>
            </a:r>
            <a:endParaRPr altLang="en-US" lang="zh-CN"/>
          </a:p>
        </p:txBody>
      </p:sp>
      <p:sp>
        <p:nvSpPr>
          <p:cNvPr id="104955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5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5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6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6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6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7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远程医疗和可穿戴设备将成为医疗器械行业的重要发展方向</a:t>
            </a:r>
            <a:endParaRPr altLang="en-US" dirty="0" sz="2400" lang="zh-CN">
              <a:latin typeface="+mn-ea"/>
              <a:ea typeface="+mn-ea"/>
            </a:endParaRPr>
          </a:p>
        </p:txBody>
      </p:sp>
      <p:sp>
        <p:nvSpPr>
          <p:cNvPr id="104957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基因编辑和细胞治疗技术将为医疗器械行业带来巨大的发展机遇</a:t>
            </a:r>
            <a:endParaRPr altLang="en-US" dirty="0" sz="2400" lang="zh-CN">
              <a:latin typeface="+mn-ea"/>
              <a:ea typeface="+mn-ea"/>
            </a:endParaRPr>
          </a:p>
        </p:txBody>
      </p:sp>
      <p:sp>
        <p:nvSpPr>
          <p:cNvPr id="104957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人工智能和机器学习在医疗器械中的应用将进一步深化</a:t>
            </a:r>
            <a:endParaRPr altLang="en-US" dirty="0" sz="2400" lang="zh-CN">
              <a:latin typeface="+mn-ea"/>
              <a:ea typeface="+mn-ea"/>
            </a:endParaRPr>
          </a:p>
        </p:txBody>
      </p:sp>
      <p:sp>
        <p:nvSpPr>
          <p:cNvPr id="104957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3D打印技术将为医疗器械制造带来革命性的变革</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0" name="标题 1"/>
          <p:cNvSpPr>
            <a:spLocks noGrp="1"/>
          </p:cNvSpPr>
          <p:nvPr>
            <p:ph type="title"/>
          </p:nvPr>
        </p:nvSpPr>
        <p:spPr/>
        <p:txBody>
          <a:bodyPr/>
          <a:p>
            <a:r>
              <a:rPr altLang="en-US" lang="zh-CN"/>
              <a:t>技术创新对医疗器械行业未来的影响和改变</a:t>
            </a:r>
            <a:endParaRPr altLang="en-US" lang="zh-CN"/>
          </a:p>
        </p:txBody>
      </p:sp>
      <p:sp>
        <p:nvSpPr>
          <p:cNvPr id="1049612" name="圆角矩形 30"/>
          <p:cNvSpPr/>
          <p:nvPr>
            <p:custDataLst>
              <p:tags r:id="rId1"/>
            </p:custDataLst>
          </p:nvPr>
        </p:nvSpPr>
        <p:spPr>
          <a:xfrm>
            <a:off x="23594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614" name="圆角矩形 65"/>
          <p:cNvSpPr/>
          <p:nvPr>
            <p:custDataLst>
              <p:tags r:id="rId2"/>
            </p:custDataLst>
          </p:nvPr>
        </p:nvSpPr>
        <p:spPr>
          <a:xfrm>
            <a:off x="23594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616" name="圆角矩形 72"/>
          <p:cNvSpPr/>
          <p:nvPr>
            <p:custDataLst>
              <p:tags r:id="rId3"/>
            </p:custDataLst>
          </p:nvPr>
        </p:nvSpPr>
        <p:spPr>
          <a:xfrm>
            <a:off x="23594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618" name="圆角矩形 78"/>
          <p:cNvSpPr/>
          <p:nvPr>
            <p:custDataLst>
              <p:tags r:id="rId4"/>
            </p:custDataLst>
          </p:nvPr>
        </p:nvSpPr>
        <p:spPr>
          <a:xfrm>
            <a:off x="23594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620" name="圆角矩形 35"/>
          <p:cNvSpPr/>
          <p:nvPr>
            <p:custDataLst>
              <p:tags r:id="rId5"/>
            </p:custDataLst>
          </p:nvPr>
        </p:nvSpPr>
        <p:spPr>
          <a:xfrm>
            <a:off x="19654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622" name="圆角矩形 35"/>
          <p:cNvSpPr/>
          <p:nvPr>
            <p:custDataLst>
              <p:tags r:id="rId6"/>
            </p:custDataLst>
          </p:nvPr>
        </p:nvSpPr>
        <p:spPr>
          <a:xfrm>
            <a:off x="19654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624" name="圆角矩形 35"/>
          <p:cNvSpPr/>
          <p:nvPr>
            <p:custDataLst>
              <p:tags r:id="rId7"/>
            </p:custDataLst>
          </p:nvPr>
        </p:nvSpPr>
        <p:spPr>
          <a:xfrm>
            <a:off x="19654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626" name="圆角矩形 35"/>
          <p:cNvSpPr/>
          <p:nvPr>
            <p:custDataLst>
              <p:tags r:id="rId8"/>
            </p:custDataLst>
          </p:nvPr>
        </p:nvSpPr>
        <p:spPr>
          <a:xfrm>
            <a:off x="19654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628" name="文本框 4"/>
          <p:cNvSpPr txBox="1"/>
          <p:nvPr>
            <p:custDataLst>
              <p:tags r:id="rId9"/>
            </p:custDataLst>
          </p:nvPr>
        </p:nvSpPr>
        <p:spPr>
          <a:xfrm>
            <a:off x="43075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提升医疗质量和效率：通过智能化、远程化等技术手段，提高医疗服务的精准性和效率。</a:t>
            </a:r>
            <a:endParaRPr altLang="en-US" dirty="0" sz="1400" lang="zh-CN">
              <a:solidFill>
                <a:schemeClr val="tx1">
                  <a:lumMod val="65000"/>
                  <a:lumOff val="35000"/>
                </a:schemeClr>
              </a:solidFill>
              <a:effectLst/>
              <a:latin typeface="+mn-ea"/>
              <a:cs typeface="mn-cs"/>
              <a:sym typeface="+mn-ea"/>
            </a:endParaRPr>
          </a:p>
        </p:txBody>
      </p:sp>
      <p:sp>
        <p:nvSpPr>
          <p:cNvPr id="1049630" name="文本框 5"/>
          <p:cNvSpPr txBox="1"/>
          <p:nvPr>
            <p:custDataLst>
              <p:tags r:id="rId10"/>
            </p:custDataLst>
          </p:nvPr>
        </p:nvSpPr>
        <p:spPr>
          <a:xfrm>
            <a:off x="43075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降低医疗成本：通过技术创新，降低医疗器械的制造成本和使用成本，从而降低整个医疗体系的成本。</a:t>
            </a:r>
            <a:endParaRPr altLang="en-US" dirty="0" sz="1400" lang="zh-CN">
              <a:solidFill>
                <a:schemeClr val="tx1">
                  <a:lumMod val="65000"/>
                  <a:lumOff val="35000"/>
                </a:schemeClr>
              </a:solidFill>
              <a:effectLst/>
              <a:latin typeface="+mn-ea"/>
              <a:cs typeface="mn-cs"/>
              <a:sym typeface="+mn-ea"/>
            </a:endParaRPr>
          </a:p>
        </p:txBody>
      </p:sp>
      <p:sp>
        <p:nvSpPr>
          <p:cNvPr id="1049632" name="文本框 6"/>
          <p:cNvSpPr txBox="1"/>
          <p:nvPr>
            <p:custDataLst>
              <p:tags r:id="rId11"/>
            </p:custDataLst>
          </p:nvPr>
        </p:nvSpPr>
        <p:spPr>
          <a:xfrm>
            <a:off x="43075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推动医疗行业变革：技术创新将推动医疗器械行业向数字化、智能化、个性化方向发展，进而推动整个医疗行业的变革。</a:t>
            </a:r>
            <a:endParaRPr altLang="en-US" dirty="0" sz="1400" lang="zh-CN">
              <a:solidFill>
                <a:schemeClr val="tx1">
                  <a:lumMod val="65000"/>
                  <a:lumOff val="35000"/>
                </a:schemeClr>
              </a:solidFill>
              <a:effectLst/>
              <a:latin typeface="+mn-ea"/>
              <a:cs typeface="mn-cs"/>
              <a:sym typeface="+mn-ea"/>
            </a:endParaRPr>
          </a:p>
        </p:txBody>
      </p:sp>
      <p:sp>
        <p:nvSpPr>
          <p:cNvPr id="1049634" name="文本框 8"/>
          <p:cNvSpPr txBox="1"/>
          <p:nvPr>
            <p:custDataLst>
              <p:tags r:id="rId12"/>
            </p:custDataLst>
          </p:nvPr>
        </p:nvSpPr>
        <p:spPr>
          <a:xfrm>
            <a:off x="43075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提高患者满意度：通过技术创新，提高医疗器械的舒适性和易用性，从而提高患者的就医体验和满意度。</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8" name="标题 1"/>
          <p:cNvSpPr>
            <a:spLocks noGrp="1"/>
          </p:cNvSpPr>
          <p:nvPr>
            <p:ph type="title"/>
          </p:nvPr>
        </p:nvSpPr>
        <p:spPr/>
        <p:txBody>
          <a:bodyPr/>
          <a:p>
            <a:r>
              <a:rPr altLang="en-US" lang="zh-CN"/>
              <a:t>医疗器械行业技术创新的未来展望和发展规划</a:t>
            </a:r>
            <a:endParaRPr altLang="en-US" lang="zh-CN"/>
          </a:p>
        </p:txBody>
      </p:sp>
      <p:cxnSp>
        <p:nvCxnSpPr>
          <p:cNvPr id="3145771" name="直接连接符 3"/>
          <p:cNvCxnSpPr>
            <a:cxnSpLocks/>
          </p:cNvCxnSpPr>
          <p:nvPr>
            <p:custDataLst>
              <p:tags r:id="rId1"/>
            </p:custDataLst>
          </p:nvPr>
        </p:nvCxnSpPr>
        <p:spPr>
          <a:xfrm>
            <a:off x="3197561"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73" name="直接连接符 6"/>
          <p:cNvCxnSpPr>
            <a:cxnSpLocks/>
          </p:cNvCxnSpPr>
          <p:nvPr>
            <p:custDataLst>
              <p:tags r:id="rId2"/>
            </p:custDataLst>
          </p:nvPr>
        </p:nvCxnSpPr>
        <p:spPr>
          <a:xfrm>
            <a:off x="6070152"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75" name="直接连接符 7"/>
          <p:cNvCxnSpPr>
            <a:cxnSpLocks/>
          </p:cNvCxnSpPr>
          <p:nvPr>
            <p:custDataLst>
              <p:tags r:id="rId3"/>
            </p:custDataLst>
          </p:nvPr>
        </p:nvCxnSpPr>
        <p:spPr>
          <a:xfrm>
            <a:off x="8942742"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49670" name="标题 22"/>
          <p:cNvSpPr>
            <a:spLocks noGrp="1"/>
          </p:cNvSpPr>
          <p:nvPr>
            <p:custDataLst>
              <p:tags r:id="rId4"/>
            </p:custDataLst>
          </p:nvPr>
        </p:nvSpPr>
        <p:spPr>
          <a:xfrm>
            <a:off x="3659094"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49672" name="正文"/>
          <p:cNvSpPr txBox="1"/>
          <p:nvPr>
            <p:custDataLst>
              <p:tags r:id="rId5"/>
            </p:custDataLst>
          </p:nvPr>
        </p:nvSpPr>
        <p:spPr>
          <a:xfrm>
            <a:off x="3659094" y="3191748"/>
            <a:ext cx="2052918" cy="2436595"/>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发展规划：医疗器械企业应加强与科技企业的合作，共同研发新技术、新产品，推动医疗器械行业的创新发展。同时，政府应加大对医疗器械行业的支持力度，鼓励企业加大研发投入，推动医疗器械行业的可持续发展。</a:t>
            </a:r>
            <a:endParaRPr altLang="en-US" dirty="0" lang="zh-CN">
              <a:sym typeface="+mn-ea"/>
            </a:endParaRPr>
          </a:p>
        </p:txBody>
      </p:sp>
      <p:sp>
        <p:nvSpPr>
          <p:cNvPr id="1049674" name="标题 22"/>
          <p:cNvSpPr>
            <a:spLocks noGrp="1"/>
          </p:cNvSpPr>
          <p:nvPr>
            <p:custDataLst>
              <p:tags r:id="rId6"/>
            </p:custDataLst>
          </p:nvPr>
        </p:nvSpPr>
        <p:spPr>
          <a:xfrm>
            <a:off x="9300882"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676" name="正文"/>
          <p:cNvSpPr txBox="1"/>
          <p:nvPr>
            <p:custDataLst>
              <p:tags r:id="rId7"/>
            </p:custDataLst>
          </p:nvPr>
        </p:nvSpPr>
        <p:spPr>
          <a:xfrm>
            <a:off x="9300882" y="3192371"/>
            <a:ext cx="2052918" cy="2435972"/>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人才培养：为了推动医疗器械行业的技术创新，需要加强人才培养和引进，提高行业整体的技术水平和创新能力。同时，应加强与高校、科研机构的合作，共同培养具备创新能力和实践经验的医疗器械专业人才。</a:t>
            </a:r>
            <a:endParaRPr altLang="en-US" lang="zh-CN">
              <a:sym typeface="+mn-ea"/>
            </a:endParaRPr>
          </a:p>
        </p:txBody>
      </p:sp>
      <p:sp>
        <p:nvSpPr>
          <p:cNvPr id="1049678" name="标题 22"/>
          <p:cNvSpPr>
            <a:spLocks noGrp="1"/>
          </p:cNvSpPr>
          <p:nvPr>
            <p:custDataLst>
              <p:tags r:id="rId8"/>
            </p:custDataLst>
          </p:nvPr>
        </p:nvSpPr>
        <p:spPr>
          <a:xfrm>
            <a:off x="6479988"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680" name="正文"/>
          <p:cNvSpPr txBox="1"/>
          <p:nvPr>
            <p:custDataLst>
              <p:tags r:id="rId9"/>
            </p:custDataLst>
          </p:nvPr>
        </p:nvSpPr>
        <p:spPr>
          <a:xfrm>
            <a:off x="6479988" y="3192371"/>
            <a:ext cx="2052918" cy="2435972"/>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技术创新方向：未来医疗器械行业的技术创新方向将主要集中在智能化、个性化、微创化等方面，以提高医疗设备的诊断准确率和治疗效果，降低医护人员的工作强度和患者的治疗费用。</a:t>
            </a:r>
            <a:endParaRPr altLang="en-US" lang="zh-CN">
              <a:sym typeface="+mn-ea"/>
            </a:endParaRPr>
          </a:p>
        </p:txBody>
      </p:sp>
      <p:sp>
        <p:nvSpPr>
          <p:cNvPr id="1049682" name="正文"/>
          <p:cNvSpPr txBox="1"/>
          <p:nvPr>
            <p:custDataLst>
              <p:tags r:id="rId10"/>
            </p:custDataLst>
          </p:nvPr>
        </p:nvSpPr>
        <p:spPr>
          <a:xfrm>
            <a:off x="838200" y="3191748"/>
            <a:ext cx="2052918" cy="2436595"/>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未来展望：随着科技的不断进步，医疗器械行业将迎来更多的技术创新，如人工智能、大数据、物联网等技术的应用将为医疗器械行业带来更多的发展机遇。</a:t>
            </a:r>
            <a:endParaRPr altLang="en-US" dirty="0" lang="zh-CN">
              <a:sym typeface="+mn-ea"/>
            </a:endParaRPr>
          </a:p>
        </p:txBody>
      </p:sp>
      <p:sp>
        <p:nvSpPr>
          <p:cNvPr id="1049684" name="标题 22"/>
          <p:cNvSpPr>
            <a:spLocks noGrp="1"/>
          </p:cNvSpPr>
          <p:nvPr>
            <p:custDataLst>
              <p:tags r:id="rId11"/>
            </p:custDataLst>
          </p:nvPr>
        </p:nvSpPr>
        <p:spPr>
          <a:xfrm>
            <a:off x="838200"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8"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49720"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49722"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49724"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4*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30986_4*l_h_i*1_1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4*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4*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4*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6_4*l_h_i*1_2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4*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4*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4*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6_4*l_h_i*1_3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4*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4*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4*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6_4*l_h_i*1_4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4*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4*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4*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SLIDE_ID" val="custom20230986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0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8.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8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8.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238.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2024-01-05T22:42:13Z</dcterms:created>
  <dcterms:modified xsi:type="dcterms:W3CDTF">2024-01-05T22:42:13Z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45d0c20882a6474c928503edc3d429ad_21</vt:lpwstr>
  </property>
</Properties>
</file>