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096" r:id="rId1"/>
    <p:sldMasterId id="2147491133" r:id="rId2"/>
  </p:sldMasterIdLst>
  <p:notesMasterIdLst>
    <p:notesMasterId r:id="rId3"/>
  </p:notesMasterIdLst>
  <p:sldIdLst>
    <p:sldId id="3789" r:id="rId4"/>
    <p:sldId id="3793" r:id="rId5"/>
    <p:sldId id="3798" r:id="rId6"/>
    <p:sldId id="3802" r:id="rId7"/>
    <p:sldId id="3805" r:id="rId8"/>
    <p:sldId id="3808" r:id="rId9"/>
    <p:sldId id="3812" r:id="rId10"/>
    <p:sldId id="3816" r:id="rId11"/>
    <p:sldId id="3819" r:id="rId12"/>
    <p:sldId id="3822" r:id="rId13"/>
    <p:sldId id="3826" r:id="rId14"/>
    <p:sldId id="3830" r:id="rId15"/>
    <p:sldId id="3833" r:id="rId16"/>
    <p:sldId id="3836" r:id="rId17"/>
    <p:sldId id="3840" r:id="rId18"/>
    <p:sldId id="3844" r:id="rId19"/>
    <p:sldId id="3847" r:id="rId20"/>
    <p:sldId id="3850" r:id="rId21"/>
    <p:sldId id="3854" r:id="rId22"/>
    <p:sldId id="3858" r:id="rId23"/>
    <p:sldId id="3861" r:id="rId24"/>
    <p:sldId id="3864" r:id="rId25"/>
    <p:sldId id="3868" r:id="rId26"/>
    <p:sldId id="3872" r:id="rId27"/>
    <p:sldId id="3875" r:id="rId28"/>
    <p:sldId id="3878" r:id="rId29"/>
    <p:sldId id="3881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097" r:id="rId1"/>
    <p:sldLayoutId id="2147491098" r:id="rId2"/>
    <p:sldLayoutId id="2147491099" r:id="rId3"/>
    <p:sldLayoutId id="2147491100" r:id="rId4"/>
    <p:sldLayoutId id="2147491101" r:id="rId5"/>
    <p:sldLayoutId id="2147491102" r:id="rId6"/>
    <p:sldLayoutId id="2147491103" r:id="rId7"/>
    <p:sldLayoutId id="2147491104" r:id="rId8"/>
    <p:sldLayoutId id="2147491105" r:id="rId9"/>
    <p:sldLayoutId id="2147491106" r:id="rId10"/>
    <p:sldLayoutId id="214749110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134" r:id="rId1"/>
    <p:sldLayoutId id="2147491135" r:id="rId2"/>
    <p:sldLayoutId id="2147491136" r:id="rId3"/>
    <p:sldLayoutId id="2147491137" r:id="rId4"/>
    <p:sldLayoutId id="2147491138" r:id="rId5"/>
    <p:sldLayoutId id="2147491139" r:id="rId6"/>
    <p:sldLayoutId id="2147491140" r:id="rId7"/>
    <p:sldLayoutId id="2147491141" r:id="rId8"/>
    <p:sldLayoutId id="2147491142" r:id="rId9"/>
    <p:sldLayoutId id="2147491143" r:id="rId10"/>
    <p:sldLayoutId id="2147491144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tags" Target="../tags/tag134.xml"/><Relationship Id="rId10" Type="http://schemas.openxmlformats.org/officeDocument/2006/relationships/tags" Target="../tags/tag135.xml"/><Relationship Id="rId11" Type="http://schemas.openxmlformats.org/officeDocument/2006/relationships/tags" Target="../tags/tag136.xml"/><Relationship Id="rId12" Type="http://schemas.openxmlformats.org/officeDocument/2006/relationships/tags" Target="../tags/tag13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tags" Target="../tags/tag153.xml"/><Relationship Id="rId14" Type="http://schemas.openxmlformats.org/officeDocument/2006/relationships/tags" Target="../tags/tag154.xml"/><Relationship Id="rId1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tags" Target="../tags/tag263.xml"/><Relationship Id="rId14" Type="http://schemas.openxmlformats.org/officeDocument/2006/relationships/tags" Target="../tags/tag264.xml"/><Relationship Id="rId15" Type="http://schemas.openxmlformats.org/officeDocument/2006/relationships/tags" Target="../tags/tag265.xml"/><Relationship Id="rId16" Type="http://schemas.openxmlformats.org/officeDocument/2006/relationships/tags" Target="../tags/tag266.xml"/><Relationship Id="rId17" Type="http://schemas.openxmlformats.org/officeDocument/2006/relationships/tags" Target="../tags/tag267.xml"/><Relationship Id="rId18" Type="http://schemas.openxmlformats.org/officeDocument/2006/relationships/tags" Target="../tags/tag268.xml"/><Relationship Id="rId19" Type="http://schemas.openxmlformats.org/officeDocument/2006/relationships/tags" Target="../tags/tag269.xml"/><Relationship Id="rId20" Type="http://schemas.openxmlformats.org/officeDocument/2006/relationships/tags" Target="../tags/tag270.xml"/><Relationship Id="rId21" Type="http://schemas.openxmlformats.org/officeDocument/2006/relationships/tags" Target="../tags/tag271.xml"/><Relationship Id="rId22" Type="http://schemas.openxmlformats.org/officeDocument/2006/relationships/tags" Target="../tags/tag272.xml"/><Relationship Id="rId23" Type="http://schemas.openxmlformats.org/officeDocument/2006/relationships/tags" Target="../tags/tag273.xml"/><Relationship Id="rId24" Type="http://schemas.openxmlformats.org/officeDocument/2006/relationships/tags" Target="../tags/tag274.xml"/><Relationship Id="rId25" Type="http://schemas.openxmlformats.org/officeDocument/2006/relationships/tags" Target="../tags/tag275.xml"/><Relationship Id="rId26" Type="http://schemas.openxmlformats.org/officeDocument/2006/relationships/tags" Target="../tags/tag276.xml"/><Relationship Id="rId27" Type="http://schemas.openxmlformats.org/officeDocument/2006/relationships/tags" Target="../tags/tag277.xml"/><Relationship Id="rId28" Type="http://schemas.openxmlformats.org/officeDocument/2006/relationships/tags" Target="../tags/tag278.xml"/><Relationship Id="rId29" Type="http://schemas.openxmlformats.org/officeDocument/2006/relationships/tags" Target="../tags/tag279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2024年医药行业生物医学工程研究方案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研究背景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研究内容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研究计划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预期成果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风险评估与对策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研究预算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研究背景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医药行业发展现状</a:t>
            </a:r>
            <a:endParaRPr altLang="en-US" lang="zh-CN"/>
          </a:p>
        </p:txBody>
      </p:sp>
      <p:sp>
        <p:nvSpPr>
          <p:cNvPr id="104892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2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3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3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3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生物医药技术不断创新，为行业发展提供动力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3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全球医药市场持续增长，新兴市场成为重要驱动力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3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医药行业面临挑战，如研发成本高、监管压力大等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4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数字化和智能化技术的应用，为医药行业带来新的发展机遇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生物医学工程在医药行业的应用</a:t>
            </a:r>
            <a:endParaRPr altLang="en-US" lang="zh-CN"/>
          </a:p>
        </p:txBody>
      </p:sp>
      <p:sp>
        <p:nvSpPr>
          <p:cNvPr id="104897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生物医学工程技术在医药行业中的应用，如药物研发、医疗器械设计等。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生物医学工程技术在医药行业中的重要性，如提高医疗质量、降低医疗成本等。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生物医学工程技术在医药行业中面临的挑战和机遇，如技术更新换代、市场需求变化等。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生物医学工程技术在医药行业中的未来发展趋势和展望，如人工智能、基因编辑等技术的应用。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研究目的和意义</a:t>
            </a:r>
            <a:endParaRPr altLang="en-US" lang="zh-CN"/>
          </a:p>
        </p:txBody>
      </p:sp>
      <p:sp>
        <p:nvSpPr>
          <p:cNvPr id="104901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2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3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提高医药行业的科技水平和创新能力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为医药行业的可持续发展提供技术支持和保障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了解生物医学工程在医药行业的应用现状和前景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4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探索生物医学工程在医药行业中的潜力和机遇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研究内容</a:t>
            </a:r>
            <a:endParaRPr altLang="en-US" dirty="0" lang="zh-CN"/>
          </a:p>
        </p:txBody>
      </p:sp>
      <p:sp>
        <p:nvSpPr>
          <p:cNvPr id="10490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研究范围和对象</a:t>
            </a:r>
            <a:endParaRPr altLang="en-US" lang="zh-CN"/>
          </a:p>
        </p:txBody>
      </p:sp>
      <p:sp>
        <p:nvSpPr>
          <p:cNvPr id="104912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针对特定药物的研究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3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针对特定治疗方式的研究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针对特定人群的研究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4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针对特定疾病的研究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研究重点和难点</a:t>
            </a:r>
            <a:endParaRPr altLang="en-US" lang="zh-CN"/>
          </a:p>
        </p:txBody>
      </p:sp>
      <p:sp>
        <p:nvSpPr>
          <p:cNvPr id="104918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重点：针对特定疾病的生物医学工程研究，如癌症、心血管疾病等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难点：如何将研究成果转化为实际应用，如药物研发、医疗器械等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关键技术：基因编辑、细胞疗法、组织工程等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创新点：探索新的生物医学工程研究方法和思路，推动相关领域的发展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研究方法和步骤</a:t>
            </a:r>
            <a:endParaRPr altLang="en-US" lang="zh-CN"/>
          </a:p>
        </p:txBody>
      </p:sp>
      <p:sp>
        <p:nvSpPr>
          <p:cNvPr id="1049240" name="正文"/>
          <p:cNvSpPr txBox="1"/>
          <p:nvPr>
            <p:custDataLst>
              <p:tags r:id="rId1"/>
            </p:custDataLst>
          </p:nvPr>
        </p:nvSpPr>
        <p:spPr>
          <a:xfrm>
            <a:off x="2847421" y="136440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确定研究目标：明确研究目的和预期成果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正文"/>
          <p:cNvSpPr txBox="1"/>
          <p:nvPr>
            <p:custDataLst>
              <p:tags r:id="rId2"/>
            </p:custDataLst>
          </p:nvPr>
        </p:nvSpPr>
        <p:spPr>
          <a:xfrm>
            <a:off x="2847421" y="235297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文献综述：收集和分析相关文献，了解研究现状和进展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正文"/>
          <p:cNvSpPr txBox="1"/>
          <p:nvPr>
            <p:custDataLst>
              <p:tags r:id="rId3"/>
            </p:custDataLst>
          </p:nvPr>
        </p:nvSpPr>
        <p:spPr>
          <a:xfrm>
            <a:off x="2847421" y="334153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实验设计：根据研究目标设计实验方案，包括实验对象、实验方法和实验流程等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正文"/>
          <p:cNvSpPr txBox="1"/>
          <p:nvPr>
            <p:custDataLst>
              <p:tags r:id="rId4"/>
            </p:custDataLst>
          </p:nvPr>
        </p:nvSpPr>
        <p:spPr>
          <a:xfrm>
            <a:off x="2847421" y="433010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数据采集与分析：按照实验方案进行实验，采集相关数据，并进行分析和处理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正文"/>
          <p:cNvSpPr txBox="1"/>
          <p:nvPr>
            <p:custDataLst>
              <p:tags r:id="rId5"/>
            </p:custDataLst>
          </p:nvPr>
        </p:nvSpPr>
        <p:spPr>
          <a:xfrm>
            <a:off x="2847421" y="531867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结果评估与讨论：根据实验结果进行评估，并与预期成果进行对比分析，得出结论并进行讨论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研究计划</a:t>
            </a:r>
            <a:endParaRPr altLang="en-US" dirty="0" lang="zh-CN"/>
          </a:p>
        </p:txBody>
      </p:sp>
      <p:sp>
        <p:nvSpPr>
          <p:cNvPr id="10492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研究时间安排</a:t>
            </a:r>
            <a:endParaRPr altLang="en-US" lang="zh-CN"/>
          </a:p>
        </p:txBody>
      </p:sp>
      <p:sp>
        <p:nvSpPr>
          <p:cNvPr id="104932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2024年第一季度：确定研究目标、范围和预期成果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2024年第二季度：收集和分析相关数据，进行文献综述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2024年第三季度：开展实验研究，验证假设并进行数据分析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2024年第四季度：撰写研究报告，整理研究成果并进行汇报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研究人员分工</a:t>
            </a:r>
            <a:endParaRPr altLang="en-US" lang="zh-CN"/>
          </a:p>
        </p:txBody>
      </p:sp>
      <p:sp>
        <p:nvSpPr>
          <p:cNvPr id="104938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课题负责人：负责整个研究计划的统筹和协调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9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实验员：负责实验操作和数据收集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9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数据分析师：负责数据分析、处理和解读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0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文献综述员：负责搜集、整理和撰写文献综述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研究资源需求</a:t>
            </a:r>
            <a:endParaRPr altLang="en-US" lang="zh-CN"/>
          </a:p>
        </p:txBody>
      </p:sp>
      <p:sp>
        <p:nvSpPr>
          <p:cNvPr id="104944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4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4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人力资源：具备生物医学工程、医学等相关领域的研究人员，具备丰富的实验经验和技术能力。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5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5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物力资源：实验室设备、实验材料、动物模型等，确保实验的顺利进行。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5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6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财力资源：研究经费、实验器材购买和维护费用等，确保研究的持续性和稳定性。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6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6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信息与知识资源：相关领域的学术论文、专利、研究成果等，为研究提供理论支持和实践指导。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预期成果</a:t>
            </a:r>
            <a:endParaRPr altLang="en-US" dirty="0" lang="zh-CN"/>
          </a:p>
        </p:txBody>
      </p:sp>
      <p:sp>
        <p:nvSpPr>
          <p:cNvPr id="10495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预期研究成果类型</a:t>
            </a:r>
            <a:endParaRPr altLang="en-US" lang="zh-CN"/>
          </a:p>
        </p:txBody>
      </p:sp>
      <p:sp>
        <p:nvSpPr>
          <p:cNvPr id="104954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学术论文：发表在国内外学术期刊上，提高研究的影响力和知名度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专利申请：申请国内外专利，保护研究成果的知识产权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技术报告：形成技术报告，为企业提供技术支持和解决方案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学术交流：参加国内外学术会议，与同行交流研究成果和经验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预期研究成果的应用价值和推广前景</a:t>
            </a:r>
            <a:endParaRPr altLang="en-US" lang="zh-CN"/>
          </a:p>
        </p:txBody>
      </p:sp>
      <p:sp>
        <p:nvSpPr>
          <p:cNvPr id="104958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降低医疗成本：通过技术创新，提高生产效率，降低医疗成本，提升医疗服务的可及性。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改善患者生活质量：预期研究成果可应用于个性化治疗、精准诊断等领域，提高患者治疗效果和生活质量。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推动行业发展：预期研究成果有望成为行业标准，引领生物医学工程领域的技术创新和产业升级。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促进国际合作与交流：预期研究成果将吸引国际同行的关注和合作，推动国内外学术交流和技术合作。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预期研究成果的考核指标和评估方法</a:t>
            </a:r>
            <a:endParaRPr altLang="en-US" lang="zh-CN"/>
          </a:p>
        </p:txBody>
      </p:sp>
      <p:sp>
        <p:nvSpPr>
          <p:cNvPr id="1049646" name="五边形 2"/>
          <p:cNvSpPr/>
          <p:nvPr>
            <p:custDataLst>
              <p:tags r:id="rId1"/>
            </p:custDataLst>
          </p:nvPr>
        </p:nvSpPr>
        <p:spPr>
          <a:xfrm rot="16200000" flipH="1">
            <a:off x="3896151" y="1161855"/>
            <a:ext cx="995867" cy="289606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8" name="五边形 3"/>
          <p:cNvSpPr/>
          <p:nvPr>
            <p:custDataLst>
              <p:tags r:id="rId2"/>
            </p:custDataLst>
          </p:nvPr>
        </p:nvSpPr>
        <p:spPr>
          <a:xfrm rot="16200000" flipH="1">
            <a:off x="3922683" y="4389637"/>
            <a:ext cx="946710" cy="2600273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0" name="任意多边形 4"/>
          <p:cNvSpPr/>
          <p:nvPr>
            <p:custDataLst>
              <p:tags r:id="rId3"/>
            </p:custDataLst>
          </p:nvPr>
        </p:nvSpPr>
        <p:spPr>
          <a:xfrm>
            <a:off x="3095030" y="2108576"/>
            <a:ext cx="2600273" cy="392414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2" name="任意多边形 5"/>
          <p:cNvSpPr/>
          <p:nvPr>
            <p:custDataLst>
              <p:tags r:id="rId4"/>
            </p:custDataLst>
          </p:nvPr>
        </p:nvSpPr>
        <p:spPr>
          <a:xfrm flipV="1">
            <a:off x="2946195" y="1364400"/>
            <a:ext cx="2896066" cy="139251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095030" y="2934287"/>
            <a:ext cx="2600273" cy="2342807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考核指标：研究成果的创新性、实用性、可推广性</a:t>
            </a:r>
            <a:endParaRPr altLang="en-US" baseline="0" b="0" cap="none" dirty="0" sz="2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56" name="五边形 9"/>
          <p:cNvSpPr/>
          <p:nvPr>
            <p:custDataLst>
              <p:tags r:id="rId6"/>
            </p:custDataLst>
          </p:nvPr>
        </p:nvSpPr>
        <p:spPr>
          <a:xfrm rot="16200000" flipH="1">
            <a:off x="7300594" y="1177385"/>
            <a:ext cx="995867" cy="289606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8" name="五边形 10"/>
          <p:cNvSpPr/>
          <p:nvPr>
            <p:custDataLst>
              <p:tags r:id="rId7"/>
            </p:custDataLst>
          </p:nvPr>
        </p:nvSpPr>
        <p:spPr>
          <a:xfrm rot="16200000" flipH="1">
            <a:off x="7325831" y="4404520"/>
            <a:ext cx="946710" cy="2600273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0" name="任意多边形 11"/>
          <p:cNvSpPr/>
          <p:nvPr>
            <p:custDataLst>
              <p:tags r:id="rId8"/>
            </p:custDataLst>
          </p:nvPr>
        </p:nvSpPr>
        <p:spPr>
          <a:xfrm>
            <a:off x="6499473" y="2123459"/>
            <a:ext cx="2600273" cy="392414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2" name="任意多边形 12"/>
          <p:cNvSpPr/>
          <p:nvPr>
            <p:custDataLst>
              <p:tags r:id="rId9"/>
            </p:custDataLst>
          </p:nvPr>
        </p:nvSpPr>
        <p:spPr>
          <a:xfrm flipV="1">
            <a:off x="6350638" y="1379931"/>
            <a:ext cx="2896066" cy="139251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99473" y="2934287"/>
            <a:ext cx="2600273" cy="2342807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评估方法：专家评审、同行评议、临床试验验证</a:t>
            </a:r>
            <a:endParaRPr altLang="en-US" baseline="0" b="0" cap="none" dirty="0" sz="2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风险评估与对策</a:t>
            </a:r>
            <a:endParaRPr altLang="en-US" dirty="0" lang="zh-CN"/>
          </a:p>
        </p:txBody>
      </p:sp>
      <p:sp>
        <p:nvSpPr>
          <p:cNvPr id="10497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可能出现的问题和挑战</a:t>
            </a:r>
            <a:endParaRPr altLang="en-US" lang="zh-CN"/>
          </a:p>
        </p:txBody>
      </p:sp>
      <p:sp>
        <p:nvSpPr>
          <p:cNvPr id="104974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伦理问题：生物医学工程研究涉及到人类生命健康，需要遵循严格的伦理规范，避免伦理问题。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技术难题：生物医学工程研究涉及多个领域，技术难度大，需要克服多种技术难题。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资金问题：生物医学工程研究需要大量的资金支持，资金不足可能会影响研究进展。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人才短缺：生物医学工程领域的人才短缺，需要加强人才培养和引进。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风险评估和应对措施</a:t>
            </a:r>
            <a:endParaRPr altLang="en-US" lang="zh-CN"/>
          </a:p>
        </p:txBody>
      </p:sp>
      <p:sp>
        <p:nvSpPr>
          <p:cNvPr id="104979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1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1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2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2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2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3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评估方法：定性和定量评估，包括风险识别、分析和评估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实施与监控：实施应对措施，并持续监控风险的变化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对策制定：针对不同风险，制定相应的应对措施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评估内容：技术、市场、财务、法律等方面的风险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应急预案和风险控制机制</a:t>
            </a:r>
            <a:endParaRPr altLang="en-US" lang="zh-CN"/>
          </a:p>
        </p:txBody>
      </p:sp>
      <p:sp>
        <p:nvSpPr>
          <p:cNvPr id="104987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应急预案：针对可能出现的风险和问题，制定相应的应对措施和方案，确保在紧急情况下能够迅速响应，降低风险影响。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风险控制机制：建立完善的风险评估和控制体系，定期对项目进行风险评估，及时发现和解决潜在风险，确保项目的顺利进行。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风险预警系统：通过监测和分析各项指标，及时发现潜在的风险和问题，为决策提供科学依据，避免因风险控制不当导致损失。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培训与演练：加强员工的风险意识和应对能力，定期进行风险控制培训和演练，提高员工应对风险的能力和水平。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研究预算</a:t>
            </a:r>
            <a:endParaRPr altLang="en-US" dirty="0" lang="zh-CN"/>
          </a:p>
        </p:txBody>
      </p:sp>
      <p:sp>
        <p:nvSpPr>
          <p:cNvPr id="10499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研究经费预算和使用计划</a:t>
            </a:r>
            <a:endParaRPr altLang="en-US" lang="zh-CN"/>
          </a:p>
        </p:txBody>
      </p:sp>
      <p:sp>
        <p:nvSpPr>
          <p:cNvPr id="104997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7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8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经费来源：明确经费来源，包括政府资助、企业投资、社会捐赠等。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9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使用计划：制定详细的经费使用计划，确保经费的有效利用和合规性。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9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预算总额：根据项目需求和目标，确定预算总额。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9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预算分配：按照研究内容、实验材料、设备购置、人员薪酬等不同需求，合理分配预算。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研究设备和其他物资需求</a:t>
            </a:r>
            <a:endParaRPr altLang="en-US" lang="zh-CN"/>
          </a:p>
        </p:txBody>
      </p:sp>
      <p:sp>
        <p:nvSpPr>
          <p:cNvPr id="105003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实验设备：需要哪些设备，数量多少，是否需要租赁或购买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试剂耗材：需要哪些试剂和耗材，数量多少，是否需要定制或采购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动物模型：是否需要使用动物进行实验，需要哪种动物模型，数量多少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其他物资：如防护服、消毒液等，数量和用途说明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研究预算的来源和筹措方式</a:t>
            </a:r>
            <a:endParaRPr altLang="en-US" lang="zh-CN"/>
          </a:p>
        </p:txBody>
      </p:sp>
      <p:sp>
        <p:nvSpPr>
          <p:cNvPr id="105007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7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政府资助：申请国家自然科学基金、科技部等政府机构的经费支持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08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8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合作研究：与企业、高校等合作，共同承担研究经费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08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8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产业投资：吸引风险投资、私募股权等投资机构的资金支持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09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9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自筹资金：通过项目组自筹、社会捐赠等方式筹措研究经费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13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134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136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40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7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74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1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1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1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1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1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1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1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1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1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1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4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42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9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94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327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2024-01-05T23:27:01Z</dcterms:created>
  <dcterms:modified xsi:type="dcterms:W3CDTF">2024-01-05T23:27:01Z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a4378b31759546ae90dcef835c452909_21</vt:lpwstr>
  </property>
</Properties>
</file>