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163" r:id="rId1"/>
    <p:sldMasterId id="2147491200" r:id="rId2"/>
  </p:sldMasterIdLst>
  <p:notesMasterIdLst>
    <p:notesMasterId r:id="rId3"/>
  </p:notesMasterIdLst>
  <p:sldIdLst>
    <p:sldId id="3651" r:id="rId4"/>
    <p:sldId id="3654" r:id="rId5"/>
    <p:sldId id="3657" r:id="rId6"/>
    <p:sldId id="3660" r:id="rId7"/>
    <p:sldId id="3663" r:id="rId8"/>
    <p:sldId id="3666" r:id="rId9"/>
    <p:sldId id="3669" r:id="rId10"/>
    <p:sldId id="3672" r:id="rId11"/>
    <p:sldId id="3675" r:id="rId12"/>
    <p:sldId id="3678" r:id="rId13"/>
    <p:sldId id="3681" r:id="rId14"/>
    <p:sldId id="3684" r:id="rId15"/>
    <p:sldId id="3687" r:id="rId16"/>
    <p:sldId id="3690" r:id="rId17"/>
    <p:sldId id="3693" r:id="rId18"/>
    <p:sldId id="3696" r:id="rId19"/>
    <p:sldId id="3699" r:id="rId20"/>
    <p:sldId id="3702" r:id="rId21"/>
    <p:sldId id="3705" r:id="rId22"/>
    <p:sldId id="3708" r:id="rId23"/>
    <p:sldId id="3711" r:id="rId24"/>
    <p:sldId id="3714" r:id="rId25"/>
    <p:sldId id="3717" r:id="rId26"/>
    <p:sldId id="3720" r:id="rId27"/>
    <p:sldId id="3723" r:id="rId28"/>
    <p:sldId id="3726" r:id="rId29"/>
    <p:sldId id="3729" r:id="rId30"/>
    <p:sldId id="3732" r:id="rId31"/>
    <p:sldId id="3735" r:id="rId32"/>
    <p:sldId id="3738" r:id="rId33"/>
    <p:sldId id="3741" r:id="rId34"/>
    <p:sldId id="3744" r:id="rId35"/>
    <p:sldId id="3747" r:id="rId36"/>
    <p:sldId id="3750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64" r:id="rId1"/>
    <p:sldLayoutId id="2147491165" r:id="rId2"/>
    <p:sldLayoutId id="2147491166" r:id="rId3"/>
    <p:sldLayoutId id="2147491167" r:id="rId4"/>
    <p:sldLayoutId id="2147491168" r:id="rId5"/>
    <p:sldLayoutId id="2147491169" r:id="rId6"/>
    <p:sldLayoutId id="2147491170" r:id="rId7"/>
    <p:sldLayoutId id="2147491171" r:id="rId8"/>
    <p:sldLayoutId id="2147491172" r:id="rId9"/>
    <p:sldLayoutId id="2147491173" r:id="rId10"/>
    <p:sldLayoutId id="214749117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201" r:id="rId1"/>
    <p:sldLayoutId id="2147491202" r:id="rId2"/>
    <p:sldLayoutId id="2147491203" r:id="rId3"/>
    <p:sldLayoutId id="2147491204" r:id="rId4"/>
    <p:sldLayoutId id="2147491205" r:id="rId5"/>
    <p:sldLayoutId id="2147491206" r:id="rId6"/>
    <p:sldLayoutId id="2147491207" r:id="rId7"/>
    <p:sldLayoutId id="2147491208" r:id="rId8"/>
    <p:sldLayoutId id="2147491209" r:id="rId9"/>
    <p:sldLayoutId id="2147491210" r:id="rId10"/>
    <p:sldLayoutId id="21474912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tags" Target="../tags/tag351.xml"/><Relationship Id="rId18" Type="http://schemas.openxmlformats.org/officeDocument/2006/relationships/tags" Target="../tags/tag352.xml"/><Relationship Id="rId19" Type="http://schemas.openxmlformats.org/officeDocument/2006/relationships/tags" Target="../tags/tag353.xml"/><Relationship Id="rId20" Type="http://schemas.openxmlformats.org/officeDocument/2006/relationships/tags" Target="../tags/tag354.xml"/><Relationship Id="rId21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数字校园：重构学校发展模式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数字校园的背景与意义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数字校园的建设内容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数字校园的实践案例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数字校园的挑战与对策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数字校园的效益评估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数字校园的背景与意义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数字校园的概念定义</a:t>
            </a:r>
            <a:endParaRPr altLang="en-US" lang="zh-CN"/>
          </a:p>
        </p:txBody>
      </p:sp>
      <p:sp>
        <p:nvSpPr>
          <p:cNvPr id="10489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数字校园是一种基于互联网和信息技术的新型教育形态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数字校园以数字化信息和网络为基础，实现教育资源的优化配置和高效利用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数字校园以数字化设备和网络为载体，促进学校管理和教学模式的创新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数字校园以数字化服务和应用为核心，提升学校的教育教学水平和服务质量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数字校园的发展趋势</a:t>
            </a:r>
            <a:endParaRPr altLang="en-US" lang="zh-CN"/>
          </a:p>
        </p:txBody>
      </p:sp>
      <p:sp>
        <p:nvSpPr>
          <p:cNvPr id="10490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数字化校园建设成为教育信息化发展的重要方向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数字化校园建设促进学校管理模式的创新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数字化校园建设推动学校教育教学的改革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数字化校园建设提升学校整体办学水平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数字校园对学校发展的意义</a:t>
            </a:r>
            <a:endParaRPr altLang="en-US" lang="zh-CN"/>
          </a:p>
        </p:txBody>
      </p:sp>
      <p:sp>
        <p:nvSpPr>
          <p:cNvPr id="10490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提升教育质量：通过数字化手段，提高教学效率，优化教育资源分配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促进教育公平：打破地域限制，让更多学生享受优质教育资源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推动教育创新：为学校提供更多创新空间，促进教育模式的变革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增强学校竞争力：通过数字化手段，提高学校的管理水平和运营效率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数字校园的建设内容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基础设施建设</a:t>
            </a:r>
            <a:endParaRPr altLang="en-US" lang="zh-CN"/>
          </a:p>
        </p:txBody>
      </p:sp>
      <p:sp>
        <p:nvSpPr>
          <p:cNvPr id="10492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硬件设备：包括计算机、网络设备、服务器等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软件系统：包括教学管理软件、学生管理系统、校园安全系统等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信息化应用：包括在线教育、远程办公、智能管理等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网络安全：保障数字校园的安全稳定运行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信息化应用建设</a:t>
            </a:r>
            <a:endParaRPr altLang="en-US" lang="zh-CN"/>
          </a:p>
        </p:txBody>
      </p:sp>
      <p:sp>
        <p:nvSpPr>
          <p:cNvPr id="10492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信息化基础设施建设：包括校园网络、数据中心、多媒体教室等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信息化服务体系建设：包括信息化培训、技术支持、运维服务等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信息化安全管理：保障数字校园的信息安全和稳定运行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信息化应用系统建设：包括教学管理系统、学生管理系统、资源共享系统等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信息资源建设</a:t>
            </a:r>
            <a:endParaRPr altLang="en-US" lang="zh-CN"/>
          </a:p>
        </p:txBody>
      </p:sp>
      <p:sp>
        <p:nvSpPr>
          <p:cNvPr id="10493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硬件设备：建设高速、稳定、安全的校园网络，提供良好的信息传输和存储环境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软件平台：开发或引进适合学校需求的各类应用系统，如教学管理、学生管理、财务管理等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信息资源：整合学校各类信息资源，包括教学资料、科研成果、学生档案等，实现信息共享和利用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信息安全：加强校园网络和信息系统的安全防护，保障信息资源的保密性、完整性和可用性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信息化组织建设</a:t>
            </a:r>
            <a:endParaRPr altLang="en-US" lang="zh-CN"/>
          </a:p>
        </p:txBody>
      </p:sp>
      <p:sp>
        <p:nvSpPr>
          <p:cNvPr id="10493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完善信息化管理制度：建立数字校园建设的标准、规范和流程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建立信息化组织架构：明确各部门在数字校园建设中的职责和分工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制定信息化发展规划：明确数字校园建设的目标、任务和时间表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加强信息化人才培养：提高师生员工的信息化素养和技能水平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数字校园的实践案例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国内数字校园实践案例</a:t>
            </a:r>
            <a:endParaRPr altLang="en-US" lang="zh-CN"/>
          </a:p>
        </p:txBody>
      </p:sp>
      <p:sp>
        <p:nvSpPr>
          <p:cNvPr id="10495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案例一：某中学的数字化教学管理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案例三：某小学的数字化校园安全监控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案例四：某高中的数字化学生综合素质评价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案例二：某大学的数字化学习资源建设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国外数字校园实践案例</a:t>
            </a:r>
            <a:endParaRPr altLang="en-US" lang="zh-CN"/>
          </a:p>
        </p:txBody>
      </p:sp>
      <p:sp>
        <p:nvSpPr>
          <p:cNvPr id="10495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加拿大阿萨巴斯卡大学（Athabasca University）的在线MBA项目：该项目是全球最大的在线MBA项目之一，采用灵活的学习方式和数字化教学资源，为学生提供高质量的商业教育。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美国麻省理工学院（MIT）的OpenCourseWare项目：该项目将MIT的课程资料和教学资源以数字化形式发布到网上，供全球学生免费学习。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英国开放大学（Open University）：该校采用远程教育和在线学习的方式，为学生提供灵活的学习时间和地点，同时拥有丰富的数字化教学资源。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澳大利亚南昆士兰大学（University of Southern Queensland）的数字化学习平台：该校采用数字化学习平台，为学生提供在线课程和学习资源，同时支持多种学习方式和评估方式。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实践案例分析与启示</a:t>
            </a:r>
            <a:endParaRPr altLang="en-US" lang="zh-CN"/>
          </a:p>
        </p:txBody>
      </p:sp>
      <p:sp>
        <p:nvSpPr>
          <p:cNvPr id="10496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案例三：某小学的数字化校园建设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案例启示：数字化校园建设的意义与价值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案例一：某中学的数字化教学应用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案例二：某大学的数字化管理实践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数字校园的挑战与对策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数字校园建设面临的挑战</a:t>
            </a:r>
            <a:endParaRPr altLang="en-US" lang="zh-CN"/>
          </a:p>
        </p:txBody>
      </p:sp>
      <p:sp>
        <p:nvSpPr>
          <p:cNvPr id="10497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技术更新迅速：数字技术发展迅速，需要不断更新和升级校园网络、硬件设备等基础设施，以满足不断增长的需求。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数据安全问题：数字校园涉及大量的学生、教师、学校等敏感信息，如何保障数据安全成为数字校园建设的重要挑战。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信息化应用普及不足：部分教师、学生对于信息化应用的认识和使用能力有限，需要加强培训和推广。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资源整合与共享问题：不同部门、不同系统之间的数据整合和共享存在困难，需要建立统一的数据标准和规范。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数字校园建设的对策建议</a:t>
            </a:r>
            <a:endParaRPr altLang="en-US" lang="zh-CN"/>
          </a:p>
        </p:txBody>
      </p:sp>
      <p:sp>
        <p:nvSpPr>
          <p:cNvPr id="1049808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6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4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加强安全保障：建立完善的安全保障体系，确保数字校园的安全和稳定。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30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提升教师数字化素养：加强教师培训，提高教师的数字化素养和技能水平，推动数字化教育的发展。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32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强化学生信息素养培养：加强学生信息素养教育，提高学生的数字化技能和综合素质。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34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加强基础设施建设：提高网络覆盖率和设备性能，确保数字校园的稳定运行。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36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完善数字化教育资源：整合优质教育资源，建立数字化教育资源库，提高教育质量。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未来数字校园的发展方向</a:t>
            </a:r>
            <a:endParaRPr altLang="en-US" lang="zh-CN"/>
          </a:p>
        </p:txBody>
      </p:sp>
      <p:sp>
        <p:nvSpPr>
          <p:cNvPr id="10498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数字化管理：通过数字化手段，提高学校的管理效率和决策水平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国际化发展：加强与国际学校的交流与合作，推动教育国际化发展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智能化教学：利用人工智能、大数据等技术，提高教学质量和效率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个性化学习：根据学生的兴趣和需求，提供定制化的学习资源和课程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数字校园的效益评估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数字校园的效益评估指标体系</a:t>
            </a:r>
            <a:endParaRPr altLang="en-US" lang="zh-CN"/>
          </a:p>
        </p:txBody>
      </p:sp>
      <p:sp>
        <p:nvSpPr>
          <p:cNvPr id="1049994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技术支持与培训：评估数字校园的技术支持与培训效果，确保师生能够顺利使用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08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信息安全与隐私保护：评估数字校园在信息安全和隐私保护方面的表现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10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学校管理效率：评估数字校园对学校管理效率的提升程度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12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资源利用效率：评估数字校园对学校资源利用效率的提升程度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14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学生满意度：评估学生对数字校园的接受程度和使用体验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16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教师教学效率：评估教师利用数字校园提高教学效率的程度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18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2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6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数字校园的效益评估方法</a:t>
            </a:r>
            <a:endParaRPr altLang="en-US" lang="zh-CN"/>
          </a:p>
        </p:txBody>
      </p:sp>
      <p:sp>
        <p:nvSpPr>
          <p:cNvPr id="10500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综合评估方法：将定量评估和定性评估相结合，对数字校园的效益进行综合评估，得出更加全面、客观的评估结果。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定量评估方法：通过收集和分析数据，对数字校园的效益进行量化评估，包括学生成绩、教师教学效率、学校资源利用效率等方面。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定性评估方法：通过调查问卷、访谈等方式，对数字校园的效益进行定性评估，包括学生对数字校园的满意度、教师对数字校园的认可度、学校领导对数字校园的认可度等方面。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比较评估方法：将数字校园与传统校园进行比较，评估数字校园在哪些方面具有优势，哪些方面还有待改进。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效益评估结果分析与启示</a:t>
            </a:r>
            <a:endParaRPr altLang="en-US" lang="zh-CN"/>
          </a:p>
        </p:txBody>
      </p:sp>
      <p:sp>
        <p:nvSpPr>
          <p:cNvPr id="1050130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2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32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134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评估方法：采用问卷调查、访谈、数据分析等多种方法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36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38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140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评估结果：数字校园建设提高了学校管理效率、教学质量和学生学习效果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42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44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146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效益分析：数字校园建设带来的经济效益、社会效益和环境效益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48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50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152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启示：数字校园建设是学校发展的必然趋势，需要加强数字化基础设施建设、提高教师数字化素养、推进数字化教育资源共享等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研究结论总结</a:t>
            </a:r>
            <a:endParaRPr altLang="en-US" lang="zh-CN"/>
          </a:p>
        </p:txBody>
      </p:sp>
      <p:sp>
        <p:nvSpPr>
          <p:cNvPr id="10502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数字校园建设能够提高学校管理效率和服务质量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数字校园建设是学校发展的必然趋势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数字校园建设需要全校师生共同努力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数字校园建设需要持续投入和不断优化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503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数字校园与教育信息化深度融合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跨学科、跨领域合作推动数字校园发展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政策、资金、技术等多方面保障数字校园建设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智能化、个性化教育服务模式创新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7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7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8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2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5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2023-12-15T17:27:40Z</dcterms:created>
  <dcterms:modified xsi:type="dcterms:W3CDTF">2023-12-15T17:27:40Z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8af9c0ce5f764090b89acae7cbb05054_21</vt:lpwstr>
  </property>
</Properties>
</file>