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58" r:id="rId1"/>
    <p:sldMasterId id="2147488195" r:id="rId2"/>
  </p:sldMasterIdLst>
  <p:notesMasterIdLst>
    <p:notesMasterId r:id="rId3"/>
  </p:notesMasterIdLst>
  <p:sldIdLst>
    <p:sldId id="2262" r:id="rId4"/>
    <p:sldId id="2266" r:id="rId5"/>
    <p:sldId id="2269" r:id="rId6"/>
    <p:sldId id="2272" r:id="rId7"/>
    <p:sldId id="2275" r:id="rId8"/>
    <p:sldId id="2278" r:id="rId9"/>
    <p:sldId id="2281" r:id="rId10"/>
    <p:sldId id="2284" r:id="rId11"/>
    <p:sldId id="2287" r:id="rId12"/>
    <p:sldId id="2290" r:id="rId13"/>
    <p:sldId id="2293" r:id="rId14"/>
    <p:sldId id="2296" r:id="rId15"/>
    <p:sldId id="2299" r:id="rId16"/>
    <p:sldId id="2302" r:id="rId17"/>
    <p:sldId id="2305" r:id="rId18"/>
    <p:sldId id="2308" r:id="rId19"/>
    <p:sldId id="2311" r:id="rId20"/>
    <p:sldId id="2314" r:id="rId21"/>
    <p:sldId id="2317" r:id="rId22"/>
    <p:sldId id="2320" r:id="rId23"/>
    <p:sldId id="2323" r:id="rId24"/>
    <p:sldId id="2326" r:id="rId25"/>
    <p:sldId id="2329" r:id="rId26"/>
    <p:sldId id="2332" r:id="rId27"/>
    <p:sldId id="2335" r:id="rId28"/>
    <p:sldId id="2338" r:id="rId29"/>
    <p:sldId id="2341" r:id="rId30"/>
    <p:sldId id="2344" r:id="rId31"/>
    <p:sldId id="2347" r:id="rId32"/>
    <p:sldId id="235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59" r:id="rId1"/>
    <p:sldLayoutId id="2147488160" r:id="rId2"/>
    <p:sldLayoutId id="2147488161" r:id="rId3"/>
    <p:sldLayoutId id="2147488162" r:id="rId4"/>
    <p:sldLayoutId id="2147488163" r:id="rId5"/>
    <p:sldLayoutId id="2147488164" r:id="rId6"/>
    <p:sldLayoutId id="2147488165" r:id="rId7"/>
    <p:sldLayoutId id="2147488166" r:id="rId8"/>
    <p:sldLayoutId id="2147488167" r:id="rId9"/>
    <p:sldLayoutId id="2147488168" r:id="rId10"/>
    <p:sldLayoutId id="21474881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8196" r:id="rId1"/>
    <p:sldLayoutId id="2147488197" r:id="rId2"/>
    <p:sldLayoutId id="2147488198" r:id="rId3"/>
    <p:sldLayoutId id="2147488199" r:id="rId4"/>
    <p:sldLayoutId id="2147488200" r:id="rId5"/>
    <p:sldLayoutId id="2147488201" r:id="rId6"/>
    <p:sldLayoutId id="2147488202" r:id="rId7"/>
    <p:sldLayoutId id="2147488203" r:id="rId8"/>
    <p:sldLayoutId id="2147488204" r:id="rId9"/>
    <p:sldLayoutId id="2147488205" r:id="rId10"/>
    <p:sldLayoutId id="21474882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tags" Target="../tags/tag161.xml"/><Relationship Id="rId22" Type="http://schemas.openxmlformats.org/officeDocument/2006/relationships/tags" Target="../tags/tag162.xml"/><Relationship Id="rId23" Type="http://schemas.openxmlformats.org/officeDocument/2006/relationships/tags" Target="../tags/tag163.xml"/><Relationship Id="rId24" Type="http://schemas.openxmlformats.org/officeDocument/2006/relationships/tags" Target="../tags/tag164.xml"/><Relationship Id="rId25" Type="http://schemas.openxmlformats.org/officeDocument/2006/relationships/tags" Target="../tags/tag165.xml"/><Relationship Id="rId26" Type="http://schemas.openxmlformats.org/officeDocument/2006/relationships/tags" Target="../tags/tag166.xml"/><Relationship Id="rId27" Type="http://schemas.openxmlformats.org/officeDocument/2006/relationships/tags" Target="../tags/tag167.xml"/><Relationship Id="rId28" Type="http://schemas.openxmlformats.org/officeDocument/2006/relationships/tags" Target="../tags/tag168.xml"/><Relationship Id="rId29" Type="http://schemas.openxmlformats.org/officeDocument/2006/relationships/tags" Target="../tags/tag169.xml"/><Relationship Id="rId30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机器学习在数据分析中的应用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机器学习的基本概念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数据分析的基本概念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机器学习在数据分析中的应用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机器学习在数据分析中的优势与挑战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未来发展趋势与展望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机器学习的基本概念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机器学习的定义</a:t>
            </a:r>
            <a:endParaRPr altLang="en-US" lang="zh-CN"/>
          </a:p>
        </p:txBody>
      </p:sp>
      <p:sp>
        <p:nvSpPr>
          <p:cNvPr id="104908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机器学习是一种基于数据和算法的自动化技术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通过训练模型学习数据中的规律和模式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不断优化模型以提高预测和决策的准确性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机器学习的主要任务是发现数据中的模式并进行预测和分类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机器学习的分类</a:t>
            </a:r>
            <a:endParaRPr altLang="en-US" lang="zh-CN"/>
          </a:p>
        </p:txBody>
      </p:sp>
      <p:sp>
        <p:nvSpPr>
          <p:cNvPr id="1049134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0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监督学习：通过已有的数据集进行训练和预测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深度学习：基于神经网络的机器学习方法，适用于大规模数据集和高维特征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强化学习：通过与环境的交互进行学习，以实现长期目标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无监督学习：通过无标签的数据集进行聚类、降维等操作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机器学习的应用场景</a:t>
            </a:r>
            <a:endParaRPr altLang="en-US" lang="zh-CN"/>
          </a:p>
        </p:txBody>
      </p:sp>
      <p:sp>
        <p:nvSpPr>
          <p:cNvPr id="1049224" name="文本框 20"/>
          <p:cNvSpPr txBox="1"/>
          <p:nvPr>
            <p:custDataLst>
              <p:tags r:id="rId1"/>
            </p:custDataLst>
          </p:nvPr>
        </p:nvSpPr>
        <p:spPr>
          <a:xfrm>
            <a:off x="6824485" y="1562790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226" name="文本框 25"/>
          <p:cNvSpPr txBox="1"/>
          <p:nvPr>
            <p:custDataLst>
              <p:tags r:id="rId2"/>
            </p:custDataLst>
          </p:nvPr>
        </p:nvSpPr>
        <p:spPr>
          <a:xfrm>
            <a:off x="6824485" y="4005088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228" name="文本框 178"/>
          <p:cNvSpPr txBox="1"/>
          <p:nvPr>
            <p:custDataLst>
              <p:tags r:id="rId3"/>
            </p:custDataLst>
          </p:nvPr>
        </p:nvSpPr>
        <p:spPr>
          <a:xfrm>
            <a:off x="6338494" y="2426918"/>
            <a:ext cx="2329968" cy="143341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自然语言处理：利用机器学习技术对自然语言文本进行分析和处理，实现文本分类、情感分析、机器翻译等功能。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30" name="文本框 180"/>
          <p:cNvSpPr txBox="1"/>
          <p:nvPr>
            <p:custDataLst>
              <p:tags r:id="rId4"/>
            </p:custDataLst>
          </p:nvPr>
        </p:nvSpPr>
        <p:spPr>
          <a:xfrm>
            <a:off x="6337195" y="4888058"/>
            <a:ext cx="2331768" cy="143341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医疗诊断：利用机器学习技术对医学影像和病历数据进行自动分析和诊断，提高医疗诊断的准确性和效率。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32" name="文本框 18"/>
          <p:cNvSpPr txBox="1"/>
          <p:nvPr>
            <p:custDataLst>
              <p:tags r:id="rId5"/>
            </p:custDataLst>
          </p:nvPr>
        </p:nvSpPr>
        <p:spPr>
          <a:xfrm>
            <a:off x="1370085" y="1562790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234" name="文本框 23"/>
          <p:cNvSpPr txBox="1"/>
          <p:nvPr>
            <p:custDataLst>
              <p:tags r:id="rId6"/>
            </p:custDataLst>
          </p:nvPr>
        </p:nvSpPr>
        <p:spPr>
          <a:xfrm>
            <a:off x="1370085" y="4005088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sym typeface="+mn-ea"/>
            </a:endParaRPr>
          </a:p>
        </p:txBody>
      </p:sp>
      <p:sp>
        <p:nvSpPr>
          <p:cNvPr id="1049236" name="文本框 176"/>
          <p:cNvSpPr txBox="1"/>
          <p:nvPr>
            <p:custDataLst>
              <p:tags r:id="rId7"/>
            </p:custDataLst>
          </p:nvPr>
        </p:nvSpPr>
        <p:spPr>
          <a:xfrm>
            <a:off x="884094" y="2426918"/>
            <a:ext cx="2329968" cy="143341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语音识别：利用机器学习技术识别语音信号，实现语音转文字、语音合成等功能。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38" name="文本框 181"/>
          <p:cNvSpPr txBox="1"/>
          <p:nvPr>
            <p:custDataLst>
              <p:tags r:id="rId8"/>
            </p:custDataLst>
          </p:nvPr>
        </p:nvSpPr>
        <p:spPr>
          <a:xfrm>
            <a:off x="883444" y="4888058"/>
            <a:ext cx="2331768" cy="1433415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智能客服：利用机器学习技术对用户的问题进行自动回答和处理，提高客户服务效率和质量。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4097610" y="1562790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242" name="文本框 24"/>
          <p:cNvSpPr txBox="1"/>
          <p:nvPr>
            <p:custDataLst>
              <p:tags r:id="rId10"/>
            </p:custDataLst>
          </p:nvPr>
        </p:nvSpPr>
        <p:spPr>
          <a:xfrm>
            <a:off x="4097610" y="4005088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244" name="文本框 177"/>
          <p:cNvSpPr txBox="1"/>
          <p:nvPr>
            <p:custDataLst>
              <p:tags r:id="rId11"/>
            </p:custDataLst>
          </p:nvPr>
        </p:nvSpPr>
        <p:spPr>
          <a:xfrm>
            <a:off x="3610969" y="2426918"/>
            <a:ext cx="2329968" cy="143341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图像识别：通过机器学习算法对图像进行分类、识别和检测，应用于人脸识别、物体检测、医学影像分析等领域。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46" name="文本框 182"/>
          <p:cNvSpPr txBox="1"/>
          <p:nvPr>
            <p:custDataLst>
              <p:tags r:id="rId12"/>
            </p:custDataLst>
          </p:nvPr>
        </p:nvSpPr>
        <p:spPr>
          <a:xfrm>
            <a:off x="3610320" y="4873764"/>
            <a:ext cx="2331768" cy="143341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金融风控：通过机器学习算法对金融数据进行风险评估和预测，帮助金融机构更好地管理风险。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48" name="文本框 21"/>
          <p:cNvSpPr txBox="1"/>
          <p:nvPr>
            <p:custDataLst>
              <p:tags r:id="rId13"/>
            </p:custDataLst>
          </p:nvPr>
        </p:nvSpPr>
        <p:spPr>
          <a:xfrm>
            <a:off x="9551360" y="1562790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r>
              <a:rPr altLang="zh-CN" dirty="0" sz="6600" lang="en-US"/>
              <a:t>04</a:t>
            </a:r>
            <a:endParaRPr altLang="en-US" dirty="0" sz="6600" lang="zh-CN"/>
          </a:p>
        </p:txBody>
      </p:sp>
      <p:sp>
        <p:nvSpPr>
          <p:cNvPr id="1049250" name="文本框 26"/>
          <p:cNvSpPr txBox="1"/>
          <p:nvPr>
            <p:custDataLst>
              <p:tags r:id="rId14"/>
            </p:custDataLst>
          </p:nvPr>
        </p:nvSpPr>
        <p:spPr>
          <a:xfrm>
            <a:off x="9551360" y="4005088"/>
            <a:ext cx="1357580" cy="1188813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08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252" name="文本框 179"/>
          <p:cNvSpPr txBox="1"/>
          <p:nvPr>
            <p:custDataLst>
              <p:tags r:id="rId15"/>
            </p:custDataLst>
          </p:nvPr>
        </p:nvSpPr>
        <p:spPr>
          <a:xfrm>
            <a:off x="9065370" y="2350900"/>
            <a:ext cx="2329968" cy="143341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推荐系统：通过分析用户的历史行为和兴趣，利用机器学习算法为用户推荐相关内容，如个性化推荐、广告投放等。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54" name="文本框 183"/>
          <p:cNvSpPr txBox="1"/>
          <p:nvPr>
            <p:custDataLst>
              <p:tags r:id="rId16"/>
            </p:custDataLst>
          </p:nvPr>
        </p:nvSpPr>
        <p:spPr>
          <a:xfrm>
            <a:off x="9064070" y="4888707"/>
            <a:ext cx="2331768" cy="143341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自动驾驶：通过机器学习算法对车辆传感器数据进行处理和分析，实现自动驾驶功能，提高交通安全性。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数据分析的基本概念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数据分析的定义</a:t>
            </a:r>
            <a:endParaRPr altLang="en-US" lang="zh-CN"/>
          </a:p>
        </p:txBody>
      </p:sp>
      <p:sp>
        <p:nvSpPr>
          <p:cNvPr id="104940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数据分析的目的是发现数据中的规律和趋势，为决策提供支持。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数据分析是指通过统计学、计算机科学等方法对数据进行分析、挖掘、可视化，以提取有价值的信息和知识的过程。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数据分析的对象是数据，通过对数据的收集、整理、清洗、转换等操作，将数据转化为可分析的形式。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数据分析的基本流程包括数据收集、数据清洗、数据转换、数据分析、数据可视化等步骤。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数据分析的流程</a:t>
            </a:r>
            <a:endParaRPr altLang="en-US" lang="zh-CN"/>
          </a:p>
        </p:txBody>
      </p:sp>
      <p:sp>
        <p:nvSpPr>
          <p:cNvPr id="1049484" name="矩形 31"/>
          <p:cNvSpPr/>
          <p:nvPr>
            <p:custDataLst>
              <p:tags r:id="rId1"/>
            </p:custDataLst>
          </p:nvPr>
        </p:nvSpPr>
        <p:spPr>
          <a:xfrm>
            <a:off x="3890873" y="156279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数据收集：从各种来源获取数据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"/>
          <p:cNvSpPr/>
          <p:nvPr>
            <p:custDataLst>
              <p:tags r:id="rId2"/>
            </p:custDataLst>
          </p:nvPr>
        </p:nvSpPr>
        <p:spPr>
          <a:xfrm>
            <a:off x="3890873" y="2375916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数据清洗：去除重复、无效或错误数据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5"/>
          <p:cNvSpPr/>
          <p:nvPr>
            <p:custDataLst>
              <p:tags r:id="rId3"/>
            </p:custDataLst>
          </p:nvPr>
        </p:nvSpPr>
        <p:spPr>
          <a:xfrm>
            <a:off x="3890873" y="3189043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数据探索：对数据进行初步分析和描述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7"/>
          <p:cNvSpPr/>
          <p:nvPr>
            <p:custDataLst>
              <p:tags r:id="rId4"/>
            </p:custDataLst>
          </p:nvPr>
        </p:nvSpPr>
        <p:spPr>
          <a:xfrm>
            <a:off x="3890873" y="4002169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数据分析：运用统计方法、可视化手段等深入挖掘数据价值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3"/>
          <p:cNvSpPr/>
          <p:nvPr>
            <p:custDataLst>
              <p:tags r:id="rId5"/>
            </p:custDataLst>
          </p:nvPr>
        </p:nvSpPr>
        <p:spPr>
          <a:xfrm>
            <a:off x="3890873" y="4815295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模型训练：根据分析结果选择合适的算法进行模型训练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6"/>
          <p:cNvSpPr/>
          <p:nvPr>
            <p:custDataLst>
              <p:tags r:id="rId6"/>
            </p:custDataLst>
          </p:nvPr>
        </p:nvSpPr>
        <p:spPr>
          <a:xfrm>
            <a:off x="3890873" y="5628421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模型评估：对训练好的模型进行评估和优化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数据分析的方法</a:t>
            </a:r>
            <a:endParaRPr altLang="en-US" lang="zh-CN"/>
          </a:p>
        </p:txBody>
      </p:sp>
      <p:sp>
        <p:nvSpPr>
          <p:cNvPr id="104954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预测性分析：通过历史数据预测未来趋势和结果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描述性分析：对数据进行描述和概括，如平均值、方差等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因果分析：探究事件之间的因果关系，找出影响结果的变量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关联性分析：发现数据之间的关联和模式，如购物篮分析中经常一起购买的商品组合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机器学习在数据分析中的应用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分类算法在数据分析中的应用</a:t>
            </a:r>
            <a:endParaRPr altLang="en-US" lang="zh-CN"/>
          </a:p>
        </p:txBody>
      </p:sp>
      <p:sp>
        <p:nvSpPr>
          <p:cNvPr id="104970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分类算法的概述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分类算法的原理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分类算法在数据分析中的应用案例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分类算法的优缺点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聚类算法在数据分析中的应用</a:t>
            </a:r>
            <a:endParaRPr altLang="en-US" lang="zh-CN"/>
          </a:p>
        </p:txBody>
      </p:sp>
      <p:sp>
        <p:nvSpPr>
          <p:cNvPr id="104977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常见的聚类算法及其优缺点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聚类算法在数据分析中的实践案例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聚类算法的定义和分类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聚类算法在数据分析中的应用场景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关联规则学习在数据分析中的应用</a:t>
            </a:r>
            <a:endParaRPr altLang="en-US" lang="zh-CN"/>
          </a:p>
        </p:txBody>
      </p:sp>
      <p:sp>
        <p:nvSpPr>
          <p:cNvPr id="104984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关联规则学习在数据分析中的应用场景：介绍关联规则学习在推荐系统、市场分析、医疗诊断等领域的应用。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关联规则学习的基本概念：介绍关联规则学习的定义、分类和挖掘过程。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关联规则学习的常用算法：介绍常见的关联规则学习算法，如Apriori、FP-growth等。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关联规则学习的优缺点：分析关联规则学习的优点和局限性，以及如何在实际应用中优化算法和提高效率。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时间序列分析在数据分析中的应用</a:t>
            </a:r>
            <a:endParaRPr altLang="en-US" lang="zh-CN"/>
          </a:p>
        </p:txBody>
      </p:sp>
      <p:sp>
        <p:nvSpPr>
          <p:cNvPr id="104992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时间序列分析的定义和特点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时间序列分析在数据分析中的应用场景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时间序列分析的主要方法和算法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时间序列分析在数据分析中的优势和局限性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机器学习在数据分析中的优势与挑战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机器学习在数据分析中的优势</a:t>
            </a:r>
            <a:endParaRPr altLang="en-US" lang="zh-CN"/>
          </a:p>
        </p:txBody>
      </p:sp>
      <p:sp>
        <p:nvSpPr>
          <p:cNvPr id="1050100" name="任意多边形: 形状 16"/>
          <p:cNvSpPr/>
          <p:nvPr>
            <p:custDataLst>
              <p:tags r:id="rId1"/>
            </p:custDataLst>
          </p:nvPr>
        </p:nvSpPr>
        <p:spPr>
          <a:xfrm>
            <a:off x="654755" y="157906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Freeform 488"/>
          <p:cNvSpPr/>
          <p:nvPr>
            <p:custDataLst>
              <p:tags r:id="rId2"/>
            </p:custDataLst>
          </p:nvPr>
        </p:nvSpPr>
        <p:spPr>
          <a:xfrm rot="5400000">
            <a:off x="5259537" y="156427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4" name="序号"/>
          <p:cNvSpPr txBox="1"/>
          <p:nvPr>
            <p:custDataLst>
              <p:tags r:id="rId3"/>
            </p:custDataLst>
          </p:nvPr>
        </p:nvSpPr>
        <p:spPr>
          <a:xfrm>
            <a:off x="5386332" y="179461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6" name="标题"/>
          <p:cNvSpPr txBox="1"/>
          <p:nvPr>
            <p:custDataLst>
              <p:tags r:id="rId4"/>
            </p:custDataLst>
          </p:nvPr>
        </p:nvSpPr>
        <p:spPr>
          <a:xfrm>
            <a:off x="1042889" y="163189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高效性：机器学习能够快速处理大量数据，提高数据分析的效率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8" name="正文"/>
          <p:cNvSpPr txBox="1"/>
          <p:nvPr>
            <p:custDataLst>
              <p:tags r:id="rId5"/>
            </p:custDataLst>
          </p:nvPr>
        </p:nvSpPr>
        <p:spPr>
          <a:xfrm>
            <a:off x="1042889" y="209188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1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78775" y="212569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Freeform 488"/>
          <p:cNvSpPr/>
          <p:nvPr>
            <p:custDataLst>
              <p:tags r:id="rId7"/>
            </p:custDataLst>
          </p:nvPr>
        </p:nvSpPr>
        <p:spPr>
          <a:xfrm rot="5400000">
            <a:off x="6193595" y="211090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序号"/>
          <p:cNvSpPr txBox="1"/>
          <p:nvPr>
            <p:custDataLst>
              <p:tags r:id="rId8"/>
            </p:custDataLst>
          </p:nvPr>
        </p:nvSpPr>
        <p:spPr>
          <a:xfrm>
            <a:off x="6302076" y="233561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116" name="任意多边形: 形状 2"/>
          <p:cNvSpPr/>
          <p:nvPr>
            <p:custDataLst>
              <p:tags r:id="rId9"/>
            </p:custDataLst>
          </p:nvPr>
        </p:nvSpPr>
        <p:spPr>
          <a:xfrm>
            <a:off x="654755" y="267232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18" name="Freeform 488"/>
          <p:cNvSpPr/>
          <p:nvPr>
            <p:custDataLst>
              <p:tags r:id="rId10"/>
            </p:custDataLst>
          </p:nvPr>
        </p:nvSpPr>
        <p:spPr>
          <a:xfrm rot="5400000">
            <a:off x="5259537" y="265753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序号"/>
          <p:cNvSpPr txBox="1"/>
          <p:nvPr>
            <p:custDataLst>
              <p:tags r:id="rId11"/>
            </p:custDataLst>
          </p:nvPr>
        </p:nvSpPr>
        <p:spPr>
          <a:xfrm>
            <a:off x="5386332" y="288717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12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78775" y="3214021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24" name="Freeform 488"/>
          <p:cNvSpPr/>
          <p:nvPr>
            <p:custDataLst>
              <p:tags r:id="rId13"/>
            </p:custDataLst>
          </p:nvPr>
        </p:nvSpPr>
        <p:spPr>
          <a:xfrm rot="5400000">
            <a:off x="6193595" y="319993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序号"/>
          <p:cNvSpPr txBox="1"/>
          <p:nvPr>
            <p:custDataLst>
              <p:tags r:id="rId14"/>
            </p:custDataLst>
          </p:nvPr>
        </p:nvSpPr>
        <p:spPr>
          <a:xfrm>
            <a:off x="6302076" y="342112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任意多边形: 形状 12"/>
          <p:cNvSpPr/>
          <p:nvPr>
            <p:custDataLst>
              <p:tags r:id="rId15"/>
            </p:custDataLst>
          </p:nvPr>
        </p:nvSpPr>
        <p:spPr>
          <a:xfrm>
            <a:off x="654755" y="3764876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30" name="Freeform 488"/>
          <p:cNvSpPr/>
          <p:nvPr>
            <p:custDataLst>
              <p:tags r:id="rId16"/>
            </p:custDataLst>
          </p:nvPr>
        </p:nvSpPr>
        <p:spPr>
          <a:xfrm rot="5400000">
            <a:off x="5259537" y="375078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序号"/>
          <p:cNvSpPr txBox="1"/>
          <p:nvPr>
            <p:custDataLst>
              <p:tags r:id="rId17"/>
            </p:custDataLst>
          </p:nvPr>
        </p:nvSpPr>
        <p:spPr>
          <a:xfrm>
            <a:off x="5386332" y="3980428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13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78775" y="430305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36" name="Freeform 488"/>
          <p:cNvSpPr/>
          <p:nvPr>
            <p:custDataLst>
              <p:tags r:id="rId19"/>
            </p:custDataLst>
          </p:nvPr>
        </p:nvSpPr>
        <p:spPr>
          <a:xfrm rot="5400000">
            <a:off x="6193595" y="428825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序号"/>
          <p:cNvSpPr txBox="1"/>
          <p:nvPr>
            <p:custDataLst>
              <p:tags r:id="rId20"/>
            </p:custDataLst>
          </p:nvPr>
        </p:nvSpPr>
        <p:spPr>
          <a:xfrm>
            <a:off x="6302076" y="450944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任意多边形: 形状 27"/>
          <p:cNvSpPr/>
          <p:nvPr>
            <p:custDataLst>
              <p:tags r:id="rId21"/>
            </p:custDataLst>
          </p:nvPr>
        </p:nvSpPr>
        <p:spPr>
          <a:xfrm>
            <a:off x="654755" y="48581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42" name="Freeform 488"/>
          <p:cNvSpPr/>
          <p:nvPr>
            <p:custDataLst>
              <p:tags r:id="rId22"/>
            </p:custDataLst>
          </p:nvPr>
        </p:nvSpPr>
        <p:spPr>
          <a:xfrm rot="5400000">
            <a:off x="5259537" y="48433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序号"/>
          <p:cNvSpPr txBox="1"/>
          <p:nvPr>
            <p:custDataLst>
              <p:tags r:id="rId23"/>
            </p:custDataLst>
          </p:nvPr>
        </p:nvSpPr>
        <p:spPr>
          <a:xfrm>
            <a:off x="5386332" y="507368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14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78775" y="539137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48" name="Freeform 488"/>
          <p:cNvSpPr/>
          <p:nvPr>
            <p:custDataLst>
              <p:tags r:id="rId25"/>
            </p:custDataLst>
          </p:nvPr>
        </p:nvSpPr>
        <p:spPr>
          <a:xfrm rot="5400000">
            <a:off x="6193595" y="537729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序号"/>
          <p:cNvSpPr txBox="1"/>
          <p:nvPr>
            <p:custDataLst>
              <p:tags r:id="rId26"/>
            </p:custDataLst>
          </p:nvPr>
        </p:nvSpPr>
        <p:spPr>
          <a:xfrm>
            <a:off x="6302076" y="559847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标题"/>
          <p:cNvSpPr txBox="1"/>
          <p:nvPr>
            <p:custDataLst>
              <p:tags r:id="rId27"/>
            </p:custDataLst>
          </p:nvPr>
        </p:nvSpPr>
        <p:spPr>
          <a:xfrm>
            <a:off x="7491838" y="216725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准确性：机器学习算法通过数据训练，能够更准确地识别数据模式和趋势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4" name="正文"/>
          <p:cNvSpPr txBox="1"/>
          <p:nvPr>
            <p:custDataLst>
              <p:tags r:id="rId28"/>
            </p:custDataLst>
          </p:nvPr>
        </p:nvSpPr>
        <p:spPr>
          <a:xfrm>
            <a:off x="7491838" y="262653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6" name="标题"/>
          <p:cNvSpPr txBox="1"/>
          <p:nvPr>
            <p:custDataLst>
              <p:tags r:id="rId29"/>
            </p:custDataLst>
          </p:nvPr>
        </p:nvSpPr>
        <p:spPr>
          <a:xfrm>
            <a:off x="1042889" y="272656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灵活性：机器学习适用于各种类型的数据，包括结构化和非结构化数据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8" name="正文"/>
          <p:cNvSpPr txBox="1"/>
          <p:nvPr>
            <p:custDataLst>
              <p:tags r:id="rId30"/>
            </p:custDataLst>
          </p:nvPr>
        </p:nvSpPr>
        <p:spPr>
          <a:xfrm>
            <a:off x="1042889" y="31858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60" name="标题"/>
          <p:cNvSpPr txBox="1"/>
          <p:nvPr>
            <p:custDataLst>
              <p:tags r:id="rId31"/>
            </p:custDataLst>
          </p:nvPr>
        </p:nvSpPr>
        <p:spPr>
          <a:xfrm>
            <a:off x="7491838" y="3261217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可扩展性：随着数据量的增长，机器学习能够自动适应并处理更大规模的数据  机器学习在数据分析中的挑战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62" name="正文"/>
          <p:cNvSpPr txBox="1"/>
          <p:nvPr>
            <p:custDataLst>
              <p:tags r:id="rId32"/>
            </p:custDataLst>
          </p:nvPr>
        </p:nvSpPr>
        <p:spPr>
          <a:xfrm>
            <a:off x="7491838" y="372049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机器学习在数据分析中的挑战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64" name="标题"/>
          <p:cNvSpPr txBox="1"/>
          <p:nvPr>
            <p:custDataLst>
              <p:tags r:id="rId33"/>
            </p:custDataLst>
          </p:nvPr>
        </p:nvSpPr>
        <p:spPr>
          <a:xfrm>
            <a:off x="1042889" y="381348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数据质量：数据质量对机器学习模型的准确性和可靠性产生重要影响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66" name="正文"/>
          <p:cNvSpPr txBox="1"/>
          <p:nvPr>
            <p:custDataLst>
              <p:tags r:id="rId34"/>
            </p:custDataLst>
          </p:nvPr>
        </p:nvSpPr>
        <p:spPr>
          <a:xfrm>
            <a:off x="1042889" y="427276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68" name="标题"/>
          <p:cNvSpPr txBox="1"/>
          <p:nvPr>
            <p:custDataLst>
              <p:tags r:id="rId35"/>
            </p:custDataLst>
          </p:nvPr>
        </p:nvSpPr>
        <p:spPr>
          <a:xfrm>
            <a:off x="7491838" y="435870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算法选择：选择合适的机器学习算法对于数据分析至关重要，需要根据具体问题进行分析和选择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0" name="正文"/>
          <p:cNvSpPr txBox="1"/>
          <p:nvPr>
            <p:custDataLst>
              <p:tags r:id="rId36"/>
            </p:custDataLst>
          </p:nvPr>
        </p:nvSpPr>
        <p:spPr>
          <a:xfrm>
            <a:off x="7491838" y="481798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72" name="标题"/>
          <p:cNvSpPr txBox="1"/>
          <p:nvPr>
            <p:custDataLst>
              <p:tags r:id="rId37"/>
            </p:custDataLst>
          </p:nvPr>
        </p:nvSpPr>
        <p:spPr>
          <a:xfrm>
            <a:off x="1042889" y="489265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特征工程：特征工程是机器学习中重要的步骤，需要针对具体问题对数据进行预处理和特征提取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4" name="正文"/>
          <p:cNvSpPr txBox="1"/>
          <p:nvPr>
            <p:custDataLst>
              <p:tags r:id="rId38"/>
            </p:custDataLst>
          </p:nvPr>
        </p:nvSpPr>
        <p:spPr>
          <a:xfrm>
            <a:off x="1042889" y="535263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76" name="标题"/>
          <p:cNvSpPr txBox="1"/>
          <p:nvPr>
            <p:custDataLst>
              <p:tags r:id="rId39"/>
            </p:custDataLst>
          </p:nvPr>
        </p:nvSpPr>
        <p:spPr>
          <a:xfrm>
            <a:off x="7491838" y="543998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模型评估：对机器学习模型进行准确评估是确保数据分析结果可靠性的关键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8" name="正文"/>
          <p:cNvSpPr txBox="1"/>
          <p:nvPr>
            <p:custDataLst>
              <p:tags r:id="rId40"/>
            </p:custDataLst>
          </p:nvPr>
        </p:nvSpPr>
        <p:spPr>
          <a:xfrm>
            <a:off x="7491838" y="589996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机器学习在数据分析中的挑战</a:t>
            </a:r>
            <a:endParaRPr altLang="en-US" lang="zh-CN"/>
          </a:p>
        </p:txBody>
      </p:sp>
      <p:sp>
        <p:nvSpPr>
          <p:cNvPr id="1050226" name="矩形: 圆角 4"/>
          <p:cNvSpPr/>
          <p:nvPr>
            <p:custDataLst>
              <p:tags r:id="rId1"/>
            </p:custDataLst>
          </p:nvPr>
        </p:nvSpPr>
        <p:spPr>
          <a:xfrm>
            <a:off x="654755" y="344112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28" name="正文"/>
          <p:cNvSpPr txBox="1"/>
          <p:nvPr>
            <p:custDataLst>
              <p:tags r:id="rId2"/>
            </p:custDataLst>
          </p:nvPr>
        </p:nvSpPr>
        <p:spPr>
          <a:xfrm>
            <a:off x="824707" y="364672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数据质量与标注问题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30" name="矩形: 圆角 4"/>
          <p:cNvSpPr/>
          <p:nvPr>
            <p:custDataLst>
              <p:tags r:id="rId3"/>
            </p:custDataLst>
          </p:nvPr>
        </p:nvSpPr>
        <p:spPr>
          <a:xfrm>
            <a:off x="9062587" y="344176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4"/>
            </p:custDataLst>
          </p:nvPr>
        </p:nvSpPr>
        <p:spPr>
          <a:xfrm>
            <a:off x="9232538" y="3647361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模型部署与实时处理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34" name="矩形: 圆角 4"/>
          <p:cNvSpPr/>
          <p:nvPr>
            <p:custDataLst>
              <p:tags r:id="rId5"/>
            </p:custDataLst>
          </p:nvPr>
        </p:nvSpPr>
        <p:spPr>
          <a:xfrm>
            <a:off x="3457366" y="344240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6"/>
            </p:custDataLst>
          </p:nvPr>
        </p:nvSpPr>
        <p:spPr>
          <a:xfrm>
            <a:off x="3627954" y="364799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算法复杂性与可解释性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38" name="矩形: 圆角 4"/>
          <p:cNvSpPr/>
          <p:nvPr>
            <p:custDataLst>
              <p:tags r:id="rId7"/>
            </p:custDataLst>
          </p:nvPr>
        </p:nvSpPr>
        <p:spPr>
          <a:xfrm>
            <a:off x="6259976" y="344303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8"/>
            </p:custDataLst>
          </p:nvPr>
        </p:nvSpPr>
        <p:spPr>
          <a:xfrm>
            <a:off x="6429928" y="36486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数据隐私与安全问题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如何应对机器学习在数据分析中的挑战</a:t>
            </a:r>
            <a:endParaRPr altLang="en-US" lang="zh-CN"/>
          </a:p>
        </p:txBody>
      </p:sp>
      <p:sp>
        <p:nvSpPr>
          <p:cNvPr id="105028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99162" y="4078282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0" name="矩形 4"/>
          <p:cNvSpPr/>
          <p:nvPr>
            <p:custDataLst>
              <p:tags r:id="rId2"/>
            </p:custDataLst>
          </p:nvPr>
        </p:nvSpPr>
        <p:spPr>
          <a:xfrm>
            <a:off x="2509626" y="443833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5"/>
          <p:cNvSpPr txBox="1"/>
          <p:nvPr>
            <p:custDataLst>
              <p:tags r:id="rId3"/>
            </p:custDataLst>
          </p:nvPr>
        </p:nvSpPr>
        <p:spPr>
          <a:xfrm>
            <a:off x="2808081" y="439451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隐私与安全：确保数据安全，防止数据泄露和滥用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310173" y="4078282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6" name="矩形 57"/>
          <p:cNvSpPr/>
          <p:nvPr>
            <p:custDataLst>
              <p:tags r:id="rId5"/>
            </p:custDataLst>
          </p:nvPr>
        </p:nvSpPr>
        <p:spPr>
          <a:xfrm>
            <a:off x="6220637" y="443833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58"/>
          <p:cNvSpPr txBox="1"/>
          <p:nvPr>
            <p:custDataLst>
              <p:tags r:id="rId6"/>
            </p:custDataLst>
          </p:nvPr>
        </p:nvSpPr>
        <p:spPr>
          <a:xfrm>
            <a:off x="6519092" y="439451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人才与技术：培养专业人才，引进先进技术，提高团队整体水平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743657" y="157506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2" name="矩形 65"/>
          <p:cNvSpPr/>
          <p:nvPr>
            <p:custDataLst>
              <p:tags r:id="rId8"/>
            </p:custDataLst>
          </p:nvPr>
        </p:nvSpPr>
        <p:spPr>
          <a:xfrm>
            <a:off x="654755" y="193448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66"/>
          <p:cNvSpPr txBox="1"/>
          <p:nvPr>
            <p:custDataLst>
              <p:tags r:id="rId9"/>
            </p:custDataLst>
          </p:nvPr>
        </p:nvSpPr>
        <p:spPr>
          <a:xfrm>
            <a:off x="953211" y="189066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算法选择与优化：根据数据特点选择合适的算法，并不断优化以提高准确性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54668" y="157506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8" name="矩形 69"/>
          <p:cNvSpPr/>
          <p:nvPr>
            <p:custDataLst>
              <p:tags r:id="rId11"/>
            </p:custDataLst>
          </p:nvPr>
        </p:nvSpPr>
        <p:spPr>
          <a:xfrm>
            <a:off x="4365131" y="193448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70"/>
          <p:cNvSpPr txBox="1"/>
          <p:nvPr>
            <p:custDataLst>
              <p:tags r:id="rId12"/>
            </p:custDataLst>
          </p:nvPr>
        </p:nvSpPr>
        <p:spPr>
          <a:xfrm>
            <a:off x="4663587" y="189066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数据预处理：对数据进行清洗、整理、归一化等操作，提高数据质量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65679" y="157506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4" name="文本框 74"/>
          <p:cNvSpPr txBox="1"/>
          <p:nvPr>
            <p:custDataLst>
              <p:tags r:id="rId14"/>
            </p:custDataLst>
          </p:nvPr>
        </p:nvSpPr>
        <p:spPr>
          <a:xfrm>
            <a:off x="8374598" y="189066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模型评估与调整：通过交叉验证等方法评估模型性能，并根据结果调整模型参数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矩形 73"/>
          <p:cNvSpPr/>
          <p:nvPr>
            <p:custDataLst>
              <p:tags r:id="rId15"/>
            </p:custDataLst>
          </p:nvPr>
        </p:nvSpPr>
        <p:spPr>
          <a:xfrm>
            <a:off x="8076142" y="193448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机器学习在数据分析中的未来发展趋势</a:t>
            </a:r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1"/>
            </p:custDataLst>
          </p:nvPr>
        </p:nvSpPr>
        <p:spPr>
          <a:xfrm>
            <a:off x="3566460" y="208130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深度学习与神经网络的结合：利用深度学习技术对数据进行更复杂的模式识别和分析，提高数据挖掘的准确性和效率。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标题"/>
          <p:cNvSpPr txBox="1"/>
          <p:nvPr>
            <p:custDataLst>
              <p:tags r:id="rId2"/>
            </p:custDataLst>
          </p:nvPr>
        </p:nvSpPr>
        <p:spPr>
          <a:xfrm>
            <a:off x="3566460" y="156279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3"/>
            </p:custDataLst>
          </p:nvPr>
        </p:nvSpPr>
        <p:spPr>
          <a:xfrm>
            <a:off x="3566460" y="328571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强化学习在数据分析中的应用：通过强化学习技术，机器可以自我学习和优化，进一步提高数据分析的效率和准确性。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标题"/>
          <p:cNvSpPr txBox="1"/>
          <p:nvPr>
            <p:custDataLst>
              <p:tags r:id="rId4"/>
            </p:custDataLst>
          </p:nvPr>
        </p:nvSpPr>
        <p:spPr>
          <a:xfrm>
            <a:off x="3566460" y="276719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76" name="正文"/>
          <p:cNvSpPr txBox="1"/>
          <p:nvPr>
            <p:custDataLst>
              <p:tags r:id="rId5"/>
            </p:custDataLst>
          </p:nvPr>
        </p:nvSpPr>
        <p:spPr>
          <a:xfrm>
            <a:off x="3566460" y="449011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自然语言处理与数据分析的融合：利用自然语言处理技术对文本数据进行处理和分析，提取更有价值的语义信息。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标题"/>
          <p:cNvSpPr txBox="1"/>
          <p:nvPr>
            <p:custDataLst>
              <p:tags r:id="rId6"/>
            </p:custDataLst>
          </p:nvPr>
        </p:nvSpPr>
        <p:spPr>
          <a:xfrm>
            <a:off x="3566460" y="3971597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80" name="正文"/>
          <p:cNvSpPr txBox="1"/>
          <p:nvPr>
            <p:custDataLst>
              <p:tags r:id="rId7"/>
            </p:custDataLst>
          </p:nvPr>
        </p:nvSpPr>
        <p:spPr>
          <a:xfrm>
            <a:off x="3566460" y="569451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跨领域合作与创新：机器学习与不同领域的合作将产生更多的创新应用，推动数据分析技术的发展。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标题"/>
          <p:cNvSpPr txBox="1"/>
          <p:nvPr>
            <p:custDataLst>
              <p:tags r:id="rId8"/>
            </p:custDataLst>
          </p:nvPr>
        </p:nvSpPr>
        <p:spPr>
          <a:xfrm>
            <a:off x="3566460" y="517600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未来需要进一步研究的问题</a:t>
            </a:r>
            <a:endParaRPr altLang="en-US" lang="zh-CN"/>
          </a:p>
        </p:txBody>
      </p:sp>
      <p:sp>
        <p:nvSpPr>
          <p:cNvPr id="1050530" name="圆角矩形 26"/>
          <p:cNvSpPr/>
          <p:nvPr>
            <p:custDataLst>
              <p:tags r:id="rId1"/>
            </p:custDataLst>
          </p:nvPr>
        </p:nvSpPr>
        <p:spPr>
          <a:xfrm>
            <a:off x="654755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2" name="圆角矩形 28"/>
          <p:cNvSpPr/>
          <p:nvPr>
            <p:custDataLst>
              <p:tags r:id="rId2"/>
            </p:custDataLst>
          </p:nvPr>
        </p:nvSpPr>
        <p:spPr>
          <a:xfrm>
            <a:off x="656683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34" name="文本框 31"/>
          <p:cNvSpPr txBox="1"/>
          <p:nvPr>
            <p:custDataLst>
              <p:tags r:id="rId3"/>
            </p:custDataLst>
          </p:nvPr>
        </p:nvSpPr>
        <p:spPr>
          <a:xfrm>
            <a:off x="758862" y="2490669"/>
            <a:ext cx="1453649" cy="32581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算法优化：提高机器学习算法的准确性和效率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圆角矩形 29"/>
          <p:cNvSpPr/>
          <p:nvPr>
            <p:custDataLst>
              <p:tags r:id="rId4"/>
            </p:custDataLst>
          </p:nvPr>
        </p:nvSpPr>
        <p:spPr>
          <a:xfrm>
            <a:off x="2516479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8" name="圆角矩形 32"/>
          <p:cNvSpPr/>
          <p:nvPr>
            <p:custDataLst>
              <p:tags r:id="rId5"/>
            </p:custDataLst>
          </p:nvPr>
        </p:nvSpPr>
        <p:spPr>
          <a:xfrm>
            <a:off x="2518407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0" name="文本框 34"/>
          <p:cNvSpPr txBox="1"/>
          <p:nvPr>
            <p:custDataLst>
              <p:tags r:id="rId6"/>
            </p:custDataLst>
          </p:nvPr>
        </p:nvSpPr>
        <p:spPr>
          <a:xfrm>
            <a:off x="2620587" y="249066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数据隐私：保护个人隐私和数据安全，防止数据泄露和滥用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圆角矩形 3"/>
          <p:cNvSpPr/>
          <p:nvPr>
            <p:custDataLst>
              <p:tags r:id="rId7"/>
            </p:custDataLst>
          </p:nvPr>
        </p:nvSpPr>
        <p:spPr>
          <a:xfrm>
            <a:off x="4378204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4" name="圆角矩形 4"/>
          <p:cNvSpPr/>
          <p:nvPr>
            <p:custDataLst>
              <p:tags r:id="rId8"/>
            </p:custDataLst>
          </p:nvPr>
        </p:nvSpPr>
        <p:spPr>
          <a:xfrm>
            <a:off x="4380132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6" name="文本框 5"/>
          <p:cNvSpPr txBox="1"/>
          <p:nvPr>
            <p:custDataLst>
              <p:tags r:id="rId9"/>
            </p:custDataLst>
          </p:nvPr>
        </p:nvSpPr>
        <p:spPr>
          <a:xfrm>
            <a:off x="4482311" y="2490669"/>
            <a:ext cx="1453649" cy="32594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可解释性：提高机器学习模型的解释性，让人们更好地理解模型的工作原理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圆角矩形 8"/>
          <p:cNvSpPr/>
          <p:nvPr>
            <p:custDataLst>
              <p:tags r:id="rId10"/>
            </p:custDataLst>
          </p:nvPr>
        </p:nvSpPr>
        <p:spPr>
          <a:xfrm>
            <a:off x="6239928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0" name="圆角矩形 9"/>
          <p:cNvSpPr/>
          <p:nvPr>
            <p:custDataLst>
              <p:tags r:id="rId11"/>
            </p:custDataLst>
          </p:nvPr>
        </p:nvSpPr>
        <p:spPr>
          <a:xfrm>
            <a:off x="6241856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52" name="文本框 10"/>
          <p:cNvSpPr txBox="1"/>
          <p:nvPr>
            <p:custDataLst>
              <p:tags r:id="rId12"/>
            </p:custDataLst>
          </p:nvPr>
        </p:nvSpPr>
        <p:spPr>
          <a:xfrm>
            <a:off x="6344036" y="249066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多模态数据：研究如何处理和分析图像、音频、视频等多模态数据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圆角矩形 6"/>
          <p:cNvSpPr/>
          <p:nvPr>
            <p:custDataLst>
              <p:tags r:id="rId13"/>
            </p:custDataLst>
          </p:nvPr>
        </p:nvSpPr>
        <p:spPr>
          <a:xfrm>
            <a:off x="8101652" y="210508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6" name="圆角矩形 7"/>
          <p:cNvSpPr/>
          <p:nvPr>
            <p:custDataLst>
              <p:tags r:id="rId14"/>
            </p:custDataLst>
          </p:nvPr>
        </p:nvSpPr>
        <p:spPr>
          <a:xfrm>
            <a:off x="8103580" y="210508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58" name="文本框 11"/>
          <p:cNvSpPr txBox="1"/>
          <p:nvPr>
            <p:custDataLst>
              <p:tags r:id="rId15"/>
            </p:custDataLst>
          </p:nvPr>
        </p:nvSpPr>
        <p:spPr>
          <a:xfrm>
            <a:off x="8205760" y="2491954"/>
            <a:ext cx="1453649" cy="32594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边缘计算：将机器学习算法应用于边缘设备，提高数据处理和分析的效率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圆角矩形 16"/>
          <p:cNvSpPr/>
          <p:nvPr>
            <p:custDataLst>
              <p:tags r:id="rId16"/>
            </p:custDataLst>
          </p:nvPr>
        </p:nvSpPr>
        <p:spPr>
          <a:xfrm>
            <a:off x="9963377" y="210508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2" name="圆角矩形 17"/>
          <p:cNvSpPr/>
          <p:nvPr>
            <p:custDataLst>
              <p:tags r:id="rId17"/>
            </p:custDataLst>
          </p:nvPr>
        </p:nvSpPr>
        <p:spPr>
          <a:xfrm>
            <a:off x="9965305" y="210508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4" name="文本框 18"/>
          <p:cNvSpPr txBox="1"/>
          <p:nvPr>
            <p:custDataLst>
              <p:tags r:id="rId18"/>
            </p:custDataLst>
          </p:nvPr>
        </p:nvSpPr>
        <p:spPr>
          <a:xfrm>
            <a:off x="10067484" y="249195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伦理和公平性：研究如何确保机器学习算法的公正性和避免歧视等问题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对未来发展的展望</a:t>
            </a:r>
            <a:endParaRPr altLang="en-US" lang="zh-CN"/>
          </a:p>
        </p:txBody>
      </p:sp>
      <p:sp>
        <p:nvSpPr>
          <p:cNvPr id="105061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2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跨领域的应用拓展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算法和模型的不断优化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数据隐私和安全问题的解决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人工智能伦理问题的探讨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7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7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7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7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7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7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8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8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7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8_1"/>
  <p:tag name="KSO_WM_UNIT_ID" val="diagram20231322_7*l_h_f*1_8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2023-12-16T20:33:06Z</dcterms:created>
  <dcterms:modified xsi:type="dcterms:W3CDTF">2023-12-16T20:33:06Z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2f8455ba3a2640d3a4c97fb452c9817c_21</vt:lpwstr>
  </property>
</Properties>
</file>