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81" r:id="rId1"/>
    <p:sldMasterId id="2147501118" r:id="rId2"/>
  </p:sldMasterIdLst>
  <p:notesMasterIdLst>
    <p:notesMasterId r:id="rId3"/>
  </p:notesMasterIdLst>
  <p:sldIdLst>
    <p:sldId id="8369" r:id="rId4"/>
    <p:sldId id="8373" r:id="rId5"/>
    <p:sldId id="8378" r:id="rId6"/>
    <p:sldId id="8383" r:id="rId7"/>
    <p:sldId id="8390" r:id="rId9"/>
    <p:sldId id="8393" r:id="rId10"/>
    <p:sldId id="8396" r:id="rId11"/>
    <p:sldId id="8399" r:id="rId12"/>
    <p:sldId id="8403" r:id="rId13"/>
    <p:sldId id="8410" r:id="rId15"/>
    <p:sldId id="8413" r:id="rId16"/>
    <p:sldId id="8416" r:id="rId17"/>
    <p:sldId id="8419" r:id="rId18"/>
    <p:sldId id="8423" r:id="rId19"/>
    <p:sldId id="8430" r:id="rId21"/>
    <p:sldId id="8433" r:id="rId22"/>
    <p:sldId id="8436" r:id="rId23"/>
    <p:sldId id="8439" r:id="rId24"/>
    <p:sldId id="8443" r:id="rId25"/>
    <p:sldId id="8450" r:id="rId27"/>
    <p:sldId id="8453" r:id="rId28"/>
    <p:sldId id="8456" r:id="rId29"/>
    <p:sldId id="8459" r:id="rId30"/>
    <p:sldId id="8463" r:id="rId31"/>
    <p:sldId id="8470" r:id="rId33"/>
    <p:sldId id="8473" r:id="rId34"/>
    <p:sldId id="8476" r:id="rId35"/>
    <p:sldId id="8479" r:id="rId36"/>
    <p:sldId id="8483" r:id="rId37"/>
    <p:sldId id="8490" r:id="rId39"/>
    <p:sldId id="8493" r:id="rId40"/>
    <p:sldId id="8496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82" r:id="rId1"/>
    <p:sldLayoutId id="2147501083" r:id="rId2"/>
    <p:sldLayoutId id="2147501084" r:id="rId3"/>
    <p:sldLayoutId id="2147501085" r:id="rId4"/>
    <p:sldLayoutId id="2147501086" r:id="rId5"/>
    <p:sldLayoutId id="2147501087" r:id="rId6"/>
    <p:sldLayoutId id="2147501088" r:id="rId7"/>
    <p:sldLayoutId id="2147501089" r:id="rId8"/>
    <p:sldLayoutId id="2147501090" r:id="rId9"/>
    <p:sldLayoutId id="2147501091" r:id="rId10"/>
    <p:sldLayoutId id="21475010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119" r:id="rId1"/>
    <p:sldLayoutId id="2147501120" r:id="rId2"/>
    <p:sldLayoutId id="2147501121" r:id="rId3"/>
    <p:sldLayoutId id="2147501122" r:id="rId4"/>
    <p:sldLayoutId id="2147501123" r:id="rId5"/>
    <p:sldLayoutId id="2147501124" r:id="rId6"/>
    <p:sldLayoutId id="2147501125" r:id="rId7"/>
    <p:sldLayoutId id="2147501126" r:id="rId8"/>
    <p:sldLayoutId id="2147501127" r:id="rId9"/>
    <p:sldLayoutId id="2147501128" r:id="rId10"/>
    <p:sldLayoutId id="21475011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tags" Target="../tags/tag408.xml"/><Relationship Id="rId22" Type="http://schemas.openxmlformats.org/officeDocument/2006/relationships/tags" Target="../tags/tag409.xml"/><Relationship Id="rId23" Type="http://schemas.openxmlformats.org/officeDocument/2006/relationships/tags" Target="../tags/tag410.xml"/><Relationship Id="rId24" Type="http://schemas.openxmlformats.org/officeDocument/2006/relationships/tags" Target="../tags/tag411.xml"/><Relationship Id="rId25" Type="http://schemas.openxmlformats.org/officeDocument/2006/relationships/tags" Target="../tags/tag412.xml"/><Relationship Id="rId26" Type="http://schemas.openxmlformats.org/officeDocument/2006/relationships/tags" Target="../tags/tag413.xml"/><Relationship Id="rId27" Type="http://schemas.openxmlformats.org/officeDocument/2006/relationships/tags" Target="../tags/tag414.xml"/><Relationship Id="rId28" Type="http://schemas.openxmlformats.org/officeDocument/2006/relationships/tags" Target="../tags/tag415.xml"/><Relationship Id="rId29" Type="http://schemas.openxmlformats.org/officeDocument/2006/relationships/tags" Target="../tags/tag416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服饰设计行业的成就与展望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服饰设计行业的成就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服饰设计行业的现状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服饰设计行业的未来展望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服饰设计行业的挑战与对策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服饰设计行业的跨领域合作与创新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服饰设计行业的成就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历史发展与变迁</a:t>
            </a:r>
            <a:endParaRPr altLang="en-US" lang="zh-CN"/>
          </a:p>
        </p:txBody>
      </p:sp>
      <p:sp>
        <p:nvSpPr>
          <p:cNvPr id="1048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古代服饰设计：起源、特点和风格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近代服饰设计：时尚、潮流和设计师的影响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现代服饰设计：多元化、创新和个性化的发展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当代服饰设计：环保、可持续性和科技的应用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代表性设计师及其作品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设计师：川久保玲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设计师：三宅一生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作品：Pleats Please系列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作品：COMME des GARÇONS系列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国内外获奖情况</a:t>
            </a:r>
            <a:endParaRPr altLang="en-US" lang="zh-CN"/>
          </a:p>
        </p:txBody>
      </p:sp>
      <p:sp>
        <p:nvSpPr>
          <p:cNvPr id="10491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国际获奖情况：介绍国际服饰设计行业在各大赛事中的获奖情况，包括获奖作品、设计师等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国内获奖情况：介绍国内服饰设计行业在各大赛事中的获奖情况，包括获奖作品、设计师等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获奖作品特点：分析获奖作品的设计特点、风格等，展示服饰设计行业的创新与突破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获奖设计师介绍：介绍一些在服饰设计行业获得国内外奖项的设计师，包括他们的设计理念、作品风格等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对时尚产业的影响</a:t>
            </a:r>
            <a:endParaRPr altLang="en-US" lang="zh-CN"/>
          </a:p>
        </p:txBody>
      </p:sp>
      <p:sp>
        <p:nvSpPr>
          <p:cNvPr id="1049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引领时尚潮流：服饰设计行业不断推出新的设计理念和风格，对时尚产业产生深远影响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提升时尚产业品牌价值：服饰设计行业的优秀作品有助于提升时尚产业的品牌价值和知名度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促进时尚产业创新：服饰设计行业不断追求创新和突破，为时尚产业注入了新的活力和动力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推动时尚产业发展：服饰设计行业的发展为时尚产业提供了更多的创意和灵感，促进了时尚产业的繁荣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服饰设计行业的现状</a:t>
            </a:r>
            <a:endParaRPr altLang="en-US" dirty="0" lang="zh-CN"/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服饰设计行业的规模：包括产值、就业人数等数据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增长趋势：分析过去几年服饰设计行业的增长率、未来几年的预测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地域分布：介绍服饰设计行业在不同地区的分布情况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主要企业：介绍服饰设计行业中的主要企业及其业务情况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消费者需求与市场细分</a:t>
            </a:r>
            <a:endParaRPr altLang="en-US" lang="zh-CN"/>
          </a:p>
        </p:txBody>
      </p:sp>
      <p:sp>
        <p:nvSpPr>
          <p:cNvPr id="10493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消费者群体：不同年龄段、性别、职业等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市场竞争：品牌竞争、价格竞争、设计竞争等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消费者需求：时尚、个性、舒适、品质等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市场细分：高端定制、快时尚、运动休闲、传统服饰等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品牌竞争与合作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品牌竞争激烈：服饰设计行业品牌众多，竞争激烈，各品牌都在努力提升自身的设计水平和品牌形象。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品牌合作共赢：为了应对市场竞争，许多品牌开始寻求合作，通过联合营销、跨界合作等方式实现共赢。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品牌国际化趋势：随着全球化的加速，服饰设计品牌开始走向国际化，拓展海外市场，提升品牌影响力。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品牌与科技融合：科技的发展为服饰设计提供了更多的可能性，品牌开始将科技元素融入设计中，提升产品的科技含量和竞争力。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行业挑战：市场竞争激烈、消费者需求多样化、环保可持续性要求提高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行业机遇：个性化定制市场增长、品牌合作与跨界合作机会增加、新兴科技推动创新发展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服饰设计行业的未来展望</a:t>
            </a:r>
            <a:endParaRPr altLang="en-US" dirty="0" lang="zh-CN"/>
          </a:p>
        </p:txBody>
      </p:sp>
      <p:sp>
        <p:nvSpPr>
          <p:cNvPr id="10495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技术创新与数字化转型</a:t>
            </a:r>
            <a:endParaRPr altLang="en-US" lang="zh-CN"/>
          </a:p>
        </p:txBody>
      </p:sp>
      <p:sp>
        <p:nvSpPr>
          <p:cNvPr id="10496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人工智能与机器学习在服饰设计中的应用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3D打印技术对服饰行业的改变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虚拟现实与增强现实在服饰设计中的创新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数字化转型对服饰设计行业的影响与挑战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可持续发展与环保理念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可持续发展：服饰设计行业应关注环保和可持续发展，采用环保材料和生产工艺，减少对环境的负面影响。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环保理念：设计师应将环保理念融入设计中，通过创意和创新，打造出符合环保要求的时尚服饰，推动绿色消费。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社会责任：服饰设计行业应承担起社会责任，关注社会热点问题，积极参与公益事业，为社会做出贡献。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未来趋势：随着环保意识的普及和消费者对可持续发展的关注，未来服饰设计行业将更加注重环保和可持续发展，推动行业的可持续发展。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多元化与包容性设计</a:t>
            </a:r>
            <a:endParaRPr altLang="en-US" lang="zh-CN"/>
          </a:p>
        </p:txBody>
      </p:sp>
      <p:sp>
        <p:nvSpPr>
          <p:cNvPr id="10497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多元化设计：结合不同文化、风格、元素，打造独特且具有吸引力的服饰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可持续性发展：关注环保、可持续性材料的使用，推动绿色时尚的发展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智能化技术：运用先进的智能化技术，提高设计效率、降低成本，同时为消费者提供更加便捷的购物体验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包容性设计：考虑不同身材、年龄、性别等人群的需求，设计出更加舒适、实用的服饰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全球化与本土化融合</a:t>
            </a:r>
            <a:endParaRPr altLang="en-US" lang="zh-CN"/>
          </a:p>
        </p:txBody>
      </p:sp>
      <p:sp>
        <p:nvSpPr>
          <p:cNvPr id="10498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全球化趋势对服饰设计行业的影响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未来展望：全球化与本土化融合的趋势与挑战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全球化与本土化融合的案例分析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本土化元素在服饰设计中的重要性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服饰设计行业的挑战与对策</a:t>
            </a:r>
            <a:endParaRPr altLang="en-US" dirty="0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市场竞争与品牌建设</a:t>
            </a:r>
            <a:endParaRPr altLang="en-US" lang="zh-CN"/>
          </a:p>
        </p:txBody>
      </p:sp>
      <p:sp>
        <p:nvSpPr>
          <p:cNvPr id="104995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市场竞争激烈：服饰设计行业面临来自国内外众多品牌的竞争，需要不断提高设计水平和产品质量。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品牌建设的重要性：品牌是消费者对产品品质和信誉的认可，是企业在市场竞争中的核心竞争力。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品牌建设的策略：通过广告宣传、营销推广、售后服务等多种手段，提高品牌知名度和美誉度，增强消费者对品牌的信任和忠诚度。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品牌建设的实践：服饰设计企业需要注重品牌建设，通过不断的设计创新和品质提升，打造具有影响力的品牌形象，赢得市场份额和消费者的认可。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人才培养与教育体系改革</a:t>
            </a:r>
            <a:endParaRPr altLang="en-US" lang="zh-CN"/>
          </a:p>
        </p:txBody>
      </p:sp>
      <p:sp>
        <p:nvSpPr>
          <p:cNvPr id="10500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教育体系改革的方向与措施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服饰设计行业人才培养现状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行业对人才的需求与要求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行业与教育机构的合作模式探讨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知识产权保护与侵权问题</a:t>
            </a:r>
            <a:endParaRPr altLang="en-US" lang="zh-CN"/>
          </a:p>
        </p:txBody>
      </p:sp>
      <p:sp>
        <p:nvSpPr>
          <p:cNvPr id="10500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服饰设计行业面临的知识产权保护问题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侵权行为对服饰设计行业的影响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行业内的知识产权保护措施与政策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加强知识产权保护意识，提高设计师维权能力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政策法规对行业发展的影响</a:t>
            </a:r>
            <a:endParaRPr altLang="en-US" lang="zh-CN"/>
          </a:p>
        </p:txBody>
      </p:sp>
      <p:sp>
        <p:nvSpPr>
          <p:cNvPr id="10501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政策法规对服饰设计行业的支持与引导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政策法规对服饰设计行业的规范与约束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政策法规对服饰设计行业的创新与发展的推动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政策法规对服饰设计行业的国际交流与合作的促进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服饰设计行业的跨领域合作与创新</a:t>
            </a:r>
            <a:endParaRPr altLang="en-US" dirty="0" lang="zh-CN"/>
          </a:p>
        </p:txBody>
      </p:sp>
      <p:sp>
        <p:nvSpPr>
          <p:cNvPr id="1050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与科技产业的融合发展</a:t>
            </a:r>
            <a:endParaRPr altLang="en-US" lang="zh-CN"/>
          </a:p>
        </p:txBody>
      </p:sp>
      <p:sp>
        <p:nvSpPr>
          <p:cNvPr id="1050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智能穿戴设备：将服饰与科技相结合，提升穿戴体验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3D打印技术：应用于服饰设计，实现个性化定制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虚拟现实技术：为设计师提供更广阔的创意空间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人工智能技术：辅助设计师进行色彩、款式等方面的选择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与艺术产业的跨界合作</a:t>
            </a:r>
            <a:endParaRPr altLang="en-US" lang="zh-CN"/>
          </a:p>
        </p:txBody>
      </p:sp>
      <p:sp>
        <p:nvSpPr>
          <p:cNvPr id="10503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服饰与艺术的融合：探讨服饰设计如何借鉴艺术元素，创造出独特的设计风格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跨界设计师的合作：介绍一些跨界设计师，他们将不同领域的创意融合到服饰设计中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艺术展览与服饰设计的互动：分析艺术展览如何为服饰设计提供灵感，以及服饰设计如何为艺术展览增添色彩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创新合作模式：探讨服饰设计行业与艺术产业如何通过创新合作模式，共同推动时尚产业的发展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与时尚产业的协同创新</a:t>
            </a:r>
            <a:endParaRPr altLang="en-US" lang="zh-CN"/>
          </a:p>
        </p:txBody>
      </p:sp>
      <p:sp>
        <p:nvSpPr>
          <p:cNvPr id="1050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时尚产业与服饰设计行业的紧密联系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跨领域合作带来的创新与突破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时尚产业对服饰设计行业的推动作用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未来时尚产业与服饰设计行业的协同发展前景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与其他产业的协同发展</a:t>
            </a:r>
            <a:endParaRPr altLang="en-US" lang="zh-CN"/>
          </a:p>
        </p:txBody>
      </p:sp>
      <p:sp>
        <p:nvSpPr>
          <p:cNvPr id="10504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与科技产业的融合：利用先进技术提升服饰设计效率和品质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与文化产业的合作：挖掘文化内涵，为服饰设计提供丰富的素材和灵感来源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与时尚产业的联动：共同推动时尚潮流的发展，引领市场趋势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与艺术产业的结合：跨界合作，为服饰设计注入新的创意和灵感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对服饰设计行业成就的总结</a:t>
            </a:r>
            <a:endParaRPr altLang="en-US" lang="zh-CN"/>
          </a:p>
        </p:txBody>
      </p:sp>
      <p:sp>
        <p:nvSpPr>
          <p:cNvPr id="10505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服饰设计行业在科技应用方面不断进步，推动了行业的发展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服饰设计行业在国际化发展方面取得了重要突破，提升了中国时尚产业的国际影响力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服饰设计行业在时尚产业中的地位日益重要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服饰设计行业在文化传承和创新方面取得了显著成果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对未来发展趋势的展望</a:t>
            </a:r>
            <a:endParaRPr altLang="en-US" lang="zh-CN"/>
          </a:p>
        </p:txBody>
      </p:sp>
      <p:sp>
        <p:nvSpPr>
          <p:cNvPr id="1050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可持续时尚：环保、可持续材料和设计理念将更受关注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科技融合：虚拟现实、增强现实等技术将改变服饰设计和购物体验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个性化定制：消费者对个性化需求的增加将推动定制化服务的发展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多元化和包容性：更加注重不同文化、身材和性别等多元化的设计和市场策略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7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4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2023-12-17T18:02:38Z</dcterms:created>
  <dcterms:modified xsi:type="dcterms:W3CDTF">2023-12-17T18:02:38Z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047e21ad16874eda8dcf23ce8b1b5889_21</vt:lpwstr>
  </property>
</Properties>
</file>