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68" r:id="rId1"/>
    <p:sldMasterId id="2147486805" r:id="rId2"/>
  </p:sldMasterIdLst>
  <p:notesMasterIdLst>
    <p:notesMasterId r:id="rId3"/>
  </p:notesMasterIdLst>
  <p:sldIdLst>
    <p:sldId id="1828" r:id="rId4"/>
    <p:sldId id="1832" r:id="rId5"/>
    <p:sldId id="1837" r:id="rId6"/>
    <p:sldId id="1842" r:id="rId7"/>
    <p:sldId id="1849" r:id="rId9"/>
    <p:sldId id="1852" r:id="rId10"/>
    <p:sldId id="1855" r:id="rId11"/>
    <p:sldId id="1859" r:id="rId12"/>
    <p:sldId id="1866" r:id="rId14"/>
    <p:sldId id="1869" r:id="rId15"/>
    <p:sldId id="1872" r:id="rId16"/>
    <p:sldId id="1875" r:id="rId17"/>
    <p:sldId id="1879" r:id="rId18"/>
    <p:sldId id="1886" r:id="rId20"/>
    <p:sldId id="1889" r:id="rId21"/>
    <p:sldId id="1892" r:id="rId22"/>
    <p:sldId id="1895" r:id="rId23"/>
    <p:sldId id="1899" r:id="rId24"/>
    <p:sldId id="1906" r:id="rId26"/>
    <p:sldId id="1909" r:id="rId27"/>
    <p:sldId id="1912" r:id="rId28"/>
    <p:sldId id="1915" r:id="rId29"/>
    <p:sldId id="1919" r:id="rId30"/>
    <p:sldId id="1926" r:id="rId32"/>
    <p:sldId id="1929" r:id="rId33"/>
    <p:sldId id="1932" r:id="rId34"/>
    <p:sldId id="1936" r:id="rId35"/>
    <p:sldId id="1943" r:id="rId37"/>
    <p:sldId id="1946" r:id="rId38"/>
    <p:sldId id="1949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69" r:id="rId1"/>
    <p:sldLayoutId id="2147486770" r:id="rId2"/>
    <p:sldLayoutId id="2147486771" r:id="rId3"/>
    <p:sldLayoutId id="2147486772" r:id="rId4"/>
    <p:sldLayoutId id="2147486773" r:id="rId5"/>
    <p:sldLayoutId id="2147486774" r:id="rId6"/>
    <p:sldLayoutId id="2147486775" r:id="rId7"/>
    <p:sldLayoutId id="2147486776" r:id="rId8"/>
    <p:sldLayoutId id="2147486777" r:id="rId9"/>
    <p:sldLayoutId id="2147486778" r:id="rId10"/>
    <p:sldLayoutId id="21474867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06" r:id="rId1"/>
    <p:sldLayoutId id="2147486807" r:id="rId2"/>
    <p:sldLayoutId id="2147486808" r:id="rId3"/>
    <p:sldLayoutId id="2147486809" r:id="rId4"/>
    <p:sldLayoutId id="2147486810" r:id="rId5"/>
    <p:sldLayoutId id="2147486811" r:id="rId6"/>
    <p:sldLayoutId id="2147486812" r:id="rId7"/>
    <p:sldLayoutId id="2147486813" r:id="rId8"/>
    <p:sldLayoutId id="2147486814" r:id="rId9"/>
    <p:sldLayoutId id="2147486815" r:id="rId10"/>
    <p:sldLayoutId id="21474868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tags" Target="../tags/tag331.xml"/><Relationship Id="rId18" Type="http://schemas.openxmlformats.org/officeDocument/2006/relationships/tags" Target="../tags/tag332.xml"/><Relationship Id="rId19" Type="http://schemas.openxmlformats.org/officeDocument/2006/relationships/tags" Target="../tags/tag333.xml"/><Relationship Id="rId20" Type="http://schemas.openxmlformats.org/officeDocument/2006/relationships/tags" Target="../tags/tag334.xml"/><Relationship Id="rId21" Type="http://schemas.openxmlformats.org/officeDocument/2006/relationships/tags" Target="../tags/tag335.xml"/><Relationship Id="rId22" Type="http://schemas.openxmlformats.org/officeDocument/2006/relationships/tags" Target="../tags/tag336.xml"/><Relationship Id="rId23" Type="http://schemas.openxmlformats.org/officeDocument/2006/relationships/tags" Target="../tags/tag337.xml"/><Relationship Id="rId24" Type="http://schemas.openxmlformats.org/officeDocument/2006/relationships/tags" Target="../tags/tag338.xml"/><Relationship Id="rId2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企业管理的企业文化建设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企业文化建设的意义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企业文化的构成要素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企业文化建设的途径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企业文化建设的实践案例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企业文化建设的挑战与对策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企业文化建设的意义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企业文化定义</a:t>
            </a:r>
            <a:endParaRPr altLang="en-US" lang="zh-CN"/>
          </a:p>
        </p:txBody>
      </p:sp>
      <p:sp>
        <p:nvSpPr>
          <p:cNvPr id="10489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企业文化是一种价值观、信仰、行为准则等组成的观念体系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企业文化是企业内部成员共同遵循的价值观和行为规范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企业文化是企业核心竞争力的重要组成部分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企业文化是企业可持续发展的重要保障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企业文化对企业发展的重要性</a:t>
            </a:r>
            <a:endParaRPr altLang="en-US" lang="zh-CN"/>
          </a:p>
        </p:txBody>
      </p:sp>
      <p:sp>
        <p:nvSpPr>
          <p:cNvPr id="10490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激发员工工作积极性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塑造企业形象和品牌价值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企业文化对员工的影响</a:t>
            </a:r>
            <a:endParaRPr altLang="en-US" lang="zh-CN"/>
          </a:p>
        </p:txBody>
      </p:sp>
      <p:sp>
        <p:nvSpPr>
          <p:cNvPr id="10490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提高员工归属感和忠诚度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激发员工工作积极性和创造力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增强企业凝聚力和向心力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提升企业形象和品牌价值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企业文化的构成要素</a:t>
            </a:r>
            <a:endParaRPr altLang="en-US" dirty="0" lang="zh-CN"/>
          </a:p>
        </p:txBody>
      </p:sp>
      <p:sp>
        <p:nvSpPr>
          <p:cNvPr id="10491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价值观</a:t>
            </a:r>
            <a:endParaRPr altLang="en-US" lang="zh-CN"/>
          </a:p>
        </p:txBody>
      </p:sp>
      <p:sp>
        <p:nvSpPr>
          <p:cNvPr id="10492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定义：企业价值观是企业文化的核心，是企业成员共同的价值观和信仰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类型：个人主义、集体主义、等级制度等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塑造：通过培训、宣传、奖励等方式，使员工认同并遵循企业的价值观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作用：指导企业的决策和行为，影响员工的行为和态度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行为准则</a:t>
            </a:r>
            <a:endParaRPr altLang="en-US" lang="zh-CN"/>
          </a:p>
        </p:txBody>
      </p:sp>
      <p:sp>
        <p:nvSpPr>
          <p:cNvPr id="10493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员工行为规范：包括工作态度、礼仪、言谈举止等方面的规定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领导行为规范：领导者的言行举止对员工的影响，以及领导者的管理风格和领导方式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组织行为规范：组织内部的沟通、协作、决策等方面的规定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社会责任行为规范：企业对社会、环境、资源等方面的责任和义务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</a:t>
            </a:r>
            <a:endParaRPr altLang="en-US" lang="zh-CN"/>
          </a:p>
        </p:txBody>
      </p:sp>
      <p:sp>
        <p:nvSpPr>
          <p:cNvPr id="10493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直线制组织结构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职能制组织结构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事业部制组织结构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矩阵制组织结构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制度规范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行为准则：员工在工作中需要遵循的行为规范，如职业道德、工作礼仪等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规章制度：企业内部的各项规章制度，如员工手册、行为规范等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奖惩机制：企业内部的奖惩机制，包括奖励和惩罚措施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组织架构：企业的组织架构和职责划分，确保企业高效运转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企业文化建设的途径</a:t>
            </a:r>
            <a:endParaRPr altLang="en-US" dirty="0" lang="zh-CN"/>
          </a:p>
        </p:txBody>
      </p:sp>
      <p:sp>
        <p:nvSpPr>
          <p:cNvPr id="10494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制定企业文化建设规划</a:t>
            </a:r>
            <a:endParaRPr altLang="en-US" lang="zh-CN"/>
          </a:p>
        </p:txBody>
      </p:sp>
      <p:sp>
        <p:nvSpPr>
          <p:cNvPr id="10495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确保规划落地实施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制定短期和长期规划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梳理现有企业文化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开展企业文化培训活动</a:t>
            </a:r>
            <a:endParaRPr altLang="en-US" lang="zh-CN"/>
          </a:p>
        </p:txBody>
      </p:sp>
      <p:sp>
        <p:nvSpPr>
          <p:cNvPr id="10496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培训方式：线上或线下，结合实际情况选择合适的方式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培训效果评估：通过问卷调查、考试等方式对培训效果进行评估，不断改进和完善培训内容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培训内容：介绍企业文化的理念、价值观、行为准则等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培训对象：全体员工，包括新员工和老员工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营造良好的企业氛围</a:t>
            </a:r>
            <a:endParaRPr altLang="en-US" lang="zh-CN"/>
          </a:p>
        </p:txBody>
      </p:sp>
      <p:sp>
        <p:nvSpPr>
          <p:cNvPr id="10496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鼓励员工参与决策，提高员工归属感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建立积极向上的价值观和使命感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营造开放、包容、创新的工作环境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定期组织团队活动，增强团队凝聚力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建立激励机制和约束机制</a:t>
            </a:r>
            <a:endParaRPr altLang="en-US" lang="zh-CN"/>
          </a:p>
        </p:txBody>
      </p:sp>
      <p:sp>
        <p:nvSpPr>
          <p:cNvPr id="10497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约束机制：通过规章制度、道德规范等手段约束员工行为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激励机制：通过奖励、晋升等方式激发员工积极性和创造力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激励机制与约束机制的关系：相互补充、相互促进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建立激励机制和约束机制的步骤：制定计划、实施方案、监督执行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企业文化建设的实践案例</a:t>
            </a:r>
            <a:endParaRPr altLang="en-US" dirty="0" lang="zh-CN"/>
          </a:p>
        </p:txBody>
      </p:sp>
      <p:sp>
        <p:nvSpPr>
          <p:cNvPr id="10497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阿里巴巴的企业文化建设</a:t>
            </a:r>
            <a:endParaRPr altLang="en-US" lang="zh-CN"/>
          </a:p>
        </p:txBody>
      </p:sp>
      <p:sp>
        <p:nvSpPr>
          <p:cNvPr id="10498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阿里巴巴的企业文化与业务发展：企业文化在阿里巴巴业务发展中的推动作用，如淘宝、天猫等平台的成功离不开企业文化的支撑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阿里巴巴的企业文化面临的挑战与对策：在不断变化的市场环境中，阿里巴巴如何应对企业文化面临的挑战，如保持价值观的传承与创新等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阿里巴巴的企业文化理念：客户第一、团队合作、拥抱变化、诚信、激情、敬业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8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阿里巴巴的企业文化实践：通过价值观考核、培训、活动等方式，将企业文化融入到员工日常工作中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华为的企业文化建设</a:t>
            </a:r>
            <a:endParaRPr altLang="en-US" lang="zh-CN"/>
          </a:p>
        </p:txBody>
      </p:sp>
      <p:sp>
        <p:nvSpPr>
          <p:cNvPr id="10499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华为的企业文化理念：以客户为中心，以奋斗者为本，持续健康发展，共享成功。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华为的企业文化实践：强调团队合作、追求卓越、勇于创新、注重细节、持续改进。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华为的企业文化落地：通过培训、宣传、活动等多种方式，将企业文化融入员工日常工作中，形成共同的价值观念和行为准则。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华为的企业文化效果：企业文化建设对于提高员工满意度、增强企业凝聚力、促进企业可持续发展具有重要作用。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腾讯的企业文化建设</a:t>
            </a:r>
            <a:endParaRPr altLang="en-US" lang="zh-CN"/>
          </a:p>
        </p:txBody>
      </p:sp>
      <p:sp>
        <p:nvSpPr>
          <p:cNvPr id="10499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腾讯的企业文化成果：不断提升产品和服务质量，赢得用户信任和喜爱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腾讯的企业文化启示：企业文化建设需要全员参与，注重实践和成果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腾讯的企业文化理念：以用户为中心，追求卓越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腾讯的企业文化实践：注重员工成长，强化团队协作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京东的企业文化建设</a:t>
            </a:r>
            <a:endParaRPr altLang="en-US" lang="zh-CN"/>
          </a:p>
        </p:txBody>
      </p:sp>
      <p:sp>
        <p:nvSpPr>
          <p:cNvPr id="10500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京东的企业文化理念：客户为先、诚信为本、创新驱动、协作共赢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京东的企业文化实践：通过员工培训、内部沟通、激励机制等方式，将企业文化理念贯穿于日常工作中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京东的企业文化成果：提高员工满意度、增强企业凝聚力、提升品牌形象，为企业发展提供有力支持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京东的企业文化挑战与对策：面对市场竞争、员工流失等挑战，京东通过不断创新、完善制度等方式，保持企业文化的持续发展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企业文化建设的挑战与对策</a:t>
            </a:r>
            <a:endParaRPr altLang="en-US" dirty="0" lang="zh-CN"/>
          </a:p>
        </p:txBody>
      </p:sp>
      <p:sp>
        <p:nvSpPr>
          <p:cNvPr id="10500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企业文化建设的挑战</a:t>
            </a:r>
            <a:endParaRPr altLang="en-US" lang="zh-CN"/>
          </a:p>
        </p:txBody>
      </p:sp>
      <p:sp>
        <p:nvSpPr>
          <p:cNvPr id="10501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缺乏有效的沟通机制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员工价值观不统一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缺乏创新精神和团队协作精神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缺乏有效的激励机制和约束机制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企业文化建设的对策</a:t>
            </a:r>
            <a:endParaRPr altLang="en-US" lang="zh-CN"/>
          </a:p>
        </p:txBody>
      </p:sp>
      <p:sp>
        <p:nvSpPr>
          <p:cNvPr id="1050202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明确企业愿景和使命，制定长期发展战略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营造良好的企业氛围，促进员工之间的交流与合作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建立完善的企业文化体系，包括价值观、行为准则等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注重企业形象塑造，提升品牌价值和知名度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加强员工培训和教育，提高员工素质和意识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244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不断创新和完善企业文化，适应时代发展需求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企业文化建设的未来趋势</a:t>
            </a:r>
            <a:endParaRPr altLang="en-US" lang="zh-CN"/>
          </a:p>
        </p:txBody>
      </p:sp>
      <p:sp>
        <p:nvSpPr>
          <p:cNvPr id="10502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数字化转型：利用大数据、人工智能等数字化技术提升企业文化建设效率和质量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多元化发展：适应不同地域、不同文化背景下的企业文化建设需求，推动企业文化的多元化发展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创新驱动：鼓励员工积极参与企业文化建设，激发创新精神，推动企业文化的创新发展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社会责任：将企业文化建设与社会责任相结合，推动企业履行社会责任，提升企业形象和品牌价值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企业文化的总结与回顾</a:t>
            </a:r>
            <a:endParaRPr altLang="en-US" lang="zh-CN"/>
          </a:p>
        </p:txBody>
      </p:sp>
      <p:sp>
        <p:nvSpPr>
          <p:cNvPr id="10504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企业文化建设的成果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企业文化建设的经验教训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企业文化建设的未来规划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企业文化建设的意义和价值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企业文化的展望与未来发展</a:t>
            </a:r>
            <a:endParaRPr altLang="en-US" lang="zh-CN"/>
          </a:p>
        </p:txBody>
      </p:sp>
      <p:sp>
        <p:nvSpPr>
          <p:cNvPr id="10504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企业文化的未来挑战：面对全球化、信息化等挑战，企业文化需要不断创新和改进，以适应新的市场环境。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4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企业文化的未来发展路径：未来企业文化的发展需要注重传承和创新相结合，通过不断学习和借鉴先进经验，推动企业文化的持续发展。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企业文化的发展趋势：随着时代的变迁，企业文化将更加注重个性化和多元化，以适应不断变化的市场需求。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4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企业文化与企业管理：未来企业管理将更加注重企业文化建设，通过营造良好的文化氛围，提高员工的工作积极性和创造力。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2023-12-19T18:21:53Z</dcterms:created>
  <dcterms:modified xsi:type="dcterms:W3CDTF">2023-12-19T18:21:53Z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e1c725e3d0834129ab63a76f1f73363b_21</vt:lpwstr>
  </property>
</Properties>
</file>