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919" r:id="rId1"/>
    <p:sldMasterId id="2147491956" r:id="rId2"/>
  </p:sldMasterIdLst>
  <p:notesMasterIdLst>
    <p:notesMasterId r:id="rId3"/>
  </p:notesMasterIdLst>
  <p:sldIdLst>
    <p:sldId id="3848" r:id="rId4"/>
    <p:sldId id="3853" r:id="rId5"/>
    <p:sldId id="3858" r:id="rId6"/>
    <p:sldId id="3862" r:id="rId7"/>
    <p:sldId id="3865" r:id="rId8"/>
    <p:sldId id="3868" r:id="rId9"/>
    <p:sldId id="3871" r:id="rId10"/>
    <p:sldId id="3875" r:id="rId11"/>
    <p:sldId id="3879" r:id="rId12"/>
    <p:sldId id="3882" r:id="rId13"/>
    <p:sldId id="3885" r:id="rId14"/>
    <p:sldId id="3888" r:id="rId15"/>
    <p:sldId id="3892" r:id="rId16"/>
    <p:sldId id="3896" r:id="rId17"/>
    <p:sldId id="3899" r:id="rId18"/>
    <p:sldId id="3902" r:id="rId19"/>
    <p:sldId id="3905" r:id="rId20"/>
    <p:sldId id="3909" r:id="rId21"/>
    <p:sldId id="3913" r:id="rId22"/>
    <p:sldId id="3916" r:id="rId23"/>
    <p:sldId id="3919" r:id="rId24"/>
    <p:sldId id="3922" r:id="rId25"/>
    <p:sldId id="3926" r:id="rId26"/>
    <p:sldId id="3930" r:id="rId27"/>
    <p:sldId id="3933" r:id="rId28"/>
    <p:sldId id="3936" r:id="rId29"/>
    <p:sldId id="3939" r:id="rId30"/>
    <p:sldId id="394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920" r:id="rId1"/>
    <p:sldLayoutId id="2147491921" r:id="rId2"/>
    <p:sldLayoutId id="2147491922" r:id="rId3"/>
    <p:sldLayoutId id="2147491923" r:id="rId4"/>
    <p:sldLayoutId id="2147491924" r:id="rId5"/>
    <p:sldLayoutId id="2147491925" r:id="rId6"/>
    <p:sldLayoutId id="2147491926" r:id="rId7"/>
    <p:sldLayoutId id="2147491927" r:id="rId8"/>
    <p:sldLayoutId id="2147491928" r:id="rId9"/>
    <p:sldLayoutId id="2147491929" r:id="rId10"/>
    <p:sldLayoutId id="214749193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957" r:id="rId1"/>
    <p:sldLayoutId id="2147491958" r:id="rId2"/>
    <p:sldLayoutId id="2147491959" r:id="rId3"/>
    <p:sldLayoutId id="2147491960" r:id="rId4"/>
    <p:sldLayoutId id="2147491961" r:id="rId5"/>
    <p:sldLayoutId id="2147491962" r:id="rId6"/>
    <p:sldLayoutId id="2147491963" r:id="rId7"/>
    <p:sldLayoutId id="2147491964" r:id="rId8"/>
    <p:sldLayoutId id="2147491965" r:id="rId9"/>
    <p:sldLayoutId id="2147491966" r:id="rId10"/>
    <p:sldLayoutId id="2147491967"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tags" Target="../tags/tag145.xml"/><Relationship Id="rId18" Type="http://schemas.openxmlformats.org/officeDocument/2006/relationships/tags" Target="../tags/tag146.xml"/><Relationship Id="rId19" Type="http://schemas.openxmlformats.org/officeDocument/2006/relationships/tags" Target="../tags/tag147.xml"/><Relationship Id="rId20" Type="http://schemas.openxmlformats.org/officeDocument/2006/relationships/tags" Target="../tags/tag148.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tags" Target="../tags/tag353.xml"/><Relationship Id="rId18" Type="http://schemas.openxmlformats.org/officeDocument/2006/relationships/tags" Target="../tags/tag354.xml"/><Relationship Id="rId19" Type="http://schemas.openxmlformats.org/officeDocument/2006/relationships/tags" Target="../tags/tag355.xml"/><Relationship Id="rId20" Type="http://schemas.openxmlformats.org/officeDocument/2006/relationships/tags" Target="../tags/tag356.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3704"/>
          </a:bodyPr>
          <a:p>
            <a:r>
              <a:rPr altLang="en-US" dirty="0" lang="zh-CN"/>
              <a:t>小学教育的语言发展与多文化教育</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小学教育的语言发展</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小学教育的多文化教育</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语言发展与多文化教育的关系</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小学教育中语言发展与多文化教育的实践</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小学教育中语言发展与多文化教育的挑战与对策</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小学教育的语言发展</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语言发展的重要性</a:t>
            </a:r>
            <a:endParaRPr altLang="en-US" lang="zh-CN"/>
          </a:p>
        </p:txBody>
      </p:sp>
      <p:sp>
        <p:nvSpPr>
          <p:cNvPr id="1048918"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0"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2" name="TextBox 2"/>
          <p:cNvSpPr txBox="1"/>
          <p:nvPr>
            <p:custDataLst>
              <p:tags r:id="rId3"/>
            </p:custDataLst>
          </p:nvPr>
        </p:nvSpPr>
        <p:spPr>
          <a:xfrm>
            <a:off x="763308"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语言是思维的外壳，语言发展的过程就是思维发展的过程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4"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6"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8"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语言具有社会性，是文化传承的载体</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30"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2"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34" name="TextBox 2"/>
          <p:cNvSpPr txBox="1"/>
          <p:nvPr>
            <p:custDataLst>
              <p:tags r:id="rId9"/>
            </p:custDataLst>
          </p:nvPr>
        </p:nvSpPr>
        <p:spPr>
          <a:xfrm>
            <a:off x="6355905"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语言发展对于个体认知、情感、人际交往等方面具有重要意义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36"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8"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40" name="TextBox 2"/>
          <p:cNvSpPr txBox="1"/>
          <p:nvPr>
            <p:custDataLst>
              <p:tags r:id="rId12"/>
            </p:custDataLst>
          </p:nvPr>
        </p:nvSpPr>
        <p:spPr>
          <a:xfrm>
            <a:off x="914423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小学阶段是语言发展的关键期，应该重视语言教育</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小学阶段的语言教育目标</a:t>
            </a:r>
            <a:endParaRPr altLang="en-US" lang="zh-CN"/>
          </a:p>
        </p:txBody>
      </p:sp>
      <p:sp>
        <p:nvSpPr>
          <p:cNvPr id="1048976"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掌握基本的语言知识和技能，包括听说读写四个方面。</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培养阅读兴趣和良好的阅读习惯，提高阅读能力和文学鉴赏水平。</a:t>
            </a:r>
            <a:endParaRPr dirty="0" sz="2000" err="1">
              <a:solidFill>
                <a:schemeClr val="tx1">
                  <a:lumMod val="75000"/>
                  <a:lumOff val="25000"/>
                </a:schemeClr>
              </a:solidFill>
              <a:latin typeface="+mn-ea"/>
              <a:ea typeface="+mn-ea"/>
              <a:cs typeface="+mn-ea"/>
              <a:sym typeface="+mn-lt"/>
            </a:endParaRPr>
          </a:p>
        </p:txBody>
      </p:sp>
      <p:sp>
        <p:nvSpPr>
          <p:cNvPr id="1048996"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02"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了解和尊重多元文化，增强跨文化交流的能力和意识。</a:t>
            </a:r>
            <a:endParaRPr dirty="0" sz="2000" err="1">
              <a:solidFill>
                <a:schemeClr val="tx1">
                  <a:lumMod val="75000"/>
                  <a:lumOff val="25000"/>
                </a:schemeClr>
              </a:solidFill>
              <a:latin typeface="+mn-ea"/>
              <a:ea typeface="+mn-ea"/>
              <a:cs typeface="+mn-ea"/>
              <a:sym typeface="+mn-lt"/>
            </a:endParaRPr>
          </a:p>
        </p:txBody>
      </p:sp>
      <p:sp>
        <p:nvSpPr>
          <p:cNvPr id="1049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提高语言表达能力和沟通技巧，能够进行有效的交流和互动。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8" name="标题 2"/>
          <p:cNvSpPr>
            <a:spLocks noGrp="1"/>
          </p:cNvSpPr>
          <p:nvPr>
            <p:ph type="title" idx="2"/>
          </p:nvPr>
        </p:nvSpPr>
        <p:spPr/>
        <p:txBody>
          <a:bodyPr/>
          <a:p>
            <a:r>
              <a:rPr altLang="en-US" lang="zh-CN"/>
              <a:t>语言教学方法与技巧</a:t>
            </a:r>
            <a:endParaRPr altLang="en-US" lang="zh-CN"/>
          </a:p>
        </p:txBody>
      </p:sp>
      <p:sp>
        <p:nvSpPr>
          <p:cNvPr id="1049050"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2"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激发兴趣：通过游戏、故事等方式激发学生对语言学习的兴趣。</a:t>
            </a:r>
            <a:endParaRPr altLang="en-US" dirty="0" sz="2000" lang="zh-CN" spc="150">
              <a:solidFill>
                <a:schemeClr val="tx1">
                  <a:lumMod val="75000"/>
                  <a:lumOff val="25000"/>
                </a:schemeClr>
              </a:solidFill>
              <a:latin typeface="+mn-ea"/>
              <a:sym typeface="+mn-ea"/>
            </a:endParaRPr>
          </a:p>
        </p:txBody>
      </p:sp>
      <p:sp>
        <p:nvSpPr>
          <p:cNvPr id="1049054"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6"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8"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创造语境：利用多媒体手段，为学生创造真实的语言学习环境。</a:t>
            </a:r>
            <a:endParaRPr altLang="en-US" dirty="0" sz="2000" lang="zh-CN" spc="150">
              <a:solidFill>
                <a:schemeClr val="tx1">
                  <a:lumMod val="75000"/>
                  <a:lumOff val="25000"/>
                </a:schemeClr>
              </a:solidFill>
              <a:latin typeface="+mn-ea"/>
              <a:sym typeface="+mn-ea"/>
            </a:endParaRPr>
          </a:p>
        </p:txBody>
      </p:sp>
      <p:sp>
        <p:nvSpPr>
          <p:cNvPr id="1049060"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2"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4"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鼓励实践：组织角色扮演、小组讨论等活动，让学生在实际交流中提高语言能力。</a:t>
            </a:r>
            <a:endParaRPr altLang="en-US" dirty="0" sz="2000" lang="zh-CN" spc="150">
              <a:solidFill>
                <a:schemeClr val="tx1">
                  <a:lumMod val="75000"/>
                  <a:lumOff val="25000"/>
                </a:schemeClr>
              </a:solidFill>
              <a:latin typeface="+mn-ea"/>
              <a:sym typeface="+mn-ea"/>
            </a:endParaRPr>
          </a:p>
        </p:txBody>
      </p:sp>
      <p:sp>
        <p:nvSpPr>
          <p:cNvPr id="1049066"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8"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0"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个性化教学：针对不同学生的特点，采用个性化的教学方法和技巧，满足学生的不同需求。</a:t>
            </a:r>
            <a:endParaRPr altLang="en-US" dirty="0" sz="2000" lang="zh-CN" spc="150">
              <a:solidFill>
                <a:schemeClr val="tx1">
                  <a:lumMod val="75000"/>
                  <a:lumOff val="25000"/>
                </a:schemeClr>
              </a:solidFill>
              <a:latin typeface="+mn-ea"/>
              <a:sym typeface="+mn-ea"/>
            </a:endParaRPr>
          </a:p>
        </p:txBody>
      </p:sp>
      <p:sp>
        <p:nvSpPr>
          <p:cNvPr id="1049072"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6" name="标题 2"/>
          <p:cNvSpPr>
            <a:spLocks noGrp="1"/>
          </p:cNvSpPr>
          <p:nvPr>
            <p:ph type="title" idx="2"/>
          </p:nvPr>
        </p:nvSpPr>
        <p:spPr/>
        <p:txBody>
          <a:bodyPr/>
          <a:p>
            <a:r>
              <a:rPr altLang="en-US" lang="zh-CN"/>
              <a:t>语言教育评价与反馈</a:t>
            </a:r>
            <a:endParaRPr altLang="en-US" lang="zh-CN"/>
          </a:p>
        </p:txBody>
      </p:sp>
      <p:sp>
        <p:nvSpPr>
          <p:cNvPr id="1049108"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0"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2"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4"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6"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评价内容：语言知识、技能和态度等方面</a:t>
            </a:r>
            <a:endParaRPr altLang="en-US" sz="1400" lang="zh-CN" spc="150">
              <a:solidFill>
                <a:schemeClr val="tx1"/>
              </a:solidFill>
              <a:effectLst/>
              <a:latin typeface="+mn-ea"/>
              <a:sym typeface="+mn-ea"/>
            </a:endParaRPr>
          </a:p>
        </p:txBody>
      </p:sp>
      <p:sp>
        <p:nvSpPr>
          <p:cNvPr id="1049118"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评价方式：形成性评价和终结性评价相结合</a:t>
            </a:r>
            <a:endParaRPr altLang="en-US" dirty="0" sz="1400" lang="zh-CN" spc="150">
              <a:solidFill>
                <a:schemeClr val="tx1"/>
              </a:solidFill>
              <a:effectLst/>
              <a:latin typeface="+mn-ea"/>
              <a:sym typeface="+mn-ea"/>
            </a:endParaRPr>
          </a:p>
        </p:txBody>
      </p:sp>
      <p:sp>
        <p:nvSpPr>
          <p:cNvPr id="1049120"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反馈方式：及时、具体、建设性</a:t>
            </a:r>
            <a:endParaRPr altLang="en-US" sz="1400" lang="zh-CN" spc="150">
              <a:solidFill>
                <a:schemeClr val="tx1"/>
              </a:solidFill>
              <a:effectLst/>
              <a:latin typeface="+mn-ea"/>
              <a:sym typeface="+mn-ea"/>
            </a:endParaRPr>
          </a:p>
        </p:txBody>
      </p:sp>
      <p:sp>
        <p:nvSpPr>
          <p:cNvPr id="1049122"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反馈内容：针对学生的表现给予指导和建议</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1"/>
          <p:cNvSpPr>
            <a:spLocks noGrp="1"/>
          </p:cNvSpPr>
          <p:nvPr>
            <p:ph type="title" idx="5"/>
            <p:custDataLst>
              <p:tags r:id="rId1"/>
            </p:custDataLst>
          </p:nvPr>
        </p:nvSpPr>
        <p:spPr/>
        <p:txBody>
          <a:bodyPr/>
          <a:p>
            <a:r>
              <a:rPr altLang="en-US" dirty="0" lang="zh-CN"/>
              <a:t>小学教育的多文化教育</a:t>
            </a:r>
            <a:endParaRPr altLang="en-US" dirty="0" lang="zh-CN"/>
          </a:p>
        </p:txBody>
      </p:sp>
      <p:sp>
        <p:nvSpPr>
          <p:cNvPr id="104915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2"/>
          <p:cNvSpPr>
            <a:spLocks noGrp="1"/>
          </p:cNvSpPr>
          <p:nvPr>
            <p:ph type="title" idx="2"/>
          </p:nvPr>
        </p:nvSpPr>
        <p:spPr/>
        <p:txBody>
          <a:bodyPr/>
          <a:p>
            <a:r>
              <a:rPr altLang="en-US" lang="zh-CN"/>
              <a:t>多文化教育的意义</a:t>
            </a:r>
            <a:endParaRPr altLang="en-US" lang="zh-CN"/>
          </a:p>
        </p:txBody>
      </p:sp>
      <p:sp>
        <p:nvSpPr>
          <p:cNvPr id="1049206"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8"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促进文化交流与理解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12"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4"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培养跨文化交际能力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18"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0"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增强文化自信心和自豪感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2"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6"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提升全球视野和国际竞争力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2" name="标题 2"/>
          <p:cNvSpPr>
            <a:spLocks noGrp="1"/>
          </p:cNvSpPr>
          <p:nvPr>
            <p:ph type="title" idx="2"/>
          </p:nvPr>
        </p:nvSpPr>
        <p:spPr/>
        <p:txBody>
          <a:bodyPr/>
          <a:p>
            <a:r>
              <a:rPr altLang="en-US" lang="zh-CN"/>
              <a:t>小学阶段的多文化教育目标</a:t>
            </a:r>
            <a:endParaRPr altLang="en-US" lang="zh-CN"/>
          </a:p>
        </p:txBody>
      </p:sp>
      <p:sp>
        <p:nvSpPr>
          <p:cNvPr id="1049264"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8"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2"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4"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6"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8"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0"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增强学生的文化自信心和自豪感</a:t>
            </a:r>
            <a:endParaRPr altLang="en-US" dirty="0" sz="2400" lang="zh-CN">
              <a:latin typeface="+mn-ea"/>
              <a:ea typeface="+mn-ea"/>
            </a:endParaRPr>
          </a:p>
        </p:txBody>
      </p:sp>
      <p:sp>
        <p:nvSpPr>
          <p:cNvPr id="1049282"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促进学生全面发展，提高综合素质</a:t>
            </a:r>
            <a:endParaRPr altLang="en-US" dirty="0" sz="2400" lang="zh-CN">
              <a:latin typeface="+mn-ea"/>
              <a:ea typeface="+mn-ea"/>
            </a:endParaRPr>
          </a:p>
        </p:txBody>
      </p:sp>
      <p:sp>
        <p:nvSpPr>
          <p:cNvPr id="1049284"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培养学生对不同文化的认知和尊重</a:t>
            </a:r>
            <a:endParaRPr altLang="en-US" dirty="0" sz="2400" lang="zh-CN">
              <a:latin typeface="+mn-ea"/>
              <a:ea typeface="+mn-ea"/>
            </a:endParaRPr>
          </a:p>
        </p:txBody>
      </p:sp>
      <p:sp>
        <p:nvSpPr>
          <p:cNvPr id="1049286"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提高学生的跨文化交流能力</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0" name="标题 2"/>
          <p:cNvSpPr>
            <a:spLocks noGrp="1"/>
          </p:cNvSpPr>
          <p:nvPr>
            <p:ph type="title" idx="2"/>
          </p:nvPr>
        </p:nvSpPr>
        <p:spPr/>
        <p:txBody>
          <a:bodyPr/>
          <a:p>
            <a:r>
              <a:rPr altLang="en-US" lang="zh-CN"/>
              <a:t>多文化教育的内容与方法</a:t>
            </a:r>
            <a:endParaRPr altLang="en-US" lang="zh-CN"/>
          </a:p>
        </p:txBody>
      </p:sp>
      <p:sp>
        <p:nvSpPr>
          <p:cNvPr id="104932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尊重和接纳不同文化背景的学生，促进文化交流与理解</a:t>
            </a:r>
            <a:endParaRPr altLang="en-US" dirty="0" sz="1200" lang="zh-CN" spc="150">
              <a:solidFill>
                <a:schemeClr val="tx1">
                  <a:lumMod val="85000"/>
                  <a:lumOff val="15000"/>
                </a:schemeClr>
              </a:solidFill>
              <a:latin typeface="+mn-ea"/>
              <a:sym typeface="+mn-ea"/>
            </a:endParaRPr>
          </a:p>
        </p:txBody>
      </p:sp>
      <p:sp>
        <p:nvSpPr>
          <p:cNvPr id="104932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开展多元文化课程，让学生了解不同文化的历史、价值观和传统</a:t>
            </a:r>
            <a:endParaRPr altLang="en-US" dirty="0" sz="1200" lang="zh-CN" spc="150">
              <a:solidFill>
                <a:schemeClr val="tx1">
                  <a:lumMod val="85000"/>
                  <a:lumOff val="15000"/>
                </a:schemeClr>
              </a:solidFill>
              <a:latin typeface="+mn-ea"/>
              <a:sym typeface="+mn-ea"/>
            </a:endParaRPr>
          </a:p>
        </p:txBody>
      </p:sp>
      <p:sp>
        <p:nvSpPr>
          <p:cNvPr id="104933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培养跨文化交际能力，提高学生的全球化视野和跨文化沟通能力</a:t>
            </a:r>
            <a:endParaRPr altLang="en-US" dirty="0" sz="1200" lang="zh-CN" spc="150">
              <a:solidFill>
                <a:schemeClr val="tx1">
                  <a:lumMod val="85000"/>
                  <a:lumOff val="15000"/>
                </a:schemeClr>
              </a:solidFill>
              <a:latin typeface="+mn-ea"/>
              <a:sym typeface="+mn-ea"/>
            </a:endParaRPr>
          </a:p>
        </p:txBody>
      </p:sp>
      <p:sp>
        <p:nvSpPr>
          <p:cNvPr id="104933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创设多元文化环境，通过校园文化建设、活动等形式，营造包容、多元的文化氛围</a:t>
            </a:r>
            <a:endParaRPr altLang="en-US" dirty="0" sz="1200" lang="zh-CN" spc="150">
              <a:solidFill>
                <a:schemeClr val="tx1">
                  <a:lumMod val="85000"/>
                  <a:lumOff val="15000"/>
                </a:schemeClr>
              </a:solidFill>
              <a:latin typeface="+mn-ea"/>
              <a:sym typeface="+mn-ea"/>
            </a:endParaRPr>
          </a:p>
        </p:txBody>
      </p:sp>
      <p:sp>
        <p:nvSpPr>
          <p:cNvPr id="104934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8" name="标题 2"/>
          <p:cNvSpPr>
            <a:spLocks noGrp="1"/>
          </p:cNvSpPr>
          <p:nvPr>
            <p:ph type="title" idx="2"/>
          </p:nvPr>
        </p:nvSpPr>
        <p:spPr/>
        <p:txBody>
          <a:bodyPr/>
          <a:p>
            <a:r>
              <a:rPr altLang="en-US" lang="zh-CN"/>
              <a:t>多文化教育的评价与反馈</a:t>
            </a:r>
            <a:endParaRPr altLang="en-US" lang="zh-CN"/>
          </a:p>
        </p:txBody>
      </p:sp>
      <p:sp>
        <p:nvSpPr>
          <p:cNvPr id="1049380"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评价方式：采用多种评价方式，如观察、访谈、问卷调查等</a:t>
            </a:r>
            <a:endParaRPr altLang="zh-CN" dirty="0" lang="en-US">
              <a:solidFill>
                <a:schemeClr val="dk1">
                  <a:lumMod val="80000"/>
                  <a:lumOff val="20000"/>
                </a:schemeClr>
              </a:solidFill>
              <a:latin typeface="+mn-ea"/>
              <a:sym typeface="+mn-ea"/>
            </a:endParaRPr>
          </a:p>
        </p:txBody>
      </p:sp>
      <p:sp>
        <p:nvSpPr>
          <p:cNvPr id="1049388"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评价标准：学生的跨文化交流能力、文化敏感性和文化适应性</a:t>
            </a:r>
            <a:endParaRPr altLang="en-US" dirty="0" lang="zh-CN">
              <a:solidFill>
                <a:schemeClr val="dk1">
                  <a:lumMod val="80000"/>
                  <a:lumOff val="20000"/>
                </a:schemeClr>
              </a:solidFill>
              <a:latin typeface="+mn-ea"/>
              <a:sym typeface="+mn-ea"/>
            </a:endParaRPr>
          </a:p>
        </p:txBody>
      </p:sp>
      <p:sp>
        <p:nvSpPr>
          <p:cNvPr id="1049396"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反馈机制：建立有效的沟通渠道，及时收集和处理学生和家长的意见和建议</a:t>
            </a:r>
            <a:endParaRPr altLang="en-US" dirty="0" lang="zh-CN">
              <a:solidFill>
                <a:schemeClr val="dk1">
                  <a:lumMod val="80000"/>
                  <a:lumOff val="20000"/>
                </a:schemeClr>
              </a:solidFill>
              <a:latin typeface="+mn-ea"/>
              <a:sym typeface="+mn-ea"/>
            </a:endParaRPr>
          </a:p>
        </p:txBody>
      </p:sp>
      <p:sp>
        <p:nvSpPr>
          <p:cNvPr id="1049404"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评价目的：促进学生的全面发展，提高教育质量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4" name="标题 1"/>
          <p:cNvSpPr>
            <a:spLocks noGrp="1"/>
          </p:cNvSpPr>
          <p:nvPr>
            <p:ph type="title" idx="5"/>
            <p:custDataLst>
              <p:tags r:id="rId1"/>
            </p:custDataLst>
          </p:nvPr>
        </p:nvSpPr>
        <p:spPr/>
        <p:txBody>
          <a:bodyPr/>
          <a:p>
            <a:r>
              <a:rPr altLang="en-US" dirty="0" lang="zh-CN"/>
              <a:t>语言发展与多文化教育的关系</a:t>
            </a:r>
            <a:endParaRPr altLang="en-US" dirty="0" lang="zh-CN"/>
          </a:p>
        </p:txBody>
      </p:sp>
      <p:sp>
        <p:nvSpPr>
          <p:cNvPr id="1049446"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2"/>
          <p:cNvSpPr>
            <a:spLocks noGrp="1"/>
          </p:cNvSpPr>
          <p:nvPr>
            <p:ph type="title" idx="2"/>
          </p:nvPr>
        </p:nvSpPr>
        <p:spPr/>
        <p:txBody>
          <a:bodyPr/>
          <a:p>
            <a:r>
              <a:rPr altLang="en-US" lang="zh-CN"/>
              <a:t>语言在多文化教育中的地位</a:t>
            </a:r>
            <a:endParaRPr altLang="en-US" lang="zh-CN"/>
          </a:p>
        </p:txBody>
      </p:sp>
      <p:sp>
        <p:nvSpPr>
          <p:cNvPr id="104949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语言是文化传承的重要载体，多文化教育强调尊重和包容不同文化背景下的语言。</a:t>
            </a:r>
            <a:endParaRPr altLang="en-US" dirty="0" sz="2000" lang="zh-CN" spc="150">
              <a:solidFill>
                <a:schemeClr val="tx1">
                  <a:lumMod val="75000"/>
                  <a:lumOff val="25000"/>
                </a:schemeClr>
              </a:solidFill>
              <a:latin typeface="+mn-ea"/>
              <a:sym typeface="+mn-ea"/>
            </a:endParaRPr>
          </a:p>
        </p:txBody>
      </p:sp>
      <p:sp>
        <p:nvSpPr>
          <p:cNvPr id="104949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语言发展影响个体对世界的认知和理解，多文化教育有助于拓宽学生的语言视野。</a:t>
            </a:r>
            <a:endParaRPr altLang="en-US" dirty="0" sz="2000" lang="zh-CN" spc="150">
              <a:solidFill>
                <a:schemeClr val="tx1">
                  <a:lumMod val="75000"/>
                  <a:lumOff val="25000"/>
                </a:schemeClr>
              </a:solidFill>
              <a:latin typeface="+mn-ea"/>
              <a:sym typeface="+mn-ea"/>
            </a:endParaRPr>
          </a:p>
        </p:txBody>
      </p:sp>
      <p:sp>
        <p:nvSpPr>
          <p:cNvPr id="104950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语言多样性是社会发展的基石，多文化教育可以促进不同语言群体间的交流与理解。</a:t>
            </a:r>
            <a:endParaRPr altLang="en-US" dirty="0" sz="2000" lang="zh-CN" spc="150">
              <a:solidFill>
                <a:schemeClr val="tx1">
                  <a:lumMod val="75000"/>
                  <a:lumOff val="25000"/>
                </a:schemeClr>
              </a:solidFill>
              <a:latin typeface="+mn-ea"/>
              <a:sym typeface="+mn-ea"/>
            </a:endParaRPr>
          </a:p>
        </p:txBody>
      </p:sp>
      <p:sp>
        <p:nvSpPr>
          <p:cNvPr id="104951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语言在多文化教育中的地位是不可替代的，它是培养学生跨文化交流能力的基础。</a:t>
            </a:r>
            <a:endParaRPr altLang="en-US" dirty="0" sz="2000" lang="zh-CN" spc="150">
              <a:solidFill>
                <a:schemeClr val="tx1">
                  <a:lumMod val="75000"/>
                  <a:lumOff val="25000"/>
                </a:schemeClr>
              </a:solidFill>
              <a:latin typeface="+mn-ea"/>
              <a:sym typeface="+mn-ea"/>
            </a:endParaRPr>
          </a:p>
        </p:txBody>
      </p:sp>
      <p:sp>
        <p:nvSpPr>
          <p:cNvPr id="104951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0" name="标题 2"/>
          <p:cNvSpPr>
            <a:spLocks noGrp="1"/>
          </p:cNvSpPr>
          <p:nvPr>
            <p:ph type="title" idx="2"/>
          </p:nvPr>
        </p:nvSpPr>
        <p:spPr/>
        <p:txBody>
          <a:bodyPr/>
          <a:p>
            <a:r>
              <a:rPr altLang="en-US" lang="zh-CN"/>
              <a:t>语言发展对多文化教育的影响</a:t>
            </a:r>
            <a:endParaRPr altLang="en-US" lang="zh-CN"/>
          </a:p>
        </p:txBody>
      </p:sp>
      <p:sp>
        <p:nvSpPr>
          <p:cNvPr id="1049552"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4"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56"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语言发展促进文化认知：语言是文化的重要载体，通过语言学习可以更好地了解和认知不同文化。</a:t>
            </a:r>
            <a:endParaRPr altLang="en-US" dirty="0" sz="2000" lang="zh-CN" spc="200">
              <a:solidFill>
                <a:schemeClr val="tx1">
                  <a:lumMod val="85000"/>
                  <a:lumOff val="15000"/>
                </a:schemeClr>
              </a:solidFill>
              <a:latin typeface="+mn-ea"/>
              <a:sym typeface="+mn-ea"/>
            </a:endParaRPr>
          </a:p>
        </p:txBody>
      </p:sp>
      <p:sp>
        <p:nvSpPr>
          <p:cNvPr id="1049558"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0"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2" name="文本框 34"/>
          <p:cNvSpPr txBox="1"/>
          <p:nvPr>
            <p:custDataLst>
              <p:tags r:id="rId6"/>
            </p:custDataLst>
          </p:nvPr>
        </p:nvSpPr>
        <p:spPr>
          <a:xfrm>
            <a:off x="3557953"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语言多样性丰富文化体验：多语言环境下的学生能够接触到更多的语言和文化，从而丰富他们的文化体验和认知。</a:t>
            </a:r>
            <a:endParaRPr altLang="en-US" dirty="0" sz="2000" lang="zh-CN" spc="200">
              <a:solidFill>
                <a:schemeClr val="tx1">
                  <a:lumMod val="85000"/>
                  <a:lumOff val="15000"/>
                </a:schemeClr>
              </a:solidFill>
              <a:latin typeface="+mn-ea"/>
              <a:sym typeface="+mn-ea"/>
            </a:endParaRPr>
          </a:p>
        </p:txBody>
      </p:sp>
      <p:sp>
        <p:nvSpPr>
          <p:cNvPr id="1049564"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6"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8" name="文本框 5"/>
          <p:cNvSpPr txBox="1"/>
          <p:nvPr>
            <p:custDataLst>
              <p:tags r:id="rId9"/>
            </p:custDataLst>
          </p:nvPr>
        </p:nvSpPr>
        <p:spPr>
          <a:xfrm>
            <a:off x="6349425"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语言技能提高跨文化交流能力：掌握多种语言能够更好地进行跨文化交流，增强学生的跨文化交流能力。</a:t>
            </a:r>
            <a:endParaRPr altLang="en-US" dirty="0" sz="2000" lang="zh-CN" spc="200">
              <a:solidFill>
                <a:schemeClr val="tx1">
                  <a:lumMod val="85000"/>
                  <a:lumOff val="15000"/>
                </a:schemeClr>
              </a:solidFill>
              <a:latin typeface="+mn-ea"/>
              <a:sym typeface="+mn-ea"/>
            </a:endParaRPr>
          </a:p>
        </p:txBody>
      </p:sp>
      <p:sp>
        <p:nvSpPr>
          <p:cNvPr id="1049570"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2"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74" name="文本框 10"/>
          <p:cNvSpPr txBox="1"/>
          <p:nvPr>
            <p:custDataLst>
              <p:tags r:id="rId12"/>
            </p:custDataLst>
          </p:nvPr>
        </p:nvSpPr>
        <p:spPr>
          <a:xfrm>
            <a:off x="9141531"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语言教育促进文化传承：语言教育是文化传承的重要途径，通过语言教育可以更好地传承和弘扬民族文化。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8" name="标题 2"/>
          <p:cNvSpPr>
            <a:spLocks noGrp="1"/>
          </p:cNvSpPr>
          <p:nvPr>
            <p:ph type="title" idx="2"/>
          </p:nvPr>
        </p:nvSpPr>
        <p:spPr/>
        <p:txBody>
          <a:bodyPr/>
          <a:p>
            <a:r>
              <a:rPr altLang="en-US" lang="zh-CN"/>
              <a:t>多文化教育对语言发展的促进作用</a:t>
            </a:r>
            <a:endParaRPr altLang="en-US" lang="zh-CN"/>
          </a:p>
        </p:txBody>
      </p:sp>
      <p:sp>
        <p:nvSpPr>
          <p:cNvPr id="1049610"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语言多样性：多文化教育环境可以提供更多语言样本，促进儿童的语言发展。</a:t>
            </a:r>
            <a:endParaRPr altLang="en-US" dirty="0" sz="1200" lang="zh-CN" spc="150">
              <a:solidFill>
                <a:schemeClr val="tx1">
                  <a:lumMod val="65000"/>
                  <a:lumOff val="35000"/>
                </a:schemeClr>
              </a:solidFill>
              <a:latin typeface="+mn-ea"/>
              <a:sym typeface="+mn-ea"/>
            </a:endParaRPr>
          </a:p>
        </p:txBody>
      </p:sp>
      <p:sp>
        <p:nvSpPr>
          <p:cNvPr id="1049612"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文化交流：多文化教育可以促进不同文化背景的儿童之间的交流，提高语言表达能力。</a:t>
            </a:r>
            <a:endParaRPr altLang="en-US" dirty="0" sz="1200" lang="zh-CN" spc="150">
              <a:solidFill>
                <a:schemeClr val="tx1">
                  <a:lumMod val="65000"/>
                  <a:lumOff val="35000"/>
                </a:schemeClr>
              </a:solidFill>
              <a:latin typeface="+mn-ea"/>
              <a:sym typeface="+mn-ea"/>
            </a:endParaRPr>
          </a:p>
        </p:txBody>
      </p:sp>
      <p:sp>
        <p:nvSpPr>
          <p:cNvPr id="1049614"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跨文化理解：多文化教育可以帮助儿童理解不同语言的表达方式和文化内涵，增强跨文化沟通能力。</a:t>
            </a:r>
            <a:endParaRPr altLang="en-US" dirty="0" sz="1200" lang="zh-CN" spc="150">
              <a:solidFill>
                <a:schemeClr val="tx1">
                  <a:lumMod val="65000"/>
                  <a:lumOff val="35000"/>
                </a:schemeClr>
              </a:solidFill>
              <a:latin typeface="+mn-ea"/>
              <a:sym typeface="+mn-ea"/>
            </a:endParaRPr>
          </a:p>
        </p:txBody>
      </p:sp>
      <p:sp>
        <p:nvSpPr>
          <p:cNvPr id="1049616"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语言发展潜力：多文化教育可以激发儿童的语言学习兴趣和潜力，促进语言能力的全面发展。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0" name="标题 2"/>
          <p:cNvSpPr>
            <a:spLocks noGrp="1"/>
          </p:cNvSpPr>
          <p:nvPr>
            <p:ph type="title" idx="2"/>
          </p:nvPr>
        </p:nvSpPr>
        <p:spPr/>
        <p:txBody>
          <a:bodyPr/>
          <a:p>
            <a:r>
              <a:rPr altLang="en-US" lang="zh-CN"/>
              <a:t>语言与多文化教育的相互融合</a:t>
            </a:r>
            <a:endParaRPr altLang="en-US" lang="zh-CN"/>
          </a:p>
        </p:txBody>
      </p:sp>
      <p:sp>
        <p:nvSpPr>
          <p:cNvPr id="1049652"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78889" lnSpcReduction="10000"/>
          </a:bodyPr>
          <a:p>
            <a:pPr>
              <a:lnSpc>
                <a:spcPct val="150000"/>
              </a:lnSpc>
            </a:pPr>
            <a:r>
              <a:rPr altLang="zh-CN" dirty="0" lang="en-US">
                <a:solidFill>
                  <a:schemeClr val="dk1">
                    <a:lumMod val="80000"/>
                    <a:lumOff val="20000"/>
                  </a:schemeClr>
                </a:solidFill>
                <a:latin typeface="+mn-ea"/>
                <a:sym typeface="+mn-ea"/>
              </a:rPr>
              <a:t>在小学教育中，可以通过组织文化交流活动、开设多元文化课程等方式，加强语言与多文化教育的相互融合。</a:t>
            </a:r>
            <a:endParaRPr altLang="zh-CN" dirty="0" lang="en-US">
              <a:solidFill>
                <a:schemeClr val="dk1">
                  <a:lumMod val="80000"/>
                  <a:lumOff val="20000"/>
                </a:schemeClr>
              </a:solidFill>
              <a:latin typeface="+mn-ea"/>
              <a:sym typeface="+mn-ea"/>
            </a:endParaRPr>
          </a:p>
        </p:txBody>
      </p:sp>
      <p:sp>
        <p:nvSpPr>
          <p:cNvPr id="1049660"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67778" lnSpcReduction="10000"/>
          </a:bodyPr>
          <a:p>
            <a:pPr>
              <a:lnSpc>
                <a:spcPct val="150000"/>
              </a:lnSpc>
            </a:pPr>
            <a:r>
              <a:rPr altLang="en-US" dirty="0" lang="zh-CN">
                <a:solidFill>
                  <a:schemeClr val="dk1">
                    <a:lumMod val="80000"/>
                    <a:lumOff val="20000"/>
                  </a:schemeClr>
                </a:solidFill>
                <a:latin typeface="+mn-ea"/>
                <a:sym typeface="+mn-ea"/>
              </a:rPr>
              <a:t>语言发展是小学教育的重要目标之一，而多文化教育则能够帮助学生更好地理解和掌握不同语言的文化背景和使用规则。</a:t>
            </a:r>
            <a:endParaRPr altLang="en-US" dirty="0" lang="zh-CN">
              <a:solidFill>
                <a:schemeClr val="dk1">
                  <a:lumMod val="80000"/>
                  <a:lumOff val="20000"/>
                </a:schemeClr>
              </a:solidFill>
              <a:latin typeface="+mn-ea"/>
              <a:sym typeface="+mn-ea"/>
            </a:endParaRPr>
          </a:p>
        </p:txBody>
      </p:sp>
      <p:sp>
        <p:nvSpPr>
          <p:cNvPr id="1049668"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语言与多文化教育相互融合，能够促进学生对不同文化的理解和尊重，提高跨文化交流的能力。</a:t>
            </a:r>
            <a:endParaRPr altLang="en-US" dirty="0" lang="zh-CN">
              <a:solidFill>
                <a:schemeClr val="dk1">
                  <a:lumMod val="80000"/>
                  <a:lumOff val="20000"/>
                </a:schemeClr>
              </a:solidFill>
              <a:latin typeface="+mn-ea"/>
              <a:sym typeface="+mn-ea"/>
            </a:endParaRPr>
          </a:p>
        </p:txBody>
      </p:sp>
      <p:sp>
        <p:nvSpPr>
          <p:cNvPr id="1049676"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73333" lnSpcReduction="10000"/>
          </a:bodyPr>
          <a:p>
            <a:pPr>
              <a:lnSpc>
                <a:spcPct val="150000"/>
              </a:lnSpc>
            </a:pPr>
            <a:r>
              <a:rPr altLang="zh-CN" dirty="0" lang="en-US">
                <a:solidFill>
                  <a:schemeClr val="dk1">
                    <a:lumMod val="80000"/>
                    <a:lumOff val="20000"/>
                  </a:schemeClr>
                </a:solidFill>
                <a:latin typeface="+mn-ea"/>
                <a:sym typeface="+mn-ea"/>
              </a:rPr>
              <a:t>语言与多文化教育的相互融合，有助于培养学生的全球视野和跨文化交流能力，为未来的国际交流和合作打下基础。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6" name="标题 1"/>
          <p:cNvSpPr>
            <a:spLocks noGrp="1"/>
          </p:cNvSpPr>
          <p:nvPr>
            <p:ph type="title" idx="5"/>
            <p:custDataLst>
              <p:tags r:id="rId1"/>
            </p:custDataLst>
          </p:nvPr>
        </p:nvSpPr>
        <p:spPr/>
        <p:txBody>
          <a:bodyPr/>
          <a:p>
            <a:r>
              <a:rPr altLang="en-US" dirty="0" lang="zh-CN"/>
              <a:t>小学教育中语言发展与多文化教育的实践</a:t>
            </a:r>
            <a:endParaRPr altLang="en-US" dirty="0" lang="zh-CN"/>
          </a:p>
        </p:txBody>
      </p:sp>
      <p:sp>
        <p:nvSpPr>
          <p:cNvPr id="1049718"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4" name="标题 2"/>
          <p:cNvSpPr>
            <a:spLocks noGrp="1"/>
          </p:cNvSpPr>
          <p:nvPr>
            <p:ph type="title" idx="2"/>
          </p:nvPr>
        </p:nvSpPr>
        <p:spPr/>
        <p:txBody>
          <a:bodyPr/>
          <a:p>
            <a:r>
              <a:rPr altLang="en-US" lang="zh-CN"/>
              <a:t>教材编写与使用</a:t>
            </a:r>
            <a:endParaRPr altLang="en-US" lang="zh-CN"/>
          </a:p>
        </p:txBody>
      </p:sp>
      <p:sp>
        <p:nvSpPr>
          <p:cNvPr id="1049766"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教材应体现语言与文化的多样性，提供丰富的学习材料。</a:t>
            </a:r>
            <a:endParaRPr altLang="en-US" dirty="0" sz="1200" lang="zh-CN" spc="150">
              <a:solidFill>
                <a:schemeClr val="tx1">
                  <a:lumMod val="65000"/>
                  <a:lumOff val="35000"/>
                </a:schemeClr>
              </a:solidFill>
              <a:latin typeface="+mn-ea"/>
              <a:sym typeface="+mn-ea"/>
            </a:endParaRPr>
          </a:p>
        </p:txBody>
      </p:sp>
      <p:sp>
        <p:nvSpPr>
          <p:cNvPr id="1049768"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教材应注重实际应用，培养学生的语言交际能力。</a:t>
            </a:r>
            <a:endParaRPr altLang="en-US" dirty="0" sz="1200" lang="zh-CN" spc="150">
              <a:solidFill>
                <a:schemeClr val="tx1">
                  <a:lumMod val="65000"/>
                  <a:lumOff val="35000"/>
                </a:schemeClr>
              </a:solidFill>
              <a:latin typeface="+mn-ea"/>
              <a:sym typeface="+mn-ea"/>
            </a:endParaRPr>
          </a:p>
        </p:txBody>
      </p:sp>
      <p:sp>
        <p:nvSpPr>
          <p:cNvPr id="1049770"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教材应适应不同学生的需求，提供个性化的学习资源。</a:t>
            </a:r>
            <a:endParaRPr altLang="en-US" dirty="0" sz="1200" lang="zh-CN" spc="150">
              <a:solidFill>
                <a:schemeClr val="tx1">
                  <a:lumMod val="65000"/>
                  <a:lumOff val="35000"/>
                </a:schemeClr>
              </a:solidFill>
              <a:latin typeface="+mn-ea"/>
              <a:sym typeface="+mn-ea"/>
            </a:endParaRPr>
          </a:p>
        </p:txBody>
      </p:sp>
      <p:sp>
        <p:nvSpPr>
          <p:cNvPr id="1049772"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教师需灵活运用教材，结合实际教学情况调整教学内容。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6" name="标题 2"/>
          <p:cNvSpPr>
            <a:spLocks noGrp="1"/>
          </p:cNvSpPr>
          <p:nvPr>
            <p:ph type="title" idx="2"/>
          </p:nvPr>
        </p:nvSpPr>
        <p:spPr/>
        <p:txBody>
          <a:bodyPr/>
          <a:p>
            <a:r>
              <a:rPr altLang="en-US" lang="zh-CN"/>
              <a:t>教师素质要求</a:t>
            </a:r>
            <a:endParaRPr altLang="en-US" lang="zh-CN"/>
          </a:p>
        </p:txBody>
      </p:sp>
      <p:sp>
        <p:nvSpPr>
          <p:cNvPr id="1049808"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具备扎实的语言基础和教学能力</a:t>
            </a:r>
            <a:endParaRPr altLang="en-US" dirty="0" sz="1200" lang="zh-CN" spc="150">
              <a:solidFill>
                <a:schemeClr val="tx1">
                  <a:lumMod val="85000"/>
                  <a:lumOff val="15000"/>
                </a:schemeClr>
              </a:solidFill>
              <a:latin typeface="+mn-ea"/>
              <a:sym typeface="+mn-ea"/>
            </a:endParaRPr>
          </a:p>
        </p:txBody>
      </p:sp>
      <p:sp>
        <p:nvSpPr>
          <p:cNvPr id="1049810"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4"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了解不同文化背景下的语言特点和文化差异</a:t>
            </a:r>
            <a:endParaRPr altLang="en-US" dirty="0" sz="1200" lang="zh-CN" spc="150">
              <a:solidFill>
                <a:schemeClr val="tx1">
                  <a:lumMod val="85000"/>
                  <a:lumOff val="15000"/>
                </a:schemeClr>
              </a:solidFill>
              <a:latin typeface="+mn-ea"/>
              <a:sym typeface="+mn-ea"/>
            </a:endParaRPr>
          </a:p>
        </p:txBody>
      </p:sp>
      <p:sp>
        <p:nvSpPr>
          <p:cNvPr id="1049816"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8"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0"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具备跨文化交流的能力和经验</a:t>
            </a:r>
            <a:endParaRPr altLang="en-US" dirty="0" sz="1200" lang="zh-CN" spc="150">
              <a:solidFill>
                <a:schemeClr val="tx1">
                  <a:lumMod val="85000"/>
                  <a:lumOff val="15000"/>
                </a:schemeClr>
              </a:solidFill>
              <a:latin typeface="+mn-ea"/>
              <a:sym typeface="+mn-ea"/>
            </a:endParaRPr>
          </a:p>
        </p:txBody>
      </p:sp>
      <p:sp>
        <p:nvSpPr>
          <p:cNvPr id="1049822"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6"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善于引导学生进行语言和文化交流，培养学生的跨文化意识和语言表达能力</a:t>
            </a:r>
            <a:endParaRPr altLang="en-US" dirty="0" sz="1200" lang="zh-CN" spc="150">
              <a:solidFill>
                <a:schemeClr val="tx1">
                  <a:lumMod val="85000"/>
                  <a:lumOff val="15000"/>
                </a:schemeClr>
              </a:solidFill>
              <a:latin typeface="+mn-ea"/>
              <a:sym typeface="+mn-ea"/>
            </a:endParaRPr>
          </a:p>
        </p:txBody>
      </p:sp>
      <p:sp>
        <p:nvSpPr>
          <p:cNvPr id="1049828"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4" name="标题 2"/>
          <p:cNvSpPr>
            <a:spLocks noGrp="1"/>
          </p:cNvSpPr>
          <p:nvPr>
            <p:ph type="title" idx="2"/>
          </p:nvPr>
        </p:nvSpPr>
        <p:spPr/>
        <p:txBody>
          <a:bodyPr/>
          <a:p>
            <a:r>
              <a:rPr altLang="en-US" lang="zh-CN"/>
              <a:t>教学方法实践与创新</a:t>
            </a:r>
            <a:endParaRPr altLang="en-US" lang="zh-CN"/>
          </a:p>
        </p:txBody>
      </p:sp>
      <p:sp>
        <p:nvSpPr>
          <p:cNvPr id="1049866"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语言发展教学方法：注重听说读写，通过日常对话、阅读、写作等方式提高学生的语言能力。</a:t>
            </a:r>
            <a:endParaRPr altLang="en-US" dirty="0" sz="1200" lang="zh-CN" spc="150">
              <a:solidFill>
                <a:schemeClr val="tx1">
                  <a:lumMod val="85000"/>
                  <a:lumOff val="15000"/>
                </a:schemeClr>
              </a:solidFill>
              <a:latin typeface="+mn-ea"/>
              <a:sym typeface="+mn-ea"/>
            </a:endParaRPr>
          </a:p>
        </p:txBody>
      </p:sp>
      <p:sp>
        <p:nvSpPr>
          <p:cNvPr id="1049868"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0"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2"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多文化教育实践：开展多元文化活动，让学生了解不同文化背景，培养跨文化交流能力。</a:t>
            </a:r>
            <a:endParaRPr altLang="en-US" dirty="0" sz="1200" lang="zh-CN" spc="150">
              <a:solidFill>
                <a:schemeClr val="tx1">
                  <a:lumMod val="85000"/>
                  <a:lumOff val="15000"/>
                </a:schemeClr>
              </a:solidFill>
              <a:latin typeface="+mn-ea"/>
              <a:sym typeface="+mn-ea"/>
            </a:endParaRPr>
          </a:p>
        </p:txBody>
      </p:sp>
      <p:sp>
        <p:nvSpPr>
          <p:cNvPr id="1049874"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6"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8"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创新教学方法：采用项目式学习、翻转课堂等新型教学方式，激发学生的学习兴趣和主动性。</a:t>
            </a:r>
            <a:endParaRPr altLang="en-US" dirty="0" sz="1200" lang="zh-CN" spc="150">
              <a:solidFill>
                <a:schemeClr val="tx1">
                  <a:lumMod val="85000"/>
                  <a:lumOff val="15000"/>
                </a:schemeClr>
              </a:solidFill>
              <a:latin typeface="+mn-ea"/>
              <a:sym typeface="+mn-ea"/>
            </a:endParaRPr>
          </a:p>
        </p:txBody>
      </p:sp>
      <p:sp>
        <p:nvSpPr>
          <p:cNvPr id="1049880"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2"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4"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实践教学案例：分享成功的教学案例，如跨学科整合、主题探究等，为教师提供可借鉴的经验。</a:t>
            </a:r>
            <a:endParaRPr altLang="en-US" dirty="0" sz="1200" lang="zh-CN" spc="150">
              <a:solidFill>
                <a:schemeClr val="tx1">
                  <a:lumMod val="85000"/>
                  <a:lumOff val="15000"/>
                </a:schemeClr>
              </a:solidFill>
              <a:latin typeface="+mn-ea"/>
              <a:sym typeface="+mn-ea"/>
            </a:endParaRPr>
          </a:p>
        </p:txBody>
      </p:sp>
      <p:sp>
        <p:nvSpPr>
          <p:cNvPr id="1049886"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8"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2" name="标题 2"/>
          <p:cNvSpPr>
            <a:spLocks noGrp="1"/>
          </p:cNvSpPr>
          <p:nvPr>
            <p:ph type="title" idx="2"/>
          </p:nvPr>
        </p:nvSpPr>
        <p:spPr/>
        <p:txBody>
          <a:bodyPr/>
          <a:p>
            <a:r>
              <a:rPr altLang="en-US" lang="zh-CN"/>
              <a:t>家校合作与社区资源利用</a:t>
            </a:r>
            <a:endParaRPr altLang="en-US" lang="zh-CN"/>
          </a:p>
        </p:txBody>
      </p:sp>
      <p:sp>
        <p:nvSpPr>
          <p:cNvPr id="1049924"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小学教育中的语言发展需要家庭和学校的共同参与，家长可以提供多语言环境，学校则可以提供专业的教育资源。</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学校可以利用社区资源开展多文化教育活动，如邀请不同文化背景的人士到学校进行交流，或者组织学生参观各种文化场所。</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家校合作可以促进家长和学校的沟通，共同关注学生的语言发展，同时也可以增强家长对学校教育的信任和支持。</a:t>
            </a:r>
            <a:endParaRPr altLang="en-US" dirty="0" sz="1200" lang="zh-CN" spc="150">
              <a:solidFill>
                <a:schemeClr val="tx1">
                  <a:lumMod val="65000"/>
                  <a:lumOff val="35000"/>
                </a:schemeClr>
              </a:solidFill>
              <a:latin typeface="+mn-ea"/>
              <a:sym typeface="+mn-ea"/>
            </a:endParaRPr>
          </a:p>
        </p:txBody>
      </p:sp>
      <p:sp>
        <p:nvSpPr>
          <p:cNvPr id="1049930"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在实践中，可以通过定期举办家长会、建立家长教师协会等方式，加强家校之间的联系和合作，共同推动学生的语言发展和多文化教育。</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4" name="标题 1"/>
          <p:cNvSpPr>
            <a:spLocks noGrp="1"/>
          </p:cNvSpPr>
          <p:nvPr>
            <p:ph type="title" idx="5"/>
            <p:custDataLst>
              <p:tags r:id="rId1"/>
            </p:custDataLst>
          </p:nvPr>
        </p:nvSpPr>
        <p:spPr/>
        <p:txBody>
          <a:bodyPr/>
          <a:p>
            <a:r>
              <a:rPr altLang="en-US" dirty="0" lang="zh-CN"/>
              <a:t>小学教育中语言发展与多文化教育的挑战与对策</a:t>
            </a:r>
            <a:endParaRPr altLang="en-US" dirty="0" lang="zh-CN"/>
          </a:p>
        </p:txBody>
      </p:sp>
      <p:sp>
        <p:nvSpPr>
          <p:cNvPr id="1049966"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2" name="标题 2"/>
          <p:cNvSpPr>
            <a:spLocks noGrp="1"/>
          </p:cNvSpPr>
          <p:nvPr>
            <p:ph type="title" idx="2"/>
          </p:nvPr>
        </p:nvSpPr>
        <p:spPr/>
        <p:txBody>
          <a:bodyPr/>
          <a:p>
            <a:r>
              <a:rPr altLang="en-US" lang="zh-CN"/>
              <a:t>面临的主要挑战</a:t>
            </a:r>
            <a:endParaRPr altLang="en-US" lang="zh-CN"/>
          </a:p>
        </p:txBody>
      </p:sp>
      <p:sp>
        <p:nvSpPr>
          <p:cNvPr id="105001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教师专业素养不足的问题</a:t>
            </a:r>
            <a:endParaRPr altLang="zh-CN" dirty="0" lang="en-US">
              <a:solidFill>
                <a:schemeClr val="dk1">
                  <a:lumMod val="80000"/>
                  <a:lumOff val="20000"/>
                </a:schemeClr>
              </a:solidFill>
              <a:latin typeface="+mn-ea"/>
              <a:sym typeface="+mn-ea"/>
            </a:endParaRPr>
          </a:p>
        </p:txBody>
      </p:sp>
      <p:sp>
        <p:nvSpPr>
          <p:cNvPr id="105002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语言多样性对教学的影响</a:t>
            </a:r>
            <a:endParaRPr altLang="en-US" dirty="0" lang="zh-CN">
              <a:solidFill>
                <a:schemeClr val="dk1">
                  <a:lumMod val="80000"/>
                  <a:lumOff val="20000"/>
                </a:schemeClr>
              </a:solidFill>
              <a:latin typeface="+mn-ea"/>
              <a:sym typeface="+mn-ea"/>
            </a:endParaRPr>
          </a:p>
        </p:txBody>
      </p:sp>
      <p:sp>
        <p:nvSpPr>
          <p:cNvPr id="105003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文化差异对教育公平的挑战</a:t>
            </a:r>
            <a:endParaRPr altLang="en-US" dirty="0" lang="zh-CN">
              <a:solidFill>
                <a:schemeClr val="dk1">
                  <a:lumMod val="80000"/>
                  <a:lumOff val="20000"/>
                </a:schemeClr>
              </a:solidFill>
              <a:latin typeface="+mn-ea"/>
              <a:sym typeface="+mn-ea"/>
            </a:endParaRPr>
          </a:p>
        </p:txBody>
      </p:sp>
      <p:sp>
        <p:nvSpPr>
          <p:cNvPr id="105003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教育资源分配不均的问题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78" name="标题 2"/>
          <p:cNvSpPr>
            <a:spLocks noGrp="1"/>
          </p:cNvSpPr>
          <p:nvPr>
            <p:ph type="title" idx="2"/>
          </p:nvPr>
        </p:nvSpPr>
        <p:spPr/>
        <p:txBody>
          <a:bodyPr/>
          <a:p>
            <a:r>
              <a:rPr altLang="en-US" lang="zh-CN"/>
              <a:t>教育资源的优化配置</a:t>
            </a:r>
            <a:endParaRPr altLang="en-US" lang="zh-CN"/>
          </a:p>
        </p:txBody>
      </p:sp>
      <p:sp>
        <p:nvSpPr>
          <p:cNvPr id="1050080"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小学教育中语言发展与多文化教育需要多样化的教育资源</a:t>
            </a:r>
            <a:endParaRPr altLang="en-US" dirty="0" sz="1200" lang="zh-CN" spc="150">
              <a:solidFill>
                <a:schemeClr val="tx1">
                  <a:lumMod val="65000"/>
                  <a:lumOff val="35000"/>
                </a:schemeClr>
              </a:solidFill>
              <a:latin typeface="+mn-ea"/>
              <a:sym typeface="+mn-ea"/>
            </a:endParaRPr>
          </a:p>
        </p:txBody>
      </p:sp>
      <p:sp>
        <p:nvSpPr>
          <p:cNvPr id="1050082"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优化配置教育资源，提高教育质量</a:t>
            </a:r>
            <a:endParaRPr altLang="en-US" dirty="0" sz="1200" lang="zh-CN" spc="150">
              <a:solidFill>
                <a:schemeClr val="tx1">
                  <a:lumMod val="65000"/>
                  <a:lumOff val="35000"/>
                </a:schemeClr>
              </a:solidFill>
              <a:latin typeface="+mn-ea"/>
              <a:sym typeface="+mn-ea"/>
            </a:endParaRPr>
          </a:p>
        </p:txBody>
      </p:sp>
      <p:sp>
        <p:nvSpPr>
          <p:cNvPr id="1050084"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针对不同语言和文化背景的学生，提供个性化的教育资源</a:t>
            </a:r>
            <a:endParaRPr altLang="en-US" dirty="0" sz="1200" lang="zh-CN" spc="150">
              <a:solidFill>
                <a:schemeClr val="tx1">
                  <a:lumMod val="65000"/>
                  <a:lumOff val="35000"/>
                </a:schemeClr>
              </a:solidFill>
              <a:latin typeface="+mn-ea"/>
              <a:sym typeface="+mn-ea"/>
            </a:endParaRPr>
          </a:p>
        </p:txBody>
      </p:sp>
      <p:sp>
        <p:nvSpPr>
          <p:cNvPr id="1050086"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合理分配教师资源，提高教师素质和教学水平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20" name="标题 2"/>
          <p:cNvSpPr>
            <a:spLocks noGrp="1"/>
          </p:cNvSpPr>
          <p:nvPr>
            <p:ph type="title" idx="2"/>
          </p:nvPr>
        </p:nvSpPr>
        <p:spPr/>
        <p:txBody>
          <a:bodyPr/>
          <a:p>
            <a:r>
              <a:rPr altLang="en-US" lang="zh-CN"/>
              <a:t>教师培训与专业发展</a:t>
            </a:r>
            <a:endParaRPr altLang="en-US" lang="zh-CN"/>
          </a:p>
        </p:txBody>
      </p:sp>
      <p:sp>
        <p:nvSpPr>
          <p:cNvPr id="105012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针对不同文化背景的学生，教师需要了解和尊重其文化特点，以实现有效的多文化教育。</a:t>
            </a:r>
            <a:endParaRPr altLang="en-US" sz="1400" lang="zh-CN" spc="150">
              <a:solidFill>
                <a:schemeClr val="tx1"/>
              </a:solidFill>
              <a:effectLst/>
              <a:latin typeface="+mn-ea"/>
              <a:sym typeface="+mn-ea"/>
            </a:endParaRPr>
          </a:p>
        </p:txBody>
      </p:sp>
      <p:sp>
        <p:nvSpPr>
          <p:cNvPr id="105013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小学教师需要具备多文化教育的意识和能力，以促进学生的语言发展。</a:t>
            </a:r>
            <a:endParaRPr altLang="en-US" dirty="0" sz="1400" lang="zh-CN" spc="150">
              <a:solidFill>
                <a:schemeClr val="tx1"/>
              </a:solidFill>
              <a:effectLst/>
              <a:latin typeface="+mn-ea"/>
              <a:sym typeface="+mn-ea"/>
            </a:endParaRPr>
          </a:p>
        </p:txBody>
      </p:sp>
      <p:sp>
        <p:nvSpPr>
          <p:cNvPr id="105013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针对小学教育中语言发展的需求，教师应接受相关的培训，提高自身的教学水平和专业素养。</a:t>
            </a:r>
            <a:endParaRPr altLang="en-US" sz="1400" lang="zh-CN" spc="150">
              <a:solidFill>
                <a:schemeClr val="tx1"/>
              </a:solidFill>
              <a:effectLst/>
              <a:latin typeface="+mn-ea"/>
              <a:sym typeface="+mn-ea"/>
            </a:endParaRPr>
          </a:p>
        </p:txBody>
      </p:sp>
      <p:sp>
        <p:nvSpPr>
          <p:cNvPr id="1050136" name="文本框 8"/>
          <p:cNvSpPr txBox="1"/>
          <p:nvPr>
            <p:custDataLst>
              <p:tags r:id="rId8"/>
            </p:custDataLst>
          </p:nvPr>
        </p:nvSpPr>
        <p:spPr>
          <a:xfrm>
            <a:off x="8441812" y="4626381"/>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学校和教育部门应加强对教师的培训和专业发展支持，以提高小学教育中语言发展与多文化教育的质量和效果。</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70" name="标题 2"/>
          <p:cNvSpPr>
            <a:spLocks noGrp="1"/>
          </p:cNvSpPr>
          <p:nvPr>
            <p:ph type="title" idx="2"/>
          </p:nvPr>
        </p:nvSpPr>
        <p:spPr/>
        <p:txBody>
          <a:bodyPr/>
          <a:p>
            <a:r>
              <a:rPr altLang="en-US" lang="zh-CN"/>
              <a:t>教育评价体系的完善与创新</a:t>
            </a:r>
            <a:endParaRPr altLang="en-US" lang="zh-CN"/>
          </a:p>
        </p:txBody>
      </p:sp>
      <p:sp>
        <p:nvSpPr>
          <p:cNvPr id="105017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建立多元评价体系：关注学生的全面发展，注重过程评价和结果评价的有机结合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强化评价的指导作用：通过评价结果反馈，调整教学策略，提高教学质量</a:t>
            </a:r>
            <a:endParaRPr dirty="0" sz="2000" err="1">
              <a:solidFill>
                <a:schemeClr val="tx1">
                  <a:lumMod val="75000"/>
                  <a:lumOff val="25000"/>
                </a:schemeClr>
              </a:solidFill>
              <a:latin typeface="+mn-ea"/>
              <a:ea typeface="+mn-ea"/>
              <a:cs typeface="+mn-ea"/>
              <a:sym typeface="+mn-lt"/>
            </a:endParaRPr>
          </a:p>
        </p:txBody>
      </p:sp>
      <p:sp>
        <p:nvSpPr>
          <p:cNvPr id="105019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9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提升教师评价素养：加强教师评价能力的培训和指导，提高教师评价的准确性和有效性</a:t>
            </a:r>
            <a:endParaRPr dirty="0" sz="2000" err="1">
              <a:solidFill>
                <a:schemeClr val="tx1">
                  <a:lumMod val="75000"/>
                  <a:lumOff val="25000"/>
                </a:schemeClr>
              </a:solidFill>
              <a:latin typeface="+mn-ea"/>
              <a:ea typeface="+mn-ea"/>
              <a:cs typeface="+mn-ea"/>
              <a:sym typeface="+mn-lt"/>
            </a:endParaRPr>
          </a:p>
        </p:txBody>
      </p:sp>
      <p:sp>
        <p:nvSpPr>
          <p:cNvPr id="1050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创新评价方式：采用多样化的评价方式，如表现性评价、作品评价等，以适应不同学生的需求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44"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24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7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2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7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0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59.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2024-01-03T12:18:52Z</dcterms:created>
  <dcterms:modified xsi:type="dcterms:W3CDTF">2024-01-03T12:18:52Z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f9380eb3b40d4748ba01d0c8a3bb422f_21</vt:lpwstr>
  </property>
</Properties>
</file>