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451" r:id="rId1"/>
    <p:sldMasterId id="2147501488" r:id="rId2"/>
  </p:sldMasterIdLst>
  <p:notesMasterIdLst>
    <p:notesMasterId r:id="rId3"/>
  </p:notesMasterIdLst>
  <p:sldIdLst>
    <p:sldId id="8827" r:id="rId4"/>
    <p:sldId id="8831" r:id="rId5"/>
    <p:sldId id="8836" r:id="rId6"/>
    <p:sldId id="8841" r:id="rId7"/>
    <p:sldId id="8848" r:id="rId9"/>
    <p:sldId id="8851" r:id="rId10"/>
    <p:sldId id="8854" r:id="rId11"/>
    <p:sldId id="8858" r:id="rId12"/>
    <p:sldId id="8865" r:id="rId14"/>
    <p:sldId id="8868" r:id="rId15"/>
    <p:sldId id="8871" r:id="rId16"/>
    <p:sldId id="8875" r:id="rId17"/>
    <p:sldId id="8882" r:id="rId19"/>
    <p:sldId id="8885" r:id="rId20"/>
    <p:sldId id="8888" r:id="rId21"/>
    <p:sldId id="8892" r:id="rId22"/>
    <p:sldId id="8899" r:id="rId24"/>
    <p:sldId id="8902" r:id="rId25"/>
    <p:sldId id="8905" r:id="rId26"/>
    <p:sldId id="8909" r:id="rId27"/>
    <p:sldId id="8916" r:id="rId29"/>
    <p:sldId id="8919" r:id="rId30"/>
    <p:sldId id="8922" r:id="rId31"/>
    <p:sldId id="8926" r:id="rId32"/>
    <p:sldId id="8933" r:id="rId34"/>
    <p:sldId id="8936" r:id="rId35"/>
    <p:sldId id="8939" r:id="rId36"/>
    <p:sldId id="894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52" r:id="rId1"/>
    <p:sldLayoutId id="2147501453" r:id="rId2"/>
    <p:sldLayoutId id="2147501454" r:id="rId3"/>
    <p:sldLayoutId id="2147501455" r:id="rId4"/>
    <p:sldLayoutId id="2147501456" r:id="rId5"/>
    <p:sldLayoutId id="2147501457" r:id="rId6"/>
    <p:sldLayoutId id="2147501458" r:id="rId7"/>
    <p:sldLayoutId id="2147501459" r:id="rId8"/>
    <p:sldLayoutId id="2147501460" r:id="rId9"/>
    <p:sldLayoutId id="2147501461" r:id="rId10"/>
    <p:sldLayoutId id="21475014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89" r:id="rId1"/>
    <p:sldLayoutId id="2147501490" r:id="rId2"/>
    <p:sldLayoutId id="2147501491" r:id="rId3"/>
    <p:sldLayoutId id="2147501492" r:id="rId4"/>
    <p:sldLayoutId id="2147501493" r:id="rId5"/>
    <p:sldLayoutId id="2147501494" r:id="rId6"/>
    <p:sldLayoutId id="2147501495" r:id="rId7"/>
    <p:sldLayoutId id="2147501496" r:id="rId8"/>
    <p:sldLayoutId id="2147501497" r:id="rId9"/>
    <p:sldLayoutId id="2147501498" r:id="rId10"/>
    <p:sldLayoutId id="21475014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tags" Target="../tags/tag148.xml"/><Relationship Id="rId22" Type="http://schemas.openxmlformats.org/officeDocument/2006/relationships/tags" Target="../tags/tag149.xml"/><Relationship Id="rId23" Type="http://schemas.openxmlformats.org/officeDocument/2006/relationships/tags" Target="../tags/tag150.xml"/><Relationship Id="rId24" Type="http://schemas.openxmlformats.org/officeDocument/2006/relationships/tags" Target="../tags/tag151.xml"/><Relationship Id="rId25" Type="http://schemas.openxmlformats.org/officeDocument/2006/relationships/tags" Target="../tags/tag152.xml"/><Relationship Id="rId26" Type="http://schemas.openxmlformats.org/officeDocument/2006/relationships/tags" Target="../tags/tag153.xml"/><Relationship Id="rId27" Type="http://schemas.openxmlformats.org/officeDocument/2006/relationships/tags" Target="../tags/tag154.xml"/><Relationship Id="rId28" Type="http://schemas.openxmlformats.org/officeDocument/2006/relationships/tags" Target="../tags/tag155.xml"/><Relationship Id="rId29" Type="http://schemas.openxmlformats.org/officeDocument/2006/relationships/tags" Target="../tags/tag156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企业管理中的财务决策与成本管理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财务决策的重要性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财务决策的主要内容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成本管理的方法与策略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财务决策与成本管理的关系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25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案例分析：优秀企业的财务决策与成本管理实践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财务决策的重要性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财务决策对企业运营的影响</a:t>
            </a:r>
            <a:endParaRPr altLang="en-US" lang="zh-CN"/>
          </a:p>
        </p:txBody>
      </p:sp>
      <p:cxnSp>
        <p:nvCxnSpPr>
          <p:cNvPr id="3145767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69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71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8998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战略规划：财务决策与企业战略规划密切相关，通过合理的财务决策，可以支持企业战略的实施，实现长期发展目标。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08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业绩评估：财务决策对企业业绩评估具有重要影响，通过财务决策的执行和效果评估，可以反映企业的运营状况和盈利能力。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10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风险管理：财务决策涉及到风险管理，通过合理的财务决策，可以降低企业面临的各种风险，保障企业运营的安全。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12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资金筹措与使用：财务决策直接影响到企业的资金筹措和使用，包括投资、融资、运营资金管理等，对企业运营的稳定性和效率至关重要。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财务决策对企业战略的意义</a:t>
            </a:r>
            <a:endParaRPr altLang="en-US" lang="zh-CN"/>
          </a:p>
        </p:txBody>
      </p:sp>
      <p:sp>
        <p:nvSpPr>
          <p:cNvPr id="10490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财务决策是企业战略的重要组成部分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财务决策对企业战略的可持续发展具有保障作用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财务决策对企业战略的调整和优化具有指导作用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财务决策对企业战略的制定和实施具有重要影响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财务决策对企业绩效的作用</a:t>
            </a:r>
            <a:endParaRPr altLang="en-US" lang="zh-CN"/>
          </a:p>
        </p:txBody>
      </p:sp>
      <p:sp>
        <p:nvSpPr>
          <p:cNvPr id="104912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财务决策对企业绩效的直接影响  * 投资决策：选择合适的投资项目，提高企业盈利能力 * 筹资决策：优化资本结构，降低财务风险 * 分配决策：制定合理的股利政策，增强投资者信心</a:t>
            </a:r>
            <a:endParaRPr altLang="en-US" lang="zh-CN"/>
          </a:p>
          <a:p>
            <a:pPr lvl="1"/>
            <a:r>
              <a:rPr altLang="en-US" lang="zh-CN"/>
              <a:t>* 投资决策：选择合适的投资项目，提高企业盈利能力</a:t>
            </a:r>
            <a:endParaRPr altLang="en-US" lang="zh-CN"/>
          </a:p>
          <a:p>
            <a:pPr lvl="1"/>
            <a:r>
              <a:rPr altLang="en-US" lang="zh-CN"/>
              <a:t>* 筹资决策：优化资本结构，降低财务风险</a:t>
            </a:r>
            <a:endParaRPr altLang="en-US" lang="zh-CN"/>
          </a:p>
          <a:p>
            <a:pPr lvl="1"/>
            <a:r>
              <a:rPr altLang="en-US" lang="zh-CN"/>
              <a:t>* 分配决策：制定合理的股利政策，增强投资者信心</a:t>
            </a:r>
            <a:endParaRPr altLang="en-US" lang="zh-CN"/>
          </a:p>
          <a:p>
            <a:r>
              <a:rPr altLang="en-US" lang="zh-CN"/>
              <a:t>财务决策对企业绩效的间接影响  * 提高资金使用效率：合理安排资金，降低运营成本 * 增强企业竞争力：优化资源配置，提升市场地位 * 促进企业可持续发展：着眼长远利益，实现长期发展目标</a:t>
            </a:r>
            <a:endParaRPr altLang="en-US" lang="zh-CN"/>
          </a:p>
          <a:p>
            <a:pPr lvl="1"/>
            <a:r>
              <a:rPr altLang="en-US" lang="zh-CN"/>
              <a:t>* 提高资金使用效率：合理安排资金，降低运营成本</a:t>
            </a:r>
            <a:endParaRPr altLang="en-US" lang="zh-CN"/>
          </a:p>
          <a:p>
            <a:pPr lvl="1"/>
            <a:r>
              <a:rPr altLang="en-US" lang="zh-CN"/>
              <a:t>* 增强企业竞争力：优化资源配置，提升市场地位</a:t>
            </a:r>
            <a:endParaRPr altLang="en-US" lang="zh-CN"/>
          </a:p>
          <a:p>
            <a:pPr lvl="1"/>
            <a:r>
              <a:rPr altLang="en-US" lang="zh-CN"/>
              <a:t>* 促进企业可持续发展：着眼长远利益，实现长期发展目标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财务决策的主要内容</a:t>
            </a:r>
            <a:endParaRPr altLang="en-US" dirty="0" lang="zh-CN"/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投资决策</a:t>
            </a:r>
            <a:endParaRPr altLang="en-US" lang="zh-CN"/>
          </a:p>
        </p:txBody>
      </p:sp>
      <p:sp>
        <p:nvSpPr>
          <p:cNvPr id="10492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投资决策的定义和重要性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投资决策的流程和方法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投资决策的风险和收益评估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投资决策的实际应用案例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筹资决策</a:t>
            </a:r>
            <a:endParaRPr altLang="en-US" lang="zh-CN"/>
          </a:p>
        </p:txBody>
      </p:sp>
      <p:sp>
        <p:nvSpPr>
          <p:cNvPr id="10492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筹资成本：资金成本、筹资费用等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筹资方式：股票、债券、银行贷款等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筹资风险：财务风险、经营风险等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筹资结构：债务与权益资本的比例关系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分配决策</a:t>
            </a:r>
            <a:endParaRPr altLang="en-US" lang="zh-CN"/>
          </a:p>
        </p:txBody>
      </p:sp>
      <p:sp>
        <p:nvSpPr>
          <p:cNvPr id="10493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利润分配原则：公平、合理、稳定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利润分配顺序：弥补亏损、提取法定盈余公积、提取任意盈余公积、向投资者分配利润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分配决策方法：股利政策选择、股利支付方式选择、股利支付率确定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分配决策的影响因素：企业自身因素、股东因素、法律因素、经济环境因素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成本管理的方法与策略</a:t>
            </a:r>
            <a:endParaRPr altLang="en-US" dirty="0" lang="zh-CN"/>
          </a:p>
        </p:txBody>
      </p:sp>
      <p:sp>
        <p:nvSpPr>
          <p:cNvPr id="10494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成本核算方法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直接成本法：直接将生产过程中的成本计入产品成本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间接成本法：将间接成本分配到各个产品中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标准成本法：制定标准成本，将实际成本与标准成本进行比较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作业成本法：以作业为基础，将间接成本分配到各个作业中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成本控制策略</a:t>
            </a:r>
            <a:endParaRPr altLang="en-US" lang="zh-CN"/>
          </a:p>
        </p:txBody>
      </p:sp>
      <p:sp>
        <p:nvSpPr>
          <p:cNvPr id="1049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目标成本法：设定目标成本，并努力实现该目标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全面质量管理：通过提高产品质量和减少浪费来降低成本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价值链分析：分析整个价值链，找出降低成本的机会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作业成本法：通过分析作业和流程，找出成本动因，并优化成本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成本降低途径</a:t>
            </a:r>
            <a:endParaRPr altLang="en-US" lang="zh-CN"/>
          </a:p>
        </p:txBody>
      </p:sp>
      <p:sp>
        <p:nvSpPr>
          <p:cNvPr id="10495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采购成本控制：通过集中采购、长期合作等方式降低采购成本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生产成本控制：优化生产流程，提高生产效率，降低生产成本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人力成本控制：合理安排人员，避免人力浪费，降低人力成本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能源成本控制：节能减排，降低能源消耗，减少能源成本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财务决策与成本管理的关系</a:t>
            </a:r>
            <a:endParaRPr altLang="en-US" dirty="0" lang="zh-CN"/>
          </a:p>
        </p:txBody>
      </p:sp>
      <p:sp>
        <p:nvSpPr>
          <p:cNvPr id="10496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财务决策对成本管理的影响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财务决策对成本管理的重要性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财务决策对成本管理的具体影响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财务决策对成本管理的案例分析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财务决策对成本管理的未来展望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成本管理对财务决策的制约</a:t>
            </a:r>
            <a:endParaRPr altLang="en-US" lang="zh-CN"/>
          </a:p>
        </p:txBody>
      </p:sp>
      <p:sp>
        <p:nvSpPr>
          <p:cNvPr id="10497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成本管理有助于评估风险并做出相应决策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成本管理制约投资决策的制定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成本管理影响企业的盈利能力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成本信息是财务决策的重要依据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财务决策与成本管理的协调发展</a:t>
            </a:r>
            <a:endParaRPr altLang="en-US" lang="zh-CN"/>
          </a:p>
        </p:txBody>
      </p:sp>
      <p:sp>
        <p:nvSpPr>
          <p:cNvPr id="10498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财务决策与成本管理的定义和重要性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财务决策与成本管理的关系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如何协调财务决策与成本管理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协调发展的实践案例与启示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案例分析：优秀企业的财务决策与成本管理实践</a:t>
            </a:r>
            <a:endParaRPr altLang="en-US" dirty="0" lang="zh-CN"/>
          </a:p>
        </p:txBody>
      </p:sp>
      <p:sp>
        <p:nvSpPr>
          <p:cNvPr id="1049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案例一：某企业的财务决策与成本管理实践</a:t>
            </a:r>
            <a:endParaRPr altLang="en-US" lang="zh-CN"/>
          </a:p>
        </p:txBody>
      </p:sp>
      <p:sp>
        <p:nvSpPr>
          <p:cNvPr id="10499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成本管理实践：该企业在成本管理方面采取了一系列有效的措施，如降低采购成本、优化生产流程、提高资源利用效率等，实现了成本的有效控制。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实践效果评估：该企业的财务决策与成本管理实践取得了显著的效果，为企业带来了可观的经济效益，同时也为其他企业提供了有益的借鉴。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企业背景介绍：该企业是一家具有代表性的企业，其财务决策与成本管理实践具有较高的参考价值。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9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财务决策分析：该企业通过合理的财务决策，实现了资金的优化配置和高效利用，为企业的发展提供了有力的支持。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案例二：某企业的财务决策与成本管理实践</a:t>
            </a:r>
            <a:endParaRPr altLang="en-US" lang="zh-CN"/>
          </a:p>
        </p:txBody>
      </p:sp>
      <p:sp>
        <p:nvSpPr>
          <p:cNvPr id="104999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企业背景与行业特点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9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经验教训与启示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0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财务决策与成本管理策略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0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实施效果与挑战应对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案例三：某企业的财务决策与成本管理实践</a:t>
            </a:r>
            <a:endParaRPr altLang="en-US" lang="zh-CN"/>
          </a:p>
        </p:txBody>
      </p:sp>
      <p:sp>
        <p:nvSpPr>
          <p:cNvPr id="1050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企业背景介绍：该企业是一家具有代表性的企业，其财务决策与成本管理实践具有较高的参考价值。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财务决策分析：该企业通过合理的财务决策，实现了资金的优化配置和高效利用，为企业的发展提供了有力的支持。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成本管理实践：该企业通过精细化的成本管理，实现了成本的有效控制和资源的高效利用，提高了企业的盈利能力和市场竞争力。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经验总结：该企业的财务决策与成本管理实践具有较高的借鉴意义，可以为其他企业提供有益的参考和启示。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未来展望：财务决策与成本管理的创新与发展</a:t>
            </a:r>
            <a:endParaRPr altLang="en-US" dirty="0" lang="zh-CN"/>
          </a:p>
        </p:txBody>
      </p:sp>
      <p:sp>
        <p:nvSpPr>
          <p:cNvPr id="10501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财务决策的创新与发展趋势</a:t>
            </a:r>
            <a:endParaRPr altLang="en-US" lang="zh-CN"/>
          </a:p>
        </p:txBody>
      </p:sp>
      <p:sp>
        <p:nvSpPr>
          <p:cNvPr id="10501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人工智能与大数据在财务决策中的应用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财务决策支持系统的改进与优化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财务决策方法的创新与改进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未来展望：财务决策与成本管理的创新与发展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成本管理的创新与发展趋势</a:t>
            </a:r>
            <a:endParaRPr altLang="en-US" lang="zh-CN"/>
          </a:p>
        </p:txBody>
      </p:sp>
      <p:sp>
        <p:nvSpPr>
          <p:cNvPr id="10502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成本管理模式的创新：构建基于价值链的成本管理模式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成本管理理念的创新：从传统成本核算向全面成本管理转变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成本管理方法的创新：引入先进的成本管理方法和技术手段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成本管理目标的创新：以实现企业战略目标为导向的成本管理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财务决策与成本管理的未来挑战与机遇</a:t>
            </a:r>
            <a:endParaRPr altLang="en-US" lang="zh-CN"/>
          </a:p>
        </p:txBody>
      </p:sp>
      <p:sp>
        <p:nvSpPr>
          <p:cNvPr id="10502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应对策略：加强风险管理、提高决策效率、优化资源配置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挑战：全球经济不确定性、技术变革、市场竞争加剧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机遇：数字化转型、可持续发展、创新商业模式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未来展望：实现财务决策与成本管理的智能化、精细化、绿色化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2023-12-19T08:26:12Z</dcterms:created>
  <dcterms:modified xsi:type="dcterms:W3CDTF">2023-12-19T08:26:12Z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085a678c8fdb41f9a9919b6b73230b76_21</vt:lpwstr>
  </property>
</Properties>
</file>