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918" r:id="rId1"/>
    <p:sldMasterId id="2147499955" r:id="rId2"/>
  </p:sldMasterIdLst>
  <p:notesMasterIdLst>
    <p:notesMasterId r:id="rId3"/>
  </p:notesMasterIdLst>
  <p:sldIdLst>
    <p:sldId id="8130" r:id="rId4"/>
    <p:sldId id="8135" r:id="rId5"/>
    <p:sldId id="8140" r:id="rId6"/>
    <p:sldId id="8145" r:id="rId7"/>
    <p:sldId id="8152" r:id="rId9"/>
    <p:sldId id="8155" r:id="rId10"/>
    <p:sldId id="8158" r:id="rId11"/>
    <p:sldId id="8162" r:id="rId12"/>
    <p:sldId id="8169" r:id="rId14"/>
    <p:sldId id="8172" r:id="rId15"/>
    <p:sldId id="8175" r:id="rId16"/>
    <p:sldId id="8178" r:id="rId17"/>
    <p:sldId id="8182" r:id="rId18"/>
    <p:sldId id="8189" r:id="rId20"/>
    <p:sldId id="8192" r:id="rId21"/>
    <p:sldId id="8195" r:id="rId22"/>
    <p:sldId id="8198" r:id="rId23"/>
    <p:sldId id="8201" r:id="rId24"/>
    <p:sldId id="8205" r:id="rId25"/>
    <p:sldId id="8212" r:id="rId27"/>
    <p:sldId id="8215" r:id="rId28"/>
    <p:sldId id="8218" r:id="rId29"/>
    <p:sldId id="8221" r:id="rId30"/>
    <p:sldId id="8225" r:id="rId31"/>
    <p:sldId id="8232" r:id="rId33"/>
    <p:sldId id="8235" r:id="rId34"/>
    <p:sldId id="8238" r:id="rId35"/>
    <p:sldId id="8241" r:id="rId36"/>
    <p:sldId id="8245" r:id="rId37"/>
    <p:sldId id="8252" r:id="rId39"/>
    <p:sldId id="8255" r:id="rId40"/>
    <p:sldId id="8259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919" r:id="rId1"/>
    <p:sldLayoutId id="2147499920" r:id="rId2"/>
    <p:sldLayoutId id="2147499921" r:id="rId3"/>
    <p:sldLayoutId id="2147499922" r:id="rId4"/>
    <p:sldLayoutId id="2147499923" r:id="rId5"/>
    <p:sldLayoutId id="2147499924" r:id="rId6"/>
    <p:sldLayoutId id="2147499925" r:id="rId7"/>
    <p:sldLayoutId id="2147499926" r:id="rId8"/>
    <p:sldLayoutId id="2147499927" r:id="rId9"/>
    <p:sldLayoutId id="2147499928" r:id="rId10"/>
    <p:sldLayoutId id="21474999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956" r:id="rId1"/>
    <p:sldLayoutId id="2147499957" r:id="rId2"/>
    <p:sldLayoutId id="2147499958" r:id="rId3"/>
    <p:sldLayoutId id="2147499959" r:id="rId4"/>
    <p:sldLayoutId id="2147499960" r:id="rId5"/>
    <p:sldLayoutId id="2147499961" r:id="rId6"/>
    <p:sldLayoutId id="2147499962" r:id="rId7"/>
    <p:sldLayoutId id="2147499963" r:id="rId8"/>
    <p:sldLayoutId id="2147499964" r:id="rId9"/>
    <p:sldLayoutId id="2147499965" r:id="rId10"/>
    <p:sldLayoutId id="21474999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tags" Target="../tags/tag354.xml"/><Relationship Id="rId22" Type="http://schemas.openxmlformats.org/officeDocument/2006/relationships/tags" Target="../tags/tag355.xml"/><Relationship Id="rId23" Type="http://schemas.openxmlformats.org/officeDocument/2006/relationships/tags" Target="../tags/tag356.xml"/><Relationship Id="rId24" Type="http://schemas.openxmlformats.org/officeDocument/2006/relationships/tags" Target="../tags/tag357.xml"/><Relationship Id="rId25" Type="http://schemas.openxmlformats.org/officeDocument/2006/relationships/tags" Target="../tags/tag358.xml"/><Relationship Id="rId26" Type="http://schemas.openxmlformats.org/officeDocument/2006/relationships/tags" Target="../tags/tag359.xml"/><Relationship Id="rId27" Type="http://schemas.openxmlformats.org/officeDocument/2006/relationships/tags" Target="../tags/tag360.xml"/><Relationship Id="rId28" Type="http://schemas.openxmlformats.org/officeDocument/2006/relationships/tags" Target="../tags/tag361.xml"/><Relationship Id="rId29" Type="http://schemas.openxmlformats.org/officeDocument/2006/relationships/tags" Target="../tags/tag36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企业管理的定义和重要性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企业管理的定义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企业管理的内容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企业管理的实施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企业管理的未来趋势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企业管理的定义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管理的概念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管理是一种有目的、有组织、有计划的活动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管理涉及协调和指导组织的各项资源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管理旨在实现组织的目标和愿景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管理需要制定决策、实施计划、组织协调和控制等职能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企业管理的定义</a:t>
            </a:r>
            <a:endParaRPr altLang="en-US" lang="zh-CN"/>
          </a:p>
        </p:txBody>
      </p:sp>
      <p:sp>
        <p:nvSpPr>
          <p:cNvPr id="104901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企业管理是对企业生产经营活动进行计划、组织、指挥、协调和控制等一系列活动的总称。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企业管理是社会化大生产的客观要求，是保证现代化企业生产经营活动有效进行的重要条件。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企业管理是增强企业素质，提高企业管理水平的重要途径。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企业管理是推动企业发展的关键因素之一，它有助于实现企业的可持续发展。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企业管理与组织管理的关系</a:t>
            </a:r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企业管理是对企业生产经营活动进行计划、组织、指挥、协调和控制等一系列活动的总称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组织管理是指通过建立组织结构，明确工作职责，协调各部门之间的关系，使组织内成员更好地协作，以实现组织目标的过程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企业管理与组织管理密切相关，相互依存，共同构成企业管理的核心内容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企业管理需要以组织管理为基础，通过有效的组织管理来实现企业的战略目标和发展规划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提高企业运营效率</a:t>
            </a:r>
            <a:endParaRPr altLang="en-US" lang="zh-CN"/>
          </a:p>
        </p:txBody>
      </p:sp>
      <p:sp>
        <p:nvSpPr>
          <p:cNvPr id="104918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优化资源配置：合理分配人力、物力、财力等资源，避免浪费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降低成本：通过有效的管理，减少不必要的开支，提高经济效益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提高生产效率：合理安排生产计划，减少生产过程中的停滞和等待时间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增强市场竞争力：通过有效的管理，提高产品质量和服务水平，赢得更多客户和市场份额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降低成本，提高效率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塑造企业文化，提升品牌形象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29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降低经营风险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实现长期盈利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培养企业核心能力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保障企业战略目标的实现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企业管理能够确保企业战略目标的制定和实施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企业管理能够应对市场变化，保持竞争优势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企业管理能够激发员工积极性，增强企业凝聚力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企业管理能够协调企业内外部资源，提高整体运营效率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企业管理的内容</a:t>
            </a:r>
            <a:endParaRPr altLang="en-US" lang="zh-CN"/>
          </a:p>
        </p:txBody>
      </p:sp>
      <p:sp>
        <p:nvSpPr>
          <p:cNvPr id="10494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组织管理</a:t>
            </a:r>
            <a:endParaRPr altLang="en-US" lang="zh-CN"/>
          </a:p>
        </p:txBody>
      </p:sp>
      <p:sp>
        <p:nvSpPr>
          <p:cNvPr id="1049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组织结构：明确企业的组织架构、部门设置和职责分工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人员管理：包括招聘、培训、绩效管理和激励机制等方面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流程管理：优化业务流程，提高工作效率和质量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战略管理：制定并执行企业战略，确保企业长期发展目标得以实现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人力资源管理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招聘与选拔：吸引和选择适合企业的人才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培训与发展：提升员工技能和知识水平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绩效管理：评估员工工作表现，激励优秀员工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薪酬福利：提供合理的薪酬和福利，吸引和留住人才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4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6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员工关系管理：建立良好的工作关系，提高员工满意度和忠诚度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财务管理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财务计划：制定公司的预算和财务计划，确保公司的财务稳健和符合法规要求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财务控制：监控公司的财务状况，确保公司的财务记录准确无误，及时发现并解决潜在的财务风险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投资决策：评估并决定公司的投资方向和投资项目，确保公司的资产得到合理的利用和增值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成本控制：制定并执行公司的成本控制策略，降低公司的运营成本，提高公司的盈利能力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营销管理</a:t>
            </a:r>
            <a:endParaRPr altLang="en-US" lang="zh-CN"/>
          </a:p>
        </p:txBody>
      </p:sp>
      <p:sp>
        <p:nvSpPr>
          <p:cNvPr id="104966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内容：包括市场调研、产品开发、促销推广、销售管理等方面。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定义：营销管理是指企业通过市场调研、产品开发、促销推广等方式，实现产品销售和品牌建设的过程。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重要性：营销管理是企业实现盈利和可持续发展的重要手段，它能够提高企业的市场竞争力，促进产品的销售和品牌的推广。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目标：通过有效的营销管理，提高企业的市场份额和盈利能力，实现企业的可持续发展。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生产管理</a:t>
            </a:r>
            <a:endParaRPr altLang="en-US" lang="zh-CN"/>
          </a:p>
        </p:txBody>
      </p:sp>
      <p:sp>
        <p:nvSpPr>
          <p:cNvPr id="1049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生产计划：制定生产计划，确保生产进度和产品质量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生产控制：对生产过程进行监控，确保生产符合要求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生产调度：协调生产资源，确保生产顺利进行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生产现场管理：对生产现场进行管理，提高生产效率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企业管理的实施</a:t>
            </a:r>
            <a:endParaRPr altLang="en-US" lang="zh-CN"/>
          </a:p>
        </p:txBody>
      </p:sp>
      <p:sp>
        <p:nvSpPr>
          <p:cNvPr id="10497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制定科学的管理制度</a:t>
            </a:r>
            <a:endParaRPr altLang="en-US" lang="zh-CN"/>
          </a:p>
        </p:txBody>
      </p:sp>
      <p:sp>
        <p:nvSpPr>
          <p:cNvPr id="104984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明确管理目标：制定科学的管理制度首先要明确企业的管理目标，包括长期和短期目标，确保管理活动与企业战略保持一致。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规范管理流程：制定详细的管理流程，包括决策、计划、组织、协调、控制等环节，确保管理活动的规范化和高效化。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建立激励机制：通过合理的激励机制，激发员工的积极性和创造力，提高员工的工作效率和满意度。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强化监督机制：建立有效的监督机制，对管理活动进行监督和评估，及时发现问题并进行改进，确保管理制度的有效实施。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加强团队建设</a:t>
            </a:r>
            <a:endParaRPr altLang="en-US" lang="zh-CN"/>
          </a:p>
        </p:txBody>
      </p:sp>
      <p:sp>
        <p:nvSpPr>
          <p:cNvPr id="1049906" name="对角圆角矩形 15"/>
          <p:cNvSpPr/>
          <p:nvPr>
            <p:custDataLst>
              <p:tags r:id="rId1"/>
            </p:custDataLst>
          </p:nvPr>
        </p:nvSpPr>
        <p:spPr>
          <a:xfrm>
            <a:off x="1404891" y="3554170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6"/>
          <p:cNvSpPr/>
          <p:nvPr>
            <p:custDataLst>
              <p:tags r:id="rId2"/>
            </p:custDataLst>
          </p:nvPr>
        </p:nvSpPr>
        <p:spPr>
          <a:xfrm>
            <a:off x="1404891" y="3426144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7"/>
          <p:cNvSpPr/>
          <p:nvPr>
            <p:custDataLst>
              <p:tags r:id="rId3"/>
            </p:custDataLst>
          </p:nvPr>
        </p:nvSpPr>
        <p:spPr>
          <a:xfrm>
            <a:off x="1912538" y="3426781"/>
            <a:ext cx="76434" cy="127390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4"/>
            </p:custDataLst>
          </p:nvPr>
        </p:nvSpPr>
        <p:spPr>
          <a:xfrm>
            <a:off x="1945659" y="3563724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培养团队精神：通过培训、激励和认可等方式，培养团队成员的团队精神，提高整体绩效。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2"/>
          <p:cNvSpPr/>
          <p:nvPr>
            <p:custDataLst>
              <p:tags r:id="rId5"/>
            </p:custDataLst>
          </p:nvPr>
        </p:nvSpPr>
        <p:spPr>
          <a:xfrm>
            <a:off x="1404891" y="1580906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53"/>
          <p:cNvSpPr/>
          <p:nvPr>
            <p:custDataLst>
              <p:tags r:id="rId6"/>
            </p:custDataLst>
          </p:nvPr>
        </p:nvSpPr>
        <p:spPr>
          <a:xfrm>
            <a:off x="1404891" y="1452880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54"/>
          <p:cNvSpPr/>
          <p:nvPr>
            <p:custDataLst>
              <p:tags r:id="rId7"/>
            </p:custDataLst>
          </p:nvPr>
        </p:nvSpPr>
        <p:spPr>
          <a:xfrm>
            <a:off x="1912538" y="1453517"/>
            <a:ext cx="76434" cy="12739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56"/>
          <p:cNvSpPr txBox="1"/>
          <p:nvPr>
            <p:custDataLst>
              <p:tags r:id="rId8"/>
            </p:custDataLst>
          </p:nvPr>
        </p:nvSpPr>
        <p:spPr>
          <a:xfrm>
            <a:off x="1945659" y="1584091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明确团队目标：制定明确的团队目标，确保每个成员都理解并致力于实现这些目标。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"/>
          <p:cNvSpPr/>
          <p:nvPr>
            <p:custDataLst>
              <p:tags r:id="rId9"/>
            </p:custDataLst>
          </p:nvPr>
        </p:nvSpPr>
        <p:spPr>
          <a:xfrm>
            <a:off x="1404891" y="2567538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6"/>
          <p:cNvSpPr/>
          <p:nvPr>
            <p:custDataLst>
              <p:tags r:id="rId10"/>
            </p:custDataLst>
          </p:nvPr>
        </p:nvSpPr>
        <p:spPr>
          <a:xfrm>
            <a:off x="1404891" y="2439512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7"/>
          <p:cNvSpPr/>
          <p:nvPr>
            <p:custDataLst>
              <p:tags r:id="rId11"/>
            </p:custDataLst>
          </p:nvPr>
        </p:nvSpPr>
        <p:spPr>
          <a:xfrm>
            <a:off x="1912538" y="2440149"/>
            <a:ext cx="76434" cy="12739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2"/>
            </p:custDataLst>
          </p:nvPr>
        </p:nvSpPr>
        <p:spPr>
          <a:xfrm>
            <a:off x="1945659" y="2577093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建立信任：建立团队成员之间的信任关系，促进有效的沟通和协作。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9"/>
          <p:cNvSpPr/>
          <p:nvPr>
            <p:custDataLst>
              <p:tags r:id="rId13"/>
            </p:custDataLst>
          </p:nvPr>
        </p:nvSpPr>
        <p:spPr>
          <a:xfrm>
            <a:off x="1404891" y="4540802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0"/>
          <p:cNvSpPr/>
          <p:nvPr>
            <p:custDataLst>
              <p:tags r:id="rId14"/>
            </p:custDataLst>
          </p:nvPr>
        </p:nvSpPr>
        <p:spPr>
          <a:xfrm>
            <a:off x="1404891" y="4412776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1"/>
          <p:cNvSpPr/>
          <p:nvPr>
            <p:custDataLst>
              <p:tags r:id="rId15"/>
            </p:custDataLst>
          </p:nvPr>
        </p:nvSpPr>
        <p:spPr>
          <a:xfrm>
            <a:off x="1912538" y="4413412"/>
            <a:ext cx="76434" cy="127390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12"/>
          <p:cNvSpPr txBox="1"/>
          <p:nvPr>
            <p:custDataLst>
              <p:tags r:id="rId16"/>
            </p:custDataLst>
          </p:nvPr>
        </p:nvSpPr>
        <p:spPr>
          <a:xfrm>
            <a:off x="1945659" y="4550356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建立有效的沟通机制：建立有效的沟通机制，确保信息畅通，及时解决问题和冲突。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14"/>
          <p:cNvSpPr/>
          <p:nvPr>
            <p:custDataLst>
              <p:tags r:id="rId17"/>
            </p:custDataLst>
          </p:nvPr>
        </p:nvSpPr>
        <p:spPr>
          <a:xfrm>
            <a:off x="1404891" y="5527434"/>
            <a:ext cx="9376609" cy="7025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8"/>
          <p:cNvSpPr/>
          <p:nvPr>
            <p:custDataLst>
              <p:tags r:id="rId18"/>
            </p:custDataLst>
          </p:nvPr>
        </p:nvSpPr>
        <p:spPr>
          <a:xfrm>
            <a:off x="1404891" y="5399407"/>
            <a:ext cx="507306" cy="48408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9"/>
          <p:cNvSpPr/>
          <p:nvPr>
            <p:custDataLst>
              <p:tags r:id="rId19"/>
            </p:custDataLst>
          </p:nvPr>
        </p:nvSpPr>
        <p:spPr>
          <a:xfrm>
            <a:off x="1912538" y="5400044"/>
            <a:ext cx="76434" cy="127390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0"/>
          <p:cNvSpPr txBox="1"/>
          <p:nvPr>
            <p:custDataLst>
              <p:tags r:id="rId20"/>
            </p:custDataLst>
          </p:nvPr>
        </p:nvSpPr>
        <p:spPr>
          <a:xfrm>
            <a:off x="1945659" y="5536988"/>
            <a:ext cx="8590512" cy="6904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制定明确的责任分工：明确每个成员的责任分工，确保工作顺利进行，避免重复劳动和资源浪费。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推进信息化建设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信息化建设的意义：提高企业管理效率、降低成本、增强竞争力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信息化建设的实施：制定信息化战略、建立信息化组织、推进信息化项目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信息化建设的挑战：技术更新快、人才短缺、信息安全问题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信息化建设的未来趋势：云计算、大数据、人工智能等技术的应用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持续改进和创新</a:t>
            </a:r>
            <a:endParaRPr altLang="en-US" lang="zh-CN"/>
          </a:p>
        </p:txBody>
      </p:sp>
      <p:sp>
        <p:nvSpPr>
          <p:cNvPr id="1050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持续改进：不断优化企业运营和管理流程，提高效率和效益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创新：通过引入新技术、新方法、新模式，推动企业转型升级和可持续发展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培养员工创新意识和能力：通过培训、激励机制等手段，激发员工的创新潜力和创造力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建立创新文化：营造开放、包容、创新的氛围，鼓励员工提出新思路、新想法和新方案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企业管理的未来趋势</a:t>
            </a:r>
            <a:endParaRPr altLang="en-US" lang="zh-CN"/>
          </a:p>
        </p:txBody>
      </p:sp>
      <p:sp>
        <p:nvSpPr>
          <p:cNvPr id="10500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5016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数字化转型的定义和内涵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数字化转型对企业管理的挑战和机遇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数字化转型的关键技术和应用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数字化转型的背景和驱动力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5023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智能化升级对企业管理的意义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人工智能技术在企业管理中的应用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未来企业管理智能化升级的趋势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智能化升级对企业管理的挑战与机遇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5028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865198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9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949206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9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951746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4038294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9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126747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4040834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00" name="正文"/>
          <p:cNvSpPr txBox="1"/>
          <p:nvPr>
            <p:custDataLst>
              <p:tags r:id="rId7"/>
            </p:custDataLst>
          </p:nvPr>
        </p:nvSpPr>
        <p:spPr>
          <a:xfrm>
            <a:off x="2836674" y="1776928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定义：绿色化发展是指企业在经营管理过程中，注重环境保护、资源节约和可持续发展，以实现经济效益和社会效益的双重目标。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8"/>
            </p:custDataLst>
          </p:nvPr>
        </p:nvSpPr>
        <p:spPr>
          <a:xfrm>
            <a:off x="2836674" y="2873637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重要性：随着全球环境问题的日益严重，绿色化发展已经成为企业管理的必然趋势。绿色化发展可以提高企业的社会形象和品牌价值，增强企业的竞争力和可持续发展能力。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9"/>
            </p:custDataLst>
          </p:nvPr>
        </p:nvSpPr>
        <p:spPr>
          <a:xfrm>
            <a:off x="2836674" y="3970345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未来趋势：未来，企业管理的绿色化发展将更加注重环保、节能、低碳等方面的创新和实践，推动企业向更加环保、可持续的方向发展。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10"/>
            </p:custDataLst>
          </p:nvPr>
        </p:nvSpPr>
        <p:spPr>
          <a:xfrm>
            <a:off x="2836674" y="5067054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实施措施：企业可以通过制定绿色发展战略、加强环保意识培训、推广绿色生产技术等措施，推动绿色化发展，实现经济效益和社会效益的双重目标。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842337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国际化拓展</a:t>
            </a:r>
            <a:endParaRPr altLang="en-US" lang="zh-CN"/>
          </a:p>
        </p:txBody>
      </p:sp>
      <p:sp>
        <p:nvSpPr>
          <p:cNvPr id="105034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全球化趋势：企业需要适应全球化的发展趋势，拓展国际市场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跨国合作：企业需要与不同国家的企业进行合作，实现资源共享和优势互补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国际化战略：企业需要制定国际化战略，明确国际化拓展的目标和路径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文化融合：企业需要注重文化融合，尊重不同国家的文化和价值观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</a:t>
            </a:r>
            <a:endParaRPr altLang="en-US" lang="zh-CN"/>
          </a:p>
        </p:txBody>
      </p:sp>
      <p:sp>
        <p:nvSpPr>
          <p:cNvPr id="10503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企业管理的核心价值</a:t>
            </a:r>
            <a:endParaRPr altLang="en-US" lang="zh-CN"/>
          </a:p>
        </p:txBody>
      </p:sp>
      <p:sp>
        <p:nvSpPr>
          <p:cNvPr id="10504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培养企业团队合作精神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企业管理的未来挑战与机遇</a:t>
            </a:r>
            <a:endParaRPr altLang="en-US" lang="zh-CN"/>
          </a:p>
        </p:txBody>
      </p:sp>
      <p:sp>
        <p:nvSpPr>
          <p:cNvPr id="105050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未来机遇：技术创新、可持续发展、商业模式创新等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未来挑战：数字化转型、全球化竞争、人才管理难题等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应对挑战：加强数字化转型、提高全球化竞争力、优化人才管理等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抓住机遇：积极拥抱技术创新、推动可持续发展、创新商业模式等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5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3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2023-12-19T12:19:05Z</dcterms:created>
  <dcterms:modified xsi:type="dcterms:W3CDTF">2023-12-19T12:19:05Z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a472a748085f4ba1ac78d74eb38804f7_21</vt:lpwstr>
  </property>
</Properties>
</file>