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tags" Target="tags/tag19.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handoutMaster" Target="handoutMasters/handout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43010" name="幻灯片图像占位符 1"/>
          <p:cNvSpPr>
            <a:spLocks noGrp="1" noRot="1" noChangeAspect="1" noTextEdit="1"/>
          </p:cNvSpPr>
          <p:nvPr>
            <p:ph type="sldImg"/>
          </p:nvPr>
        </p:nvSpPr>
        <p:spPr>
          <a:ln>
            <a:solidFill>
              <a:srgbClr val="000000">
                <a:alpha val="100000"/>
              </a:srgbClr>
            </a:solidFill>
            <a:miter lim="800000"/>
          </a:ln>
        </p:spPr>
      </p:sp>
      <p:sp>
        <p:nvSpPr>
          <p:cNvPr id="43011" name="备注占位符 2"/>
          <p:cNvSpPr>
            <a:spLocks noGrp="1"/>
          </p:cNvSpPr>
          <p:nvPr>
            <p:ph type="body" idx="1"/>
          </p:nvPr>
        </p:nvSpPr>
        <p:spPr>
          <a:noFill/>
          <a:ln>
            <a:noFill/>
          </a:ln>
        </p:spPr>
        <p:txBody>
          <a:bodyPr wrap="square" lIns="91440" tIns="45720" rIns="91440" bIns="45720" anchor="t" anchorCtr="0"/>
          <a:lstStyle/>
          <a:p>
            <a:pPr lvl="0" eaLnBrk="1" hangingPunct="1">
              <a:spcBef>
                <a:spcPct val="0"/>
              </a:spcBef>
            </a:pPr>
            <a:endParaRPr lang="zh-CN" altLang="en-US"/>
          </a:p>
        </p:txBody>
      </p:sp>
      <p:sp>
        <p:nvSpPr>
          <p:cNvPr id="43012" name="灯片编号占位符 3"/>
          <p:cNvSpPr txBox="1">
            <a:spLocks noGrp="1"/>
          </p:cNvSpPr>
          <p:nvPr>
            <p:ph type="sldNum" sz="quarter" idx="10"/>
          </p:nvPr>
        </p:nvSpPr>
        <p:spPr>
          <a:xfrm>
            <a:off x="3884613" y="8685213"/>
            <a:ext cx="2971800" cy="458787"/>
          </a:xfrm>
          <a:prstGeom prst="rect">
            <a:avLst/>
          </a:prstGeom>
          <a:noFill/>
          <a:ln w="9525">
            <a:noFill/>
          </a:ln>
        </p:spPr>
        <p:txBody>
          <a:bodyPr anchor="b" anchorCtr="0"/>
          <a:lstStyle/>
          <a:p>
            <a:pPr lvl="0" algn="r" eaLnBrk="1" hangingPunct="1"/>
            <a:fld id="{9A0DB2DC-4C9A-4742-B13C-FB6460FD3503}" type="slidenum">
              <a:rPr lang="zh-CN" altLang="en-US" sz="1200">
                <a:latin typeface="等线" panose="02010600030101010101" pitchFamily="2" charset="-122"/>
                <a:ea typeface="等线" panose="02010600030101010101" pitchFamily="2" charset="-122"/>
              </a:rPr>
              <a:t>19</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solidFill>
            <a:schemeClr val="accent6">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image" Target="../media/image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image" Target="../media/image7.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tags" Target="../tags/tag1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tags" Target="../tags/tag1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tags" Target="../tags/tag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tags" Target="../tags/tag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png" /><Relationship Id="rId3" Type="http://schemas.openxmlformats.org/officeDocument/2006/relationships/image" Target="../media/image17.png" /><Relationship Id="rId4" Type="http://schemas.openxmlformats.org/officeDocument/2006/relationships/tags" Target="../tags/tag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19.png" /><Relationship Id="rId4" Type="http://schemas.openxmlformats.org/officeDocument/2006/relationships/tags" Target="../tags/tag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png" /><Relationship Id="rId3" Type="http://schemas.openxmlformats.org/officeDocument/2006/relationships/image" Target="../media/image21.png" /><Relationship Id="rId4" Type="http://schemas.openxmlformats.org/officeDocument/2006/relationships/tags" Target="../tags/tag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2.png" /><Relationship Id="rId3" Type="http://schemas.openxmlformats.org/officeDocument/2006/relationships/image" Target="../media/image23.png" /><Relationship Id="rId4" Type="http://schemas.openxmlformats.org/officeDocument/2006/relationships/tags" Target="../tags/tag1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4.png" /><Relationship Id="rId4" Type="http://schemas.openxmlformats.org/officeDocument/2006/relationships/tags" Target="../tags/tag18.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414588" y="2662238"/>
            <a:ext cx="700088" cy="604838"/>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lt1"/>
                </a:solidFill>
                <a:effectLst/>
                <a:uLnTx/>
                <a:uFillTx/>
                <a:latin typeface="+mn-lt"/>
                <a:ea typeface="+mn-ea"/>
                <a:cs typeface="+mn-cs"/>
              </a:rPr>
              <a:t>01</a:t>
            </a:r>
            <a:endParaRPr kumimoji="0" lang="en-US" altLang="zh-CN" sz="2400" b="0" i="0" u="none" strike="noStrike" kern="1200" cap="none" spc="0" normalizeH="0" baseline="0" noProof="0">
              <a:ln>
                <a:noFill/>
              </a:ln>
              <a:solidFill>
                <a:schemeClr val="lt1"/>
              </a:solidFill>
              <a:effectLst/>
              <a:uLnTx/>
              <a:uFillTx/>
              <a:latin typeface="+mn-lt"/>
              <a:ea typeface="+mn-ea"/>
              <a:cs typeface="+mn-cs"/>
            </a:endParaRPr>
          </a:p>
        </p:txBody>
      </p:sp>
      <p:sp>
        <p:nvSpPr>
          <p:cNvPr id="21507" name="文本框 3"/>
          <p:cNvSpPr txBox="1"/>
          <p:nvPr/>
        </p:nvSpPr>
        <p:spPr>
          <a:xfrm>
            <a:off x="3429000" y="2662238"/>
            <a:ext cx="3816350" cy="646112"/>
          </a:xfrm>
          <a:prstGeom prst="rect">
            <a:avLst/>
          </a:prstGeom>
          <a:noFill/>
          <a:ln w="9525">
            <a:noFill/>
          </a:ln>
        </p:spPr>
        <p:txBody>
          <a:bodyPr>
            <a:spAutoFit/>
          </a:bodyPr>
          <a:lstStyle>
            <a:defPPr>
              <a:defRPr lang="zh-CN"/>
            </a:defPPr>
          </a:lstStyle>
          <a:p>
            <a:pPr eaLnBrk="1" hangingPunct="1"/>
            <a:r>
              <a:rPr lang="zh-CN" altLang="en-US" sz="3600">
                <a:latin typeface="Arial" panose="020b0604020202020204" pitchFamily="34" charset="0"/>
              </a:rPr>
              <a:t>题型解读</a:t>
            </a:r>
          </a:p>
        </p:txBody>
      </p:sp>
      <p:sp>
        <p:nvSpPr>
          <p:cNvPr id="5" name="圆角矩形 4"/>
          <p:cNvSpPr/>
          <p:nvPr/>
        </p:nvSpPr>
        <p:spPr>
          <a:xfrm>
            <a:off x="2414588" y="3425825"/>
            <a:ext cx="700088" cy="603250"/>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lt1"/>
                </a:solidFill>
                <a:effectLst/>
                <a:uLnTx/>
                <a:uFillTx/>
                <a:latin typeface="+mn-lt"/>
                <a:ea typeface="+mn-ea"/>
                <a:cs typeface="+mn-cs"/>
              </a:rPr>
              <a:t>02</a:t>
            </a:r>
            <a:endParaRPr kumimoji="0" lang="en-US" altLang="zh-CN" sz="2400" b="0" i="0" u="none" strike="noStrike" kern="1200" cap="none" spc="0" normalizeH="0" baseline="0" noProof="0">
              <a:ln>
                <a:noFill/>
              </a:ln>
              <a:solidFill>
                <a:schemeClr val="lt1"/>
              </a:solidFill>
              <a:effectLst/>
              <a:uLnTx/>
              <a:uFillTx/>
              <a:latin typeface="+mn-lt"/>
              <a:ea typeface="+mn-ea"/>
              <a:cs typeface="+mn-cs"/>
            </a:endParaRPr>
          </a:p>
        </p:txBody>
      </p:sp>
      <p:sp>
        <p:nvSpPr>
          <p:cNvPr id="6" name="圆角矩形 5"/>
          <p:cNvSpPr/>
          <p:nvPr/>
        </p:nvSpPr>
        <p:spPr>
          <a:xfrm>
            <a:off x="2414588" y="4305300"/>
            <a:ext cx="700088" cy="604838"/>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lt1"/>
                </a:solidFill>
                <a:effectLst/>
                <a:uLnTx/>
                <a:uFillTx/>
                <a:latin typeface="+mn-lt"/>
                <a:ea typeface="+mn-ea"/>
                <a:cs typeface="+mn-cs"/>
              </a:rPr>
              <a:t>03</a:t>
            </a:r>
            <a:endParaRPr kumimoji="0" lang="en-US" altLang="zh-CN" sz="2400" b="0" i="0" u="none" strike="noStrike" kern="1200" cap="none" spc="0" normalizeH="0" baseline="0" noProof="0">
              <a:ln>
                <a:noFill/>
              </a:ln>
              <a:solidFill>
                <a:schemeClr val="lt1"/>
              </a:solidFill>
              <a:effectLst/>
              <a:uLnTx/>
              <a:uFillTx/>
              <a:latin typeface="+mn-lt"/>
              <a:ea typeface="+mn-ea"/>
              <a:cs typeface="+mn-cs"/>
            </a:endParaRPr>
          </a:p>
        </p:txBody>
      </p:sp>
      <p:sp>
        <p:nvSpPr>
          <p:cNvPr id="21510" name="文本框 8"/>
          <p:cNvSpPr txBox="1"/>
          <p:nvPr/>
        </p:nvSpPr>
        <p:spPr>
          <a:xfrm>
            <a:off x="3368675" y="3375025"/>
            <a:ext cx="3816350" cy="644525"/>
          </a:xfrm>
          <a:prstGeom prst="rect">
            <a:avLst/>
          </a:prstGeom>
          <a:noFill/>
          <a:ln w="9525">
            <a:noFill/>
          </a:ln>
        </p:spPr>
        <p:txBody>
          <a:bodyPr>
            <a:spAutoFit/>
          </a:bodyPr>
          <a:lstStyle>
            <a:defPPr>
              <a:defRPr lang="zh-CN"/>
            </a:defPPr>
          </a:lstStyle>
          <a:p>
            <a:pPr eaLnBrk="1" hangingPunct="1"/>
            <a:r>
              <a:rPr lang="zh-CN" altLang="en-US" sz="3600">
                <a:latin typeface="Arial" panose="020b0604020202020204" pitchFamily="34" charset="0"/>
              </a:rPr>
              <a:t>真题剖析</a:t>
            </a:r>
          </a:p>
        </p:txBody>
      </p:sp>
      <p:sp>
        <p:nvSpPr>
          <p:cNvPr id="21511" name="文本框 9"/>
          <p:cNvSpPr txBox="1"/>
          <p:nvPr/>
        </p:nvSpPr>
        <p:spPr>
          <a:xfrm>
            <a:off x="3429000" y="4294188"/>
            <a:ext cx="3816350" cy="644525"/>
          </a:xfrm>
          <a:prstGeom prst="rect">
            <a:avLst/>
          </a:prstGeom>
          <a:noFill/>
          <a:ln w="9525">
            <a:noFill/>
          </a:ln>
        </p:spPr>
        <p:txBody>
          <a:bodyPr>
            <a:spAutoFit/>
          </a:bodyPr>
          <a:lstStyle>
            <a:defPPr>
              <a:defRPr lang="zh-CN"/>
            </a:defPPr>
          </a:lstStyle>
          <a:p>
            <a:pPr eaLnBrk="1" hangingPunct="1"/>
            <a:r>
              <a:rPr lang="zh-CN" altLang="en-US" sz="3600">
                <a:latin typeface="Arial" panose="020b0604020202020204" pitchFamily="34" charset="0"/>
              </a:rPr>
              <a:t>实战提分</a:t>
            </a:r>
          </a:p>
        </p:txBody>
      </p:sp>
      <p:sp>
        <p:nvSpPr>
          <p:cNvPr id="14" name="矩形 13"/>
          <p:cNvSpPr/>
          <p:nvPr/>
        </p:nvSpPr>
        <p:spPr>
          <a:xfrm>
            <a:off x="3305175" y="262413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2" name="矩形 1"/>
          <p:cNvSpPr/>
          <p:nvPr/>
        </p:nvSpPr>
        <p:spPr>
          <a:xfrm>
            <a:off x="3305175" y="339248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8" name="矩形 7"/>
          <p:cNvSpPr/>
          <p:nvPr/>
        </p:nvSpPr>
        <p:spPr>
          <a:xfrm>
            <a:off x="3305175" y="427831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5" name="矩形 14"/>
          <p:cNvSpPr/>
          <p:nvPr/>
        </p:nvSpPr>
        <p:spPr>
          <a:xfrm>
            <a:off x="161925" y="628650"/>
            <a:ext cx="8875713" cy="184785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schemeClr val="tx1">
                    <a:lumMod val="95000"/>
                    <a:lumOff val="5000"/>
                  </a:schemeClr>
                </a:solidFill>
                <a:effectLst/>
                <a:uLnTx/>
                <a:uFillTx/>
                <a:latin typeface="楷体" panose="02010609060101010101" pitchFamily="49" charset="-122"/>
                <a:ea typeface="楷体" panose="02010609060101010101" pitchFamily="49" charset="-122"/>
                <a:cs typeface="楷体" panose="02010609060101010101" pitchFamily="49" charset="-122"/>
              </a:rPr>
              <a:t>  </a:t>
            </a:r>
            <a:endParaRPr kumimoji="0" lang="zh-CN" altLang="en-US" sz="4000" b="0" i="0" u="none" strike="noStrike" kern="1200" cap="none" spc="0" normalizeH="0" baseline="0" noProof="0">
              <a:ln>
                <a:noFill/>
              </a:ln>
              <a:solidFill>
                <a:schemeClr val="tx1">
                  <a:lumMod val="95000"/>
                  <a:lumOff val="5000"/>
                </a:schemeClr>
              </a:solidFill>
              <a:effectLst/>
              <a:uLnTx/>
              <a:uFillTx/>
              <a:latin typeface="楷体" panose="02010609060101010101" pitchFamily="49" charset="-122"/>
              <a:ea typeface="楷体" panose="02010609060101010101" pitchFamily="49" charset="-122"/>
              <a:cs typeface="楷体" panose="02010609060101010101" pitchFamily="49" charset="-122"/>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a:ln>
                  <a:noFill/>
                </a:ln>
                <a:solidFill>
                  <a:prstClr val="black">
                    <a:lumMod val="95000"/>
                    <a:lumOff val="5000"/>
                  </a:prstClr>
                </a:solidFill>
                <a:effectLst/>
                <a:uLnTx/>
                <a:uFillTx/>
                <a:latin typeface="楷体" panose="02010609060101010101" pitchFamily="49" charset="-122"/>
                <a:ea typeface="楷体" panose="02010609060101010101" pitchFamily="49" charset="-122"/>
                <a:cs typeface="楷体" panose="02010609060101010101" pitchFamily="49" charset="-122"/>
              </a:rPr>
              <a:t>题型三  二次函数综合题</a:t>
            </a:r>
            <a:endParaRPr kumimoji="0" lang="en-US" altLang="zh-CN" sz="4000" b="0" i="0" u="none" strike="noStrike" kern="1200" cap="none" spc="0" normalizeH="0" baseline="0" noProof="0">
              <a:ln>
                <a:noFill/>
              </a:ln>
              <a:solidFill>
                <a:prstClr val="black">
                  <a:lumMod val="95000"/>
                  <a:lumOff val="5000"/>
                </a:prstClr>
              </a:solidFill>
              <a:effectLst/>
              <a:uLnTx/>
              <a:uFillTx/>
              <a:latin typeface="楷体" panose="02010609060101010101" pitchFamily="49" charset="-122"/>
              <a:ea typeface="楷体" panose="02010609060101010101" pitchFamily="49" charset="-122"/>
              <a:cs typeface="楷体" panose="02010609060101010101" pitchFamily="49" charset="-122"/>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a:ln>
                  <a:noFill/>
                </a:ln>
                <a:solidFill>
                  <a:prstClr val="black">
                    <a:lumMod val="95000"/>
                    <a:lumOff val="5000"/>
                  </a:prstClr>
                </a:solidFill>
                <a:effectLst/>
                <a:uLnTx/>
                <a:uFillTx/>
                <a:latin typeface="楷体" panose="02010609060101010101" pitchFamily="49" charset="-122"/>
                <a:ea typeface="楷体" panose="02010609060101010101" pitchFamily="49" charset="-122"/>
                <a:cs typeface="楷体" panose="02010609060101010101" pitchFamily="49" charset="-122"/>
              </a:rPr>
              <a:t>类型二  </a:t>
            </a:r>
            <a:r>
              <a:rPr kumimoji="0" lang="zh-CN" altLang="en-US" sz="4000" b="1" i="0" u="none" strike="noStrike" kern="1200" cap="none" spc="0" normalizeH="0" baseline="0" noProof="0">
                <a:ln>
                  <a:noFill/>
                </a:ln>
                <a:solidFill>
                  <a:schemeClr val="tx1">
                    <a:lumMod val="95000"/>
                    <a:lumOff val="5000"/>
                  </a:schemeClr>
                </a:solidFill>
                <a:effectLst/>
                <a:uLnTx/>
                <a:uFillTx/>
                <a:latin typeface="楷体" panose="02010609060101010101" pitchFamily="49" charset="-122"/>
                <a:ea typeface="楷体" panose="02010609060101010101" pitchFamily="49" charset="-122"/>
                <a:cs typeface="楷体" panose="02010609060101010101" pitchFamily="49" charset="-122"/>
              </a:rPr>
              <a:t>二次函数与面积问题</a:t>
            </a:r>
            <a:endParaRPr kumimoji="0" lang="zh-CN" altLang="en-US" sz="4000" b="1" i="0" u="none" strike="noStrike" kern="1200" cap="none" spc="0" normalizeH="0" baseline="0" noProof="0">
              <a:ln>
                <a:noFill/>
              </a:ln>
              <a:solidFill>
                <a:schemeClr val="tx1">
                  <a:lumMod val="95000"/>
                  <a:lumOff val="5000"/>
                </a:schemeClr>
              </a:solidFill>
              <a:effectLst/>
              <a:uLnTx/>
              <a:uFillTx/>
              <a:latin typeface="楷体" panose="02010609060101010101" pitchFamily="49" charset="-122"/>
              <a:ea typeface="楷体" panose="02010609060101010101" pitchFamily="49" charset="-122"/>
              <a:cs typeface="楷体" panose="02010609060101010101" pitchFamily="49" charset="-122"/>
            </a:endParaRPr>
          </a:p>
        </p:txBody>
      </p:sp>
    </p:spTree>
    <p:custDataLst>
      <p:tags r:id="rId2"/>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a:xfrm>
            <a:off x="1104900" y="1244600"/>
            <a:ext cx="10515600" cy="1824038"/>
          </a:xfrm>
        </p:spPr>
        <p:txBody>
          <a:bodyPr anchor="ctr" anchorCtr="0">
            <a:noAutofit/>
          </a:bodyPr>
          <a:lstStyle/>
          <a:p>
            <a:pPr marL="0" marR="0" lvl="0" indent="0" algn="ctr" defTabSz="914400" rtl="0" eaLnBrk="1" fontAlgn="auto" latinLnBrk="0" hangingPunct="1">
              <a:lnSpc>
                <a:spcPct val="130000"/>
              </a:lnSpc>
              <a:spcBef>
                <a:spcPct val="0"/>
              </a:spcBef>
              <a:spcAft>
                <a:spcPts val="1000"/>
              </a:spcAft>
              <a:buClrTx/>
              <a:buSzTx/>
              <a:buFont typeface="Arial" panose="020b0604020202020204" pitchFamily="34" charset="0"/>
              <a:buNone/>
              <a:defRPr/>
            </a:pPr>
            <a:r>
              <a:rPr kumimoji="0" lang="en-US" altLang="zh-CN" sz="19900" b="0" i="0" u="none" strike="noStrike" kern="1200" cap="none" spc="150" normalizeH="0" baseline="0" noProof="0">
                <a:ln>
                  <a:noFill/>
                </a:ln>
                <a:solidFill>
                  <a:srgbClr val="EAD900">
                    <a:lumMod val="75000"/>
                  </a:srgbClr>
                </a:solidFill>
                <a:effectLst/>
                <a:uLnTx/>
                <a:uFillTx/>
                <a:latin typeface="华文中宋" panose="02010600040101010101" pitchFamily="2" charset="-122"/>
                <a:ea typeface="华文中宋" panose="02010600040101010101" pitchFamily="2" charset="-122"/>
                <a:cs typeface="+mn-ea"/>
                <a:sym typeface="+mn-ea"/>
              </a:rPr>
              <a:t>01</a:t>
            </a:r>
            <a:endParaRPr kumimoji="0" lang="en-US" altLang="zh-CN" sz="19900" b="0" i="0" u="none" strike="noStrike" kern="1200" cap="none" spc="150" normalizeH="0" baseline="0" noProof="0">
              <a:ln>
                <a:noFill/>
              </a:ln>
              <a:solidFill>
                <a:srgbClr val="FFBA55"/>
              </a:solidFill>
              <a:effectLst/>
              <a:uLnTx/>
              <a:uFillTx/>
              <a:latin typeface="华文中宋" panose="02010600040101010101" pitchFamily="2" charset="-122"/>
              <a:ea typeface="华文中宋" panose="02010600040101010101" pitchFamily="2" charset="-122"/>
              <a:cs typeface="+mn-ea"/>
              <a:sym typeface="+mn-ea"/>
            </a:endParaRPr>
          </a:p>
        </p:txBody>
      </p:sp>
      <p:sp>
        <p:nvSpPr>
          <p:cNvPr id="22531" name="标题 2"/>
          <p:cNvSpPr>
            <a:spLocks noGrp="1"/>
          </p:cNvSpPr>
          <p:nvPr/>
        </p:nvSpPr>
        <p:spPr>
          <a:xfrm>
            <a:off x="984250" y="3911600"/>
            <a:ext cx="10515600" cy="1392238"/>
          </a:xfrm>
          <a:prstGeom prst="rect">
            <a:avLst/>
          </a:prstGeom>
          <a:noFill/>
          <a:ln w="9525">
            <a:noFill/>
          </a:ln>
        </p:spPr>
        <p:txBody>
          <a:bodyPr anchor="ctr" anchorCtr="0"/>
          <a:lstStyle>
            <a:defPPr>
              <a:defRPr lang="zh-CN"/>
            </a:defPPr>
          </a:lstStyle>
          <a:p>
            <a:pPr algn="ctr" eaLnBrk="1" hangingPunct="1">
              <a:lnSpc>
                <a:spcPct val="90000"/>
              </a:lnSpc>
            </a:pPr>
            <a:r>
              <a:rPr lang="zh-CN" altLang="en-US" sz="4400">
                <a:latin typeface="Arial" panose="020b0604020202020204" pitchFamily="34" charset="0"/>
              </a:rPr>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1047115" y="462915"/>
            <a:ext cx="182245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题型解读</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sp>
        <p:nvSpPr>
          <p:cNvPr id="23557" name="文本框 1"/>
          <p:cNvSpPr txBox="1"/>
          <p:nvPr/>
        </p:nvSpPr>
        <p:spPr>
          <a:xfrm>
            <a:off x="1349375" y="1171575"/>
            <a:ext cx="9599613" cy="4514850"/>
          </a:xfrm>
          <a:prstGeom prst="rect">
            <a:avLst/>
          </a:prstGeom>
          <a:noFill/>
          <a:ln w="9525">
            <a:noFill/>
          </a:ln>
        </p:spPr>
        <p:txBody>
          <a:bodyPr>
            <a:spAutoFit/>
          </a:bodyPr>
          <a:lstStyle>
            <a:defPPr>
              <a:defRPr lang="zh-CN"/>
            </a:defPPr>
          </a:lstStyle>
          <a:p>
            <a:pPr eaLnBrk="1" hangingPunct="1">
              <a:lnSpc>
                <a:spcPct val="150000"/>
              </a:lnSpc>
            </a:pPr>
            <a:r>
              <a:rPr lang="en-US" altLang="zh-CN" sz="2800" b="1">
                <a:latin typeface="宋体" panose="02010600030101010101" pitchFamily="2" charset="-122"/>
                <a:ea typeface="宋体" panose="02010600030101010101" pitchFamily="2" charset="-122"/>
              </a:rPr>
              <a:t>    </a:t>
            </a:r>
            <a:r>
              <a:rPr lang="zh-CN" altLang="en-US" sz="2800" b="1">
                <a:latin typeface="宋体" panose="02010600030101010101" pitchFamily="2" charset="-122"/>
                <a:ea typeface="宋体" panose="02010600030101010101" pitchFamily="2" charset="-122"/>
              </a:rPr>
              <a:t>二次函数与面积问题在中考里比较常见。面积问题一般难度不大，主要以求三角形面积或者四边形的面积最值为主。要想攻克这一难题其实不难，首先得掌握平面直角坐标系中各类三角形的面积求法以及三角形的面积公式，其次能够对四边形进行合理分割，转化为三角形，梯形等规则图形的面积来解决，最后就是能熟练掌握待定系数法求一次函数解析式，利用二次函数的性质求最值。</a:t>
            </a:r>
          </a:p>
        </p:txBody>
      </p:sp>
    </p:spTree>
    <p:custDataLst>
      <p:tags r:id="rId2"/>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a:xfrm>
            <a:off x="1104900" y="1244600"/>
            <a:ext cx="10515600" cy="1824038"/>
          </a:xfrm>
        </p:spPr>
        <p:txBody>
          <a:bodyPr anchor="ctr" anchorCtr="0">
            <a:noAutofit/>
          </a:bodyPr>
          <a:lstStyle/>
          <a:p>
            <a:pPr marL="0" marR="0" lvl="0" indent="0" algn="ctr" defTabSz="914400" rtl="0" eaLnBrk="1" fontAlgn="auto" latinLnBrk="0" hangingPunct="1">
              <a:lnSpc>
                <a:spcPct val="130000"/>
              </a:lnSpc>
              <a:spcBef>
                <a:spcPct val="0"/>
              </a:spcBef>
              <a:spcAft>
                <a:spcPts val="1000"/>
              </a:spcAft>
              <a:buClrTx/>
              <a:buSzTx/>
              <a:buFont typeface="Arial" panose="020b0604020202020204" pitchFamily="34" charset="0"/>
              <a:buNone/>
              <a:defRPr/>
            </a:pPr>
            <a:r>
              <a:rPr kumimoji="0" lang="en-US" altLang="zh-CN" sz="19900" b="0" i="0" u="none" strike="noStrike" kern="1200" cap="none" spc="150" normalizeH="0" baseline="0" noProof="0">
                <a:ln>
                  <a:noFill/>
                </a:ln>
                <a:solidFill>
                  <a:srgbClr val="EAD900">
                    <a:lumMod val="75000"/>
                  </a:srgbClr>
                </a:solidFill>
                <a:effectLst/>
                <a:uLnTx/>
                <a:uFillTx/>
                <a:latin typeface="华文中宋" panose="02010600040101010101" pitchFamily="2" charset="-122"/>
                <a:ea typeface="华文中宋" panose="02010600040101010101" pitchFamily="2" charset="-122"/>
                <a:cs typeface="+mn-ea"/>
                <a:sym typeface="+mn-ea"/>
              </a:rPr>
              <a:t>02</a:t>
            </a:r>
            <a:endParaRPr kumimoji="0" lang="zh-CN" altLang="en-US" sz="19900" b="0" i="0" u="none" strike="noStrike" kern="1200" cap="none" spc="150" normalizeH="0" baseline="0" noProof="0">
              <a:ln>
                <a:noFill/>
              </a:ln>
              <a:solidFill>
                <a:schemeClr val="accent1">
                  <a:lumMod val="75000"/>
                </a:schemeClr>
              </a:solidFill>
              <a:effectLst/>
              <a:uLnTx/>
              <a:uFillTx/>
              <a:latin typeface="华文中宋" panose="02010600040101010101" pitchFamily="2" charset="-122"/>
              <a:ea typeface="华文中宋" panose="02010600040101010101" pitchFamily="2" charset="-122"/>
              <a:cs typeface="+mn-cs"/>
            </a:endParaRPr>
          </a:p>
        </p:txBody>
      </p:sp>
      <p:sp>
        <p:nvSpPr>
          <p:cNvPr id="24579" name="标题 2"/>
          <p:cNvSpPr>
            <a:spLocks noGrp="1"/>
          </p:cNvSpPr>
          <p:nvPr/>
        </p:nvSpPr>
        <p:spPr>
          <a:xfrm>
            <a:off x="984250" y="3911600"/>
            <a:ext cx="10515600" cy="1392238"/>
          </a:xfrm>
          <a:prstGeom prst="rect">
            <a:avLst/>
          </a:prstGeom>
          <a:noFill/>
          <a:ln w="9525">
            <a:noFill/>
          </a:ln>
        </p:spPr>
        <p:txBody>
          <a:bodyPr anchor="ctr" anchorCtr="0"/>
          <a:lstStyle>
            <a:defPPr>
              <a:defRPr lang="zh-CN"/>
            </a:defPPr>
          </a:lstStyle>
          <a:p>
            <a:pPr algn="ctr" eaLnBrk="1" hangingPunct="1">
              <a:lnSpc>
                <a:spcPct val="90000"/>
              </a:lnSpc>
            </a:pPr>
            <a:r>
              <a:rPr lang="zh-CN" altLang="en-US" sz="4400">
                <a:latin typeface="Arial" panose="020b0604020202020204" pitchFamily="34" charset="0"/>
              </a:rPr>
              <a:t>真题剖析</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63176" y="338667"/>
            <a:ext cx="540766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类型二：二次函数与面积问题</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sp>
        <p:nvSpPr>
          <p:cNvPr id="3" name="文本框 2"/>
          <p:cNvSpPr txBox="1"/>
          <p:nvPr/>
        </p:nvSpPr>
        <p:spPr>
          <a:xfrm>
            <a:off x="409151" y="852383"/>
            <a:ext cx="90805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例</a:t>
            </a: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2</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pic>
        <p:nvPicPr>
          <p:cNvPr id="25608" name="图片 4" descr="文本&#10;&#10;描述已自动生成"/>
          <p:cNvPicPr>
            <a:picLocks noChangeAspect="1"/>
          </p:cNvPicPr>
          <p:nvPr/>
        </p:nvPicPr>
        <p:blipFill>
          <a:blip r:embed="rId2"/>
          <a:stretch>
            <a:fillRect/>
          </a:stretch>
        </p:blipFill>
        <p:spPr>
          <a:xfrm>
            <a:off x="1317625" y="852488"/>
            <a:ext cx="4833938" cy="5667375"/>
          </a:xfrm>
          <a:prstGeom prst="rect">
            <a:avLst/>
          </a:prstGeom>
          <a:noFill/>
          <a:ln w="9525">
            <a:noFill/>
          </a:ln>
        </p:spPr>
      </p:pic>
      <p:pic>
        <p:nvPicPr>
          <p:cNvPr id="25609" name="图片 6" descr="图片包含 物体, 天线, 船, 照片&#10;&#10;描述已自动生成"/>
          <p:cNvPicPr>
            <a:picLocks noChangeAspect="1"/>
          </p:cNvPicPr>
          <p:nvPr/>
        </p:nvPicPr>
        <p:blipFill>
          <a:blip r:embed="rId3"/>
          <a:stretch>
            <a:fillRect/>
          </a:stretch>
        </p:blipFill>
        <p:spPr>
          <a:xfrm>
            <a:off x="6738938" y="1600200"/>
            <a:ext cx="4692650" cy="3200400"/>
          </a:xfrm>
          <a:prstGeom prst="rect">
            <a:avLst/>
          </a:prstGeom>
          <a:noFill/>
          <a:ln w="9525">
            <a:noFill/>
          </a:ln>
        </p:spPr>
      </p:pic>
    </p:spTree>
    <p:custDataLst>
      <p:tags r:id="rId4"/>
    </p:custData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descr="文本, 信件&#10;&#10;描述已自动生成"/>
          <p:cNvPicPr>
            <a:picLocks noChangeAspect="1"/>
          </p:cNvPicPr>
          <p:nvPr/>
        </p:nvPicPr>
        <p:blipFill>
          <a:blip r:embed="rId2"/>
          <a:stretch>
            <a:fillRect/>
          </a:stretch>
        </p:blipFill>
        <p:spPr>
          <a:xfrm>
            <a:off x="3567113" y="798513"/>
            <a:ext cx="4795837" cy="5689600"/>
          </a:xfrm>
          <a:prstGeom prst="rect">
            <a:avLst/>
          </a:prstGeom>
          <a:noFill/>
          <a:ln w="19050">
            <a:noFill/>
          </a:ln>
        </p:spPr>
      </p:pic>
      <p:sp>
        <p:nvSpPr>
          <p:cNvPr id="4" name="文本框 3"/>
          <p:cNvSpPr txBox="1"/>
          <p:nvPr/>
        </p:nvSpPr>
        <p:spPr>
          <a:xfrm>
            <a:off x="863176" y="338667"/>
            <a:ext cx="540766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类型二：二次函数与面积问题</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63176" y="338667"/>
            <a:ext cx="540766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类型二：二次函数与面积问题</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pic>
        <p:nvPicPr>
          <p:cNvPr id="4" name="图片 3" descr="图示&#10;&#10;描述已自动生成"/>
          <p:cNvPicPr>
            <a:picLocks noChangeAspect="1"/>
          </p:cNvPicPr>
          <p:nvPr/>
        </p:nvPicPr>
        <p:blipFill>
          <a:blip r:embed="rId2"/>
          <a:stretch>
            <a:fillRect/>
          </a:stretch>
        </p:blipFill>
        <p:spPr>
          <a:xfrm>
            <a:off x="6804025" y="396875"/>
            <a:ext cx="4006850" cy="6224588"/>
          </a:xfrm>
          <a:prstGeom prst="rect">
            <a:avLst/>
          </a:prstGeom>
          <a:noFill/>
          <a:ln w="19050">
            <a:noFill/>
          </a:ln>
        </p:spPr>
      </p:pic>
      <p:pic>
        <p:nvPicPr>
          <p:cNvPr id="5" name="图片 4" descr="文本, 信件&#10;&#10;描述已自动生成"/>
          <p:cNvPicPr>
            <a:picLocks noChangeAspect="1"/>
          </p:cNvPicPr>
          <p:nvPr/>
        </p:nvPicPr>
        <p:blipFill>
          <a:blip r:embed="rId3"/>
          <a:stretch>
            <a:fillRect/>
          </a:stretch>
        </p:blipFill>
        <p:spPr>
          <a:xfrm>
            <a:off x="657225" y="1049338"/>
            <a:ext cx="5130800" cy="2736850"/>
          </a:xfrm>
          <a:prstGeom prst="rect">
            <a:avLst/>
          </a:prstGeom>
          <a:noFill/>
          <a:ln w="1905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63176" y="338667"/>
            <a:ext cx="540766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类型二：二次函数与面积问题</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pic>
        <p:nvPicPr>
          <p:cNvPr id="4" name="图片 3" descr="文本, 信件&#10;&#10;描述已自动生成"/>
          <p:cNvPicPr>
            <a:picLocks noChangeAspect="1"/>
          </p:cNvPicPr>
          <p:nvPr/>
        </p:nvPicPr>
        <p:blipFill>
          <a:blip r:embed="rId2"/>
          <a:stretch>
            <a:fillRect/>
          </a:stretch>
        </p:blipFill>
        <p:spPr>
          <a:xfrm>
            <a:off x="623888" y="798513"/>
            <a:ext cx="4614862" cy="5656262"/>
          </a:xfrm>
          <a:prstGeom prst="rect">
            <a:avLst/>
          </a:prstGeom>
          <a:noFill/>
          <a:ln w="19050">
            <a:noFill/>
          </a:ln>
        </p:spPr>
      </p:pic>
      <p:pic>
        <p:nvPicPr>
          <p:cNvPr id="6" name="图片 5" descr="图示, 示意图&#10;&#10;描述已自动生成"/>
          <p:cNvPicPr>
            <a:picLocks noChangeAspect="1"/>
          </p:cNvPicPr>
          <p:nvPr/>
        </p:nvPicPr>
        <p:blipFill>
          <a:blip r:embed="rId3"/>
          <a:stretch>
            <a:fillRect/>
          </a:stretch>
        </p:blipFill>
        <p:spPr>
          <a:xfrm>
            <a:off x="6030913" y="798513"/>
            <a:ext cx="4621212" cy="5726112"/>
          </a:xfrm>
          <a:prstGeom prst="rect">
            <a:avLst/>
          </a:prstGeom>
          <a:noFill/>
          <a:ln w="1905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63176" y="338667"/>
            <a:ext cx="540766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类型二：二次函数与面积问题</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pic>
        <p:nvPicPr>
          <p:cNvPr id="29701" name="图片 3" descr="图示&#10;&#10;描述已自动生成"/>
          <p:cNvPicPr>
            <a:picLocks noChangeAspect="1"/>
          </p:cNvPicPr>
          <p:nvPr/>
        </p:nvPicPr>
        <p:blipFill>
          <a:blip r:embed="rId2"/>
          <a:stretch>
            <a:fillRect/>
          </a:stretch>
        </p:blipFill>
        <p:spPr>
          <a:xfrm>
            <a:off x="2509838" y="1136650"/>
            <a:ext cx="6142037" cy="4856163"/>
          </a:xfrm>
          <a:prstGeom prst="rect">
            <a:avLst/>
          </a:prstGeom>
          <a:noFill/>
          <a:ln w="19050">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a:xfrm>
            <a:off x="1104900" y="1244600"/>
            <a:ext cx="10515600" cy="1824038"/>
          </a:xfrm>
        </p:spPr>
        <p:txBody>
          <a:bodyPr anchor="ctr" anchorCtr="0">
            <a:noAutofit/>
          </a:bodyPr>
          <a:lstStyle/>
          <a:p>
            <a:pPr marL="0" marR="0" lvl="0" indent="0" algn="ctr" defTabSz="914400" rtl="0" eaLnBrk="1" fontAlgn="auto" latinLnBrk="0" hangingPunct="1">
              <a:lnSpc>
                <a:spcPct val="130000"/>
              </a:lnSpc>
              <a:spcBef>
                <a:spcPct val="0"/>
              </a:spcBef>
              <a:spcAft>
                <a:spcPts val="1000"/>
              </a:spcAft>
              <a:buClrTx/>
              <a:buSzTx/>
              <a:buFont typeface="Arial" panose="020b0604020202020204" pitchFamily="34" charset="0"/>
              <a:buNone/>
              <a:defRPr/>
            </a:pPr>
            <a:r>
              <a:rPr kumimoji="0" lang="en-US" altLang="zh-CN" sz="19900" b="0" i="0" u="none" strike="noStrike" kern="1200" cap="none" spc="150" normalizeH="0" baseline="0" noProof="0">
                <a:ln>
                  <a:noFill/>
                </a:ln>
                <a:solidFill>
                  <a:srgbClr val="EAD900">
                    <a:lumMod val="75000"/>
                  </a:srgbClr>
                </a:solidFill>
                <a:effectLst/>
                <a:uLnTx/>
                <a:uFillTx/>
                <a:latin typeface="华文中宋" panose="02010600040101010101" pitchFamily="2" charset="-122"/>
                <a:ea typeface="华文中宋" panose="02010600040101010101" pitchFamily="2" charset="-122"/>
                <a:cs typeface="+mn-ea"/>
                <a:sym typeface="+mn-ea"/>
              </a:rPr>
              <a:t>03</a:t>
            </a:r>
            <a:endParaRPr kumimoji="0" lang="en-US" altLang="zh-CN" sz="19900" b="0" i="0" u="none" strike="noStrike" kern="1200" cap="none" spc="150" normalizeH="0" baseline="0" noProof="0">
              <a:ln>
                <a:noFill/>
              </a:ln>
              <a:solidFill>
                <a:srgbClr val="FFBA55"/>
              </a:solidFill>
              <a:effectLst/>
              <a:uLnTx/>
              <a:uFillTx/>
              <a:latin typeface="华文中宋" panose="02010600040101010101" pitchFamily="2" charset="-122"/>
              <a:ea typeface="华文中宋" panose="02010600040101010101" pitchFamily="2" charset="-122"/>
              <a:cs typeface="+mn-ea"/>
              <a:sym typeface="+mn-ea"/>
            </a:endParaRPr>
          </a:p>
        </p:txBody>
      </p:sp>
      <p:sp>
        <p:nvSpPr>
          <p:cNvPr id="30723" name="标题 2"/>
          <p:cNvSpPr>
            <a:spLocks noGrp="1"/>
          </p:cNvSpPr>
          <p:nvPr/>
        </p:nvSpPr>
        <p:spPr>
          <a:xfrm>
            <a:off x="984250" y="3911600"/>
            <a:ext cx="10515600" cy="1392238"/>
          </a:xfrm>
          <a:prstGeom prst="rect">
            <a:avLst/>
          </a:prstGeom>
          <a:noFill/>
          <a:ln w="9525">
            <a:noFill/>
          </a:ln>
        </p:spPr>
        <p:txBody>
          <a:bodyPr anchor="ctr" anchorCtr="0"/>
          <a:lstStyle>
            <a:defPPr>
              <a:defRPr lang="zh-CN"/>
            </a:defPPr>
          </a:lstStyle>
          <a:p>
            <a:pPr algn="ctr" eaLnBrk="1" hangingPunct="1">
              <a:lnSpc>
                <a:spcPct val="90000"/>
              </a:lnSpc>
            </a:pPr>
            <a:r>
              <a:rPr lang="zh-CN" altLang="en-US" sz="4400">
                <a:latin typeface="Arial" panose="020b0604020202020204" pitchFamily="34" charset="0"/>
              </a:rPr>
              <a:t>实战提分</a:t>
            </a:r>
          </a:p>
        </p:txBody>
      </p:sp>
    </p:spTree>
    <p:custDataLst>
      <p:tags r:id="rId2"/>
    </p:custData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6"/>
          <p:cNvGrpSpPr/>
          <p:nvPr/>
        </p:nvGrpSpPr>
        <p:grpSpPr>
          <a:xfrm>
            <a:off x="695325" y="898525"/>
            <a:ext cx="11087100" cy="5272088"/>
            <a:chOff x="694751" y="897745"/>
            <a:chExt cx="11086924" cy="5273661"/>
          </a:xfrm>
        </p:grpSpPr>
        <p:pic>
          <p:nvPicPr>
            <p:cNvPr id="31750" name="图片 3" descr="文本&#10;&#10;描述已自动生成"/>
            <p:cNvPicPr>
              <a:picLocks noChangeAspect="1"/>
            </p:cNvPicPr>
            <p:nvPr/>
          </p:nvPicPr>
          <p:blipFill>
            <a:blip r:embed="rId2"/>
            <a:stretch>
              <a:fillRect/>
            </a:stretch>
          </p:blipFill>
          <p:spPr>
            <a:xfrm>
              <a:off x="694751" y="897745"/>
              <a:ext cx="5401249" cy="5273661"/>
            </a:xfrm>
            <a:prstGeom prst="rect">
              <a:avLst/>
            </a:prstGeom>
            <a:noFill/>
            <a:ln w="19050">
              <a:noFill/>
            </a:ln>
          </p:spPr>
        </p:pic>
        <p:pic>
          <p:nvPicPr>
            <p:cNvPr id="31751" name="图片 5" descr="图示&#10;&#10;描述已自动生成"/>
            <p:cNvPicPr>
              <a:picLocks noChangeAspect="1"/>
            </p:cNvPicPr>
            <p:nvPr/>
          </p:nvPicPr>
          <p:blipFill>
            <a:blip r:embed="rId3"/>
            <a:stretch>
              <a:fillRect/>
            </a:stretch>
          </p:blipFill>
          <p:spPr>
            <a:xfrm>
              <a:off x="6163732" y="897745"/>
              <a:ext cx="5617943" cy="3534339"/>
            </a:xfrm>
            <a:prstGeom prst="rect">
              <a:avLst/>
            </a:prstGeom>
            <a:noFill/>
            <a:ln w="19050">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6"/>
          <p:cNvGrpSpPr/>
          <p:nvPr/>
        </p:nvGrpSpPr>
        <p:grpSpPr>
          <a:xfrm>
            <a:off x="225743" y="929323"/>
            <a:ext cx="11476037" cy="5351462"/>
            <a:chOff x="589280" y="1011723"/>
            <a:chExt cx="11475236" cy="5350610"/>
          </a:xfrm>
        </p:grpSpPr>
        <p:pic>
          <p:nvPicPr>
            <p:cNvPr id="32774" name="图片 3" descr="图示, 文本&#10;&#10;描述已自动生成"/>
            <p:cNvPicPr>
              <a:picLocks noChangeAspect="1"/>
            </p:cNvPicPr>
            <p:nvPr/>
          </p:nvPicPr>
          <p:blipFill>
            <a:blip r:embed="rId2"/>
            <a:stretch>
              <a:fillRect/>
            </a:stretch>
          </p:blipFill>
          <p:spPr>
            <a:xfrm>
              <a:off x="589280" y="1011723"/>
              <a:ext cx="5637249" cy="5350610"/>
            </a:xfrm>
            <a:prstGeom prst="rect">
              <a:avLst/>
            </a:prstGeom>
            <a:noFill/>
            <a:ln w="19050">
              <a:noFill/>
            </a:ln>
          </p:spPr>
        </p:pic>
        <p:pic>
          <p:nvPicPr>
            <p:cNvPr id="32775" name="图片 5" descr="文本, 信件&#10;&#10;描述已自动生成"/>
            <p:cNvPicPr>
              <a:picLocks noChangeAspect="1"/>
            </p:cNvPicPr>
            <p:nvPr/>
          </p:nvPicPr>
          <p:blipFill>
            <a:blip r:embed="rId3"/>
            <a:stretch>
              <a:fillRect/>
            </a:stretch>
          </p:blipFill>
          <p:spPr>
            <a:xfrm>
              <a:off x="6474993" y="1176910"/>
              <a:ext cx="5589523" cy="2252090"/>
            </a:xfrm>
            <a:prstGeom prst="rect">
              <a:avLst/>
            </a:prstGeom>
            <a:noFill/>
            <a:ln w="19050">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6"/>
          <p:cNvGrpSpPr/>
          <p:nvPr/>
        </p:nvGrpSpPr>
        <p:grpSpPr>
          <a:xfrm>
            <a:off x="612775" y="1023938"/>
            <a:ext cx="11182350" cy="5038725"/>
            <a:chOff x="612935" y="1023862"/>
            <a:chExt cx="11182874" cy="5039416"/>
          </a:xfrm>
        </p:grpSpPr>
        <p:pic>
          <p:nvPicPr>
            <p:cNvPr id="33798" name="图片 3" descr="文本, 信件&#10;&#10;描述已自动生成"/>
            <p:cNvPicPr>
              <a:picLocks noChangeAspect="1"/>
            </p:cNvPicPr>
            <p:nvPr/>
          </p:nvPicPr>
          <p:blipFill>
            <a:blip r:embed="rId2"/>
            <a:stretch>
              <a:fillRect/>
            </a:stretch>
          </p:blipFill>
          <p:spPr>
            <a:xfrm>
              <a:off x="612935" y="1176560"/>
              <a:ext cx="5591437" cy="3648873"/>
            </a:xfrm>
            <a:prstGeom prst="rect">
              <a:avLst/>
            </a:prstGeom>
            <a:noFill/>
            <a:ln w="19050">
              <a:noFill/>
            </a:ln>
          </p:spPr>
        </p:pic>
        <p:pic>
          <p:nvPicPr>
            <p:cNvPr id="33799" name="图片 5" descr="图示&#10;&#10;描述已自动生成"/>
            <p:cNvPicPr>
              <a:picLocks noChangeAspect="1"/>
            </p:cNvPicPr>
            <p:nvPr/>
          </p:nvPicPr>
          <p:blipFill>
            <a:blip r:embed="rId3"/>
            <a:stretch>
              <a:fillRect/>
            </a:stretch>
          </p:blipFill>
          <p:spPr>
            <a:xfrm>
              <a:off x="6204372" y="1023862"/>
              <a:ext cx="5591437" cy="5039416"/>
            </a:xfrm>
            <a:prstGeom prst="rect">
              <a:avLst/>
            </a:prstGeom>
            <a:noFill/>
            <a:ln w="19050">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pic>
        <p:nvPicPr>
          <p:cNvPr id="4" name="图片 3" descr="文本, 信件&#10;&#10;描述已自动生成"/>
          <p:cNvPicPr>
            <a:picLocks noChangeAspect="1"/>
          </p:cNvPicPr>
          <p:nvPr/>
        </p:nvPicPr>
        <p:blipFill>
          <a:blip r:embed="rId2"/>
          <a:stretch>
            <a:fillRect/>
          </a:stretch>
        </p:blipFill>
        <p:spPr>
          <a:xfrm>
            <a:off x="2665413" y="1001713"/>
            <a:ext cx="6169025" cy="4884737"/>
          </a:xfrm>
          <a:prstGeom prst="rect">
            <a:avLst/>
          </a:prstGeom>
          <a:noFill/>
          <a:ln w="9525">
            <a:noFill/>
          </a:ln>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6"/>
          <p:cNvGrpSpPr/>
          <p:nvPr/>
        </p:nvGrpSpPr>
        <p:grpSpPr>
          <a:xfrm>
            <a:off x="487363" y="858838"/>
            <a:ext cx="11647487" cy="4572000"/>
            <a:chOff x="487527" y="858805"/>
            <a:chExt cx="11646712" cy="4571429"/>
          </a:xfrm>
        </p:grpSpPr>
        <p:pic>
          <p:nvPicPr>
            <p:cNvPr id="35846" name="图片 3" descr="手机屏幕截图&#10;&#10;描述已自动生成"/>
            <p:cNvPicPr>
              <a:picLocks noChangeAspect="1"/>
            </p:cNvPicPr>
            <p:nvPr/>
          </p:nvPicPr>
          <p:blipFill>
            <a:blip r:embed="rId2"/>
            <a:stretch>
              <a:fillRect/>
            </a:stretch>
          </p:blipFill>
          <p:spPr>
            <a:xfrm>
              <a:off x="487527" y="858805"/>
              <a:ext cx="6028571" cy="4571429"/>
            </a:xfrm>
            <a:prstGeom prst="rect">
              <a:avLst/>
            </a:prstGeom>
            <a:noFill/>
            <a:ln w="19050">
              <a:noFill/>
            </a:ln>
          </p:spPr>
        </p:pic>
        <p:pic>
          <p:nvPicPr>
            <p:cNvPr id="35847" name="图片 5" descr="文本&#10;&#10;中度可信度描述已自动生成"/>
            <p:cNvPicPr>
              <a:picLocks noChangeAspect="1"/>
            </p:cNvPicPr>
            <p:nvPr/>
          </p:nvPicPr>
          <p:blipFill>
            <a:blip r:embed="rId3"/>
            <a:stretch>
              <a:fillRect/>
            </a:stretch>
          </p:blipFill>
          <p:spPr>
            <a:xfrm>
              <a:off x="6516098" y="912993"/>
              <a:ext cx="5618141" cy="3252608"/>
            </a:xfrm>
            <a:prstGeom prst="rect">
              <a:avLst/>
            </a:prstGeom>
            <a:noFill/>
            <a:ln w="19050">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662" y="373592"/>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7"/>
          <p:cNvGrpSpPr/>
          <p:nvPr/>
        </p:nvGrpSpPr>
        <p:grpSpPr>
          <a:xfrm>
            <a:off x="2830830" y="1184593"/>
            <a:ext cx="6084888" cy="4619625"/>
            <a:chOff x="933026" y="833121"/>
            <a:chExt cx="6085715" cy="4619688"/>
          </a:xfrm>
        </p:grpSpPr>
        <p:pic>
          <p:nvPicPr>
            <p:cNvPr id="36870" name="图片 4" descr="图形用户界面&#10;&#10;低可信度描述已自动生成"/>
            <p:cNvPicPr>
              <a:picLocks noChangeAspect="1"/>
            </p:cNvPicPr>
            <p:nvPr/>
          </p:nvPicPr>
          <p:blipFill>
            <a:blip r:embed="rId2"/>
            <a:stretch>
              <a:fillRect/>
            </a:stretch>
          </p:blipFill>
          <p:spPr>
            <a:xfrm>
              <a:off x="933026" y="833121"/>
              <a:ext cx="6085714" cy="828946"/>
            </a:xfrm>
            <a:prstGeom prst="rect">
              <a:avLst/>
            </a:prstGeom>
            <a:noFill/>
            <a:ln w="19050">
              <a:noFill/>
            </a:ln>
          </p:spPr>
        </p:pic>
        <p:pic>
          <p:nvPicPr>
            <p:cNvPr id="36871" name="图片 6" descr="文本, 信件&#10;&#10;描述已自动生成"/>
            <p:cNvPicPr>
              <a:picLocks noChangeAspect="1"/>
            </p:cNvPicPr>
            <p:nvPr/>
          </p:nvPicPr>
          <p:blipFill>
            <a:blip r:embed="rId3"/>
            <a:stretch>
              <a:fillRect/>
            </a:stretch>
          </p:blipFill>
          <p:spPr>
            <a:xfrm>
              <a:off x="933027" y="1405190"/>
              <a:ext cx="6085714" cy="4047619"/>
            </a:xfrm>
            <a:prstGeom prst="rect">
              <a:avLst/>
            </a:prstGeom>
            <a:noFill/>
            <a:ln w="9525">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6"/>
          <p:cNvGrpSpPr/>
          <p:nvPr/>
        </p:nvGrpSpPr>
        <p:grpSpPr>
          <a:xfrm>
            <a:off x="577850" y="1198563"/>
            <a:ext cx="10487025" cy="4029075"/>
            <a:chOff x="578191" y="1198881"/>
            <a:chExt cx="10487477" cy="4029052"/>
          </a:xfrm>
        </p:grpSpPr>
        <p:pic>
          <p:nvPicPr>
            <p:cNvPr id="37894" name="图片 3" descr="文本, 信件&#10;&#10;描述已自动生成"/>
            <p:cNvPicPr>
              <a:picLocks noChangeAspect="1"/>
            </p:cNvPicPr>
            <p:nvPr/>
          </p:nvPicPr>
          <p:blipFill>
            <a:blip r:embed="rId2"/>
            <a:stretch>
              <a:fillRect/>
            </a:stretch>
          </p:blipFill>
          <p:spPr>
            <a:xfrm>
              <a:off x="578191" y="1198881"/>
              <a:ext cx="6444429" cy="4029052"/>
            </a:xfrm>
            <a:prstGeom prst="rect">
              <a:avLst/>
            </a:prstGeom>
            <a:noFill/>
            <a:ln w="19050">
              <a:noFill/>
            </a:ln>
          </p:spPr>
        </p:pic>
        <p:pic>
          <p:nvPicPr>
            <p:cNvPr id="37895" name="图片 5" descr="图示&#10;&#10;描述已自动生成"/>
            <p:cNvPicPr>
              <a:picLocks noChangeAspect="1"/>
            </p:cNvPicPr>
            <p:nvPr/>
          </p:nvPicPr>
          <p:blipFill>
            <a:blip r:embed="rId3"/>
            <a:stretch>
              <a:fillRect/>
            </a:stretch>
          </p:blipFill>
          <p:spPr>
            <a:xfrm>
              <a:off x="8052248" y="1443536"/>
              <a:ext cx="3013420" cy="3453583"/>
            </a:xfrm>
            <a:prstGeom prst="rect">
              <a:avLst/>
            </a:prstGeom>
            <a:noFill/>
            <a:ln w="9525">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933027" y="144357"/>
            <a:ext cx="1676400" cy="460375"/>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实战提分</a:t>
            </a:r>
            <a:endParaRPr kumimoji="0" lang="zh-CN" altLang="en-US" sz="24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grpSp>
        <p:nvGrpSpPr>
          <p:cNvPr id="3" name="组合 6"/>
          <p:cNvGrpSpPr/>
          <p:nvPr/>
        </p:nvGrpSpPr>
        <p:grpSpPr>
          <a:xfrm>
            <a:off x="598488" y="863600"/>
            <a:ext cx="10614025" cy="5130800"/>
            <a:chOff x="598323" y="863481"/>
            <a:chExt cx="10614347" cy="5131038"/>
          </a:xfrm>
        </p:grpSpPr>
        <p:pic>
          <p:nvPicPr>
            <p:cNvPr id="38918" name="图片 3" descr="文本, 信件&#10;&#10;描述已自动生成"/>
            <p:cNvPicPr>
              <a:picLocks noChangeAspect="1"/>
            </p:cNvPicPr>
            <p:nvPr/>
          </p:nvPicPr>
          <p:blipFill>
            <a:blip r:embed="rId2"/>
            <a:stretch>
              <a:fillRect/>
            </a:stretch>
          </p:blipFill>
          <p:spPr>
            <a:xfrm>
              <a:off x="598323" y="863481"/>
              <a:ext cx="6442653" cy="5131038"/>
            </a:xfrm>
            <a:prstGeom prst="rect">
              <a:avLst/>
            </a:prstGeom>
            <a:noFill/>
            <a:ln w="19050">
              <a:noFill/>
            </a:ln>
          </p:spPr>
        </p:pic>
        <p:pic>
          <p:nvPicPr>
            <p:cNvPr id="38919" name="图片 5" descr="图示&#10;&#10;描述已自动生成"/>
            <p:cNvPicPr>
              <a:picLocks noChangeAspect="1"/>
            </p:cNvPicPr>
            <p:nvPr/>
          </p:nvPicPr>
          <p:blipFill>
            <a:blip r:embed="rId3"/>
            <a:stretch>
              <a:fillRect/>
            </a:stretch>
          </p:blipFill>
          <p:spPr>
            <a:xfrm>
              <a:off x="7854366" y="1104053"/>
              <a:ext cx="3358304" cy="3771827"/>
            </a:xfrm>
            <a:prstGeom prst="rect">
              <a:avLst/>
            </a:prstGeom>
            <a:noFill/>
            <a:ln w="9525">
              <a:noFill/>
            </a:ln>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371475" y="387350"/>
            <a:ext cx="11449050" cy="6148388"/>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 name="组合 243"/>
          <p:cNvGrpSpPr/>
          <p:nvPr/>
        </p:nvGrpSpPr>
        <p:grpSpPr>
          <a:xfrm>
            <a:off x="1510030" y="4304665"/>
            <a:ext cx="310515" cy="323215"/>
            <a:chOff x="12008" y="5535"/>
            <a:chExt cx="489" cy="509"/>
          </a:xfrm>
          <a:solidFill>
            <a:schemeClr val="bg1"/>
          </a:solidFill>
        </p:grpSpPr>
        <p:sp>
          <p:nvSpPr>
            <p:cNvPr id="245" name="Freeform 125"/>
            <p:cNvSpPr/>
            <p:nvPr/>
          </p:nvSpPr>
          <p:spPr bwMode="auto">
            <a:xfrm>
              <a:off x="12060" y="5535"/>
              <a:ext cx="231" cy="231"/>
            </a:xfrm>
            <a:custGeom>
              <a:gdLst>
                <a:gd name="T0" fmla="*/ 18 w 92"/>
                <a:gd name="T1" fmla="*/ 20 h 92"/>
                <a:gd name="T2" fmla="*/ 0 w 92"/>
                <a:gd name="T3" fmla="*/ 87 h 92"/>
                <a:gd name="T4" fmla="*/ 73 w 92"/>
                <a:gd name="T5" fmla="*/ 92 h 92"/>
                <a:gd name="T6" fmla="*/ 92 w 92"/>
                <a:gd name="T7" fmla="*/ 25 h 92"/>
                <a:gd name="T8" fmla="*/ 18 w 92"/>
                <a:gd name="T9" fmla="*/ 20 h 92"/>
              </a:gdLst>
              <a:cxnLst>
                <a:cxn ang="0">
                  <a:pos x="T0" y="T1"/>
                </a:cxn>
                <a:cxn ang="0">
                  <a:pos x="T2" y="T3"/>
                </a:cxn>
                <a:cxn ang="0">
                  <a:pos x="T4" y="T5"/>
                </a:cxn>
                <a:cxn ang="0">
                  <a:pos x="T6" y="T7"/>
                </a:cxn>
                <a:cxn ang="0">
                  <a:pos x="T8" y="T9"/>
                </a:cxn>
              </a:cxnLst>
              <a:rect l="0" t="0" r="r" b="b"/>
              <a:pathLst>
                <a:path w="92" h="92">
                  <a:moveTo>
                    <a:pt x="18" y="20"/>
                  </a:moveTo>
                  <a:cubicBezTo>
                    <a:pt x="0" y="87"/>
                    <a:pt x="0" y="87"/>
                    <a:pt x="0" y="87"/>
                  </a:cubicBezTo>
                  <a:cubicBezTo>
                    <a:pt x="0" y="87"/>
                    <a:pt x="43" y="71"/>
                    <a:pt x="73" y="92"/>
                  </a:cubicBezTo>
                  <a:cubicBezTo>
                    <a:pt x="92" y="25"/>
                    <a:pt x="92" y="25"/>
                    <a:pt x="92" y="25"/>
                  </a:cubicBezTo>
                  <a:cubicBezTo>
                    <a:pt x="92" y="25"/>
                    <a:pt x="63" y="0"/>
                    <a:pt x="18" y="20"/>
                  </a:cubicBez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6" name="Freeform 126"/>
            <p:cNvSpPr/>
            <p:nvPr/>
          </p:nvSpPr>
          <p:spPr bwMode="auto">
            <a:xfrm>
              <a:off x="12008" y="5728"/>
              <a:ext cx="231" cy="233"/>
            </a:xfrm>
            <a:custGeom>
              <a:gdLst>
                <a:gd name="T0" fmla="*/ 18 w 91"/>
                <a:gd name="T1" fmla="*/ 20 h 92"/>
                <a:gd name="T2" fmla="*/ 0 w 91"/>
                <a:gd name="T3" fmla="*/ 87 h 92"/>
                <a:gd name="T4" fmla="*/ 72 w 91"/>
                <a:gd name="T5" fmla="*/ 92 h 92"/>
                <a:gd name="T6" fmla="*/ 91 w 91"/>
                <a:gd name="T7" fmla="*/ 24 h 92"/>
                <a:gd name="T8" fmla="*/ 18 w 91"/>
                <a:gd name="T9" fmla="*/ 20 h 92"/>
              </a:gdLst>
              <a:cxnLst>
                <a:cxn ang="0">
                  <a:pos x="T0" y="T1"/>
                </a:cxn>
                <a:cxn ang="0">
                  <a:pos x="T2" y="T3"/>
                </a:cxn>
                <a:cxn ang="0">
                  <a:pos x="T4" y="T5"/>
                </a:cxn>
                <a:cxn ang="0">
                  <a:pos x="T6" y="T7"/>
                </a:cxn>
                <a:cxn ang="0">
                  <a:pos x="T8" y="T9"/>
                </a:cxn>
              </a:cxnLst>
              <a:rect l="0" t="0" r="r" b="b"/>
              <a:pathLst>
                <a:path w="91" h="92">
                  <a:moveTo>
                    <a:pt x="18" y="20"/>
                  </a:moveTo>
                  <a:cubicBezTo>
                    <a:pt x="0" y="87"/>
                    <a:pt x="0" y="87"/>
                    <a:pt x="0" y="87"/>
                  </a:cubicBezTo>
                  <a:cubicBezTo>
                    <a:pt x="0" y="87"/>
                    <a:pt x="42" y="71"/>
                    <a:pt x="72" y="92"/>
                  </a:cubicBezTo>
                  <a:cubicBezTo>
                    <a:pt x="91" y="24"/>
                    <a:pt x="91" y="24"/>
                    <a:pt x="91" y="24"/>
                  </a:cubicBezTo>
                  <a:cubicBezTo>
                    <a:pt x="91" y="24"/>
                    <a:pt x="62" y="0"/>
                    <a:pt x="18" y="20"/>
                  </a:cubicBez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7" name="Freeform 127"/>
            <p:cNvSpPr/>
            <p:nvPr/>
          </p:nvSpPr>
          <p:spPr bwMode="auto">
            <a:xfrm>
              <a:off x="12269" y="5614"/>
              <a:ext cx="229" cy="231"/>
            </a:xfrm>
            <a:custGeom>
              <a:gdLst>
                <a:gd name="T0" fmla="*/ 73 w 91"/>
                <a:gd name="T1" fmla="*/ 71 h 91"/>
                <a:gd name="T2" fmla="*/ 91 w 91"/>
                <a:gd name="T3" fmla="*/ 4 h 91"/>
                <a:gd name="T4" fmla="*/ 19 w 91"/>
                <a:gd name="T5" fmla="*/ 0 h 91"/>
                <a:gd name="T6" fmla="*/ 0 w 91"/>
                <a:gd name="T7" fmla="*/ 67 h 91"/>
                <a:gd name="T8" fmla="*/ 73 w 91"/>
                <a:gd name="T9" fmla="*/ 71 h 91"/>
              </a:gdLst>
              <a:cxnLst>
                <a:cxn ang="0">
                  <a:pos x="T0" y="T1"/>
                </a:cxn>
                <a:cxn ang="0">
                  <a:pos x="T2" y="T3"/>
                </a:cxn>
                <a:cxn ang="0">
                  <a:pos x="T4" y="T5"/>
                </a:cxn>
                <a:cxn ang="0">
                  <a:pos x="T6" y="T7"/>
                </a:cxn>
                <a:cxn ang="0">
                  <a:pos x="T8" y="T9"/>
                </a:cxn>
              </a:cxnLst>
              <a:rect l="0" t="0" r="r" b="b"/>
              <a:pathLst>
                <a:path w="91" h="91">
                  <a:moveTo>
                    <a:pt x="73" y="71"/>
                  </a:moveTo>
                  <a:cubicBezTo>
                    <a:pt x="91" y="4"/>
                    <a:pt x="91" y="4"/>
                    <a:pt x="91" y="4"/>
                  </a:cubicBezTo>
                  <a:cubicBezTo>
                    <a:pt x="91" y="4"/>
                    <a:pt x="49" y="21"/>
                    <a:pt x="19" y="0"/>
                  </a:cubicBezTo>
                  <a:cubicBezTo>
                    <a:pt x="0" y="67"/>
                    <a:pt x="0" y="67"/>
                    <a:pt x="0" y="67"/>
                  </a:cubicBezTo>
                  <a:cubicBezTo>
                    <a:pt x="0" y="67"/>
                    <a:pt x="29" y="91"/>
                    <a:pt x="73" y="71"/>
                  </a:cubicBez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8" name="Freeform 128"/>
            <p:cNvSpPr/>
            <p:nvPr/>
          </p:nvSpPr>
          <p:spPr bwMode="auto">
            <a:xfrm>
              <a:off x="12213" y="5814"/>
              <a:ext cx="229" cy="231"/>
            </a:xfrm>
            <a:custGeom>
              <a:gdLst>
                <a:gd name="T0" fmla="*/ 73 w 91"/>
                <a:gd name="T1" fmla="*/ 71 h 91"/>
                <a:gd name="T2" fmla="*/ 91 w 91"/>
                <a:gd name="T3" fmla="*/ 4 h 91"/>
                <a:gd name="T4" fmla="*/ 19 w 91"/>
                <a:gd name="T5" fmla="*/ 0 h 91"/>
                <a:gd name="T6" fmla="*/ 0 w 91"/>
                <a:gd name="T7" fmla="*/ 67 h 91"/>
                <a:gd name="T8" fmla="*/ 73 w 91"/>
                <a:gd name="T9" fmla="*/ 71 h 91"/>
              </a:gdLst>
              <a:cxnLst>
                <a:cxn ang="0">
                  <a:pos x="T0" y="T1"/>
                </a:cxn>
                <a:cxn ang="0">
                  <a:pos x="T2" y="T3"/>
                </a:cxn>
                <a:cxn ang="0">
                  <a:pos x="T4" y="T5"/>
                </a:cxn>
                <a:cxn ang="0">
                  <a:pos x="T6" y="T7"/>
                </a:cxn>
                <a:cxn ang="0">
                  <a:pos x="T8" y="T9"/>
                </a:cxn>
              </a:cxnLst>
              <a:rect l="0" t="0" r="r" b="b"/>
              <a:pathLst>
                <a:path w="91" h="91">
                  <a:moveTo>
                    <a:pt x="73" y="71"/>
                  </a:moveTo>
                  <a:cubicBezTo>
                    <a:pt x="91" y="4"/>
                    <a:pt x="91" y="4"/>
                    <a:pt x="91" y="4"/>
                  </a:cubicBezTo>
                  <a:cubicBezTo>
                    <a:pt x="91" y="4"/>
                    <a:pt x="48" y="21"/>
                    <a:pt x="19" y="0"/>
                  </a:cubicBezTo>
                  <a:cubicBezTo>
                    <a:pt x="0" y="67"/>
                    <a:pt x="0" y="67"/>
                    <a:pt x="0" y="67"/>
                  </a:cubicBezTo>
                  <a:cubicBezTo>
                    <a:pt x="0" y="67"/>
                    <a:pt x="28" y="91"/>
                    <a:pt x="73" y="71"/>
                  </a:cubicBez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4" name="组合 248"/>
          <p:cNvGrpSpPr/>
          <p:nvPr/>
        </p:nvGrpSpPr>
        <p:grpSpPr>
          <a:xfrm>
            <a:off x="1532255" y="5381624"/>
            <a:ext cx="250825" cy="354331"/>
            <a:chOff x="9926104" y="1241273"/>
            <a:chExt cx="250605" cy="354390"/>
          </a:xfrm>
          <a:solidFill>
            <a:srgbClr val="FFFFFF"/>
          </a:solidFill>
        </p:grpSpPr>
        <p:sp>
          <p:nvSpPr>
            <p:cNvPr id="250" name="Freeform 412"/>
            <p:cNvSpPr/>
            <p:nvPr/>
          </p:nvSpPr>
          <p:spPr bwMode="auto">
            <a:xfrm>
              <a:off x="9938761" y="1446313"/>
              <a:ext cx="94926" cy="102520"/>
            </a:xfrm>
            <a:custGeom>
              <a:gdLst>
                <a:gd name="T0" fmla="*/ 10 w 59"/>
                <a:gd name="T1" fmla="*/ 31 h 64"/>
                <a:gd name="T2" fmla="*/ 53 w 59"/>
                <a:gd name="T3" fmla="*/ 9 h 64"/>
                <a:gd name="T4" fmla="*/ 50 w 59"/>
                <a:gd name="T5" fmla="*/ 0 h 64"/>
                <a:gd name="T6" fmla="*/ 0 w 59"/>
                <a:gd name="T7" fmla="*/ 0 h 64"/>
                <a:gd name="T8" fmla="*/ 10 w 59"/>
                <a:gd name="T9" fmla="*/ 31 h 64"/>
              </a:gdLst>
              <a:cxnLst>
                <a:cxn ang="0">
                  <a:pos x="T0" y="T1"/>
                </a:cxn>
                <a:cxn ang="0">
                  <a:pos x="T2" y="T3"/>
                </a:cxn>
                <a:cxn ang="0">
                  <a:pos x="T4" y="T5"/>
                </a:cxn>
                <a:cxn ang="0">
                  <a:pos x="T6" y="T7"/>
                </a:cxn>
                <a:cxn ang="0">
                  <a:pos x="T8" y="T9"/>
                </a:cxn>
              </a:cxnLst>
              <a:rect l="0" t="0" r="r" b="b"/>
              <a:pathLst>
                <a:path w="59" h="64">
                  <a:moveTo>
                    <a:pt x="10" y="31"/>
                  </a:moveTo>
                  <a:cubicBezTo>
                    <a:pt x="31" y="64"/>
                    <a:pt x="59" y="31"/>
                    <a:pt x="53" y="9"/>
                  </a:cubicBezTo>
                  <a:cubicBezTo>
                    <a:pt x="52" y="6"/>
                    <a:pt x="51" y="3"/>
                    <a:pt x="50" y="0"/>
                  </a:cubicBezTo>
                  <a:cubicBezTo>
                    <a:pt x="0" y="0"/>
                    <a:pt x="0" y="0"/>
                    <a:pt x="0" y="0"/>
                  </a:cubicBezTo>
                  <a:cubicBezTo>
                    <a:pt x="3" y="12"/>
                    <a:pt x="5" y="24"/>
                    <a:pt x="10" y="31"/>
                  </a:cubicBez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51" name="Freeform 413"/>
            <p:cNvSpPr/>
            <p:nvPr/>
          </p:nvSpPr>
          <p:spPr bwMode="auto">
            <a:xfrm>
              <a:off x="9926104" y="1241273"/>
              <a:ext cx="120240" cy="191117"/>
            </a:xfrm>
            <a:custGeom>
              <a:gdLst>
                <a:gd name="T0" fmla="*/ 57 w 75"/>
                <a:gd name="T1" fmla="*/ 119 h 119"/>
                <a:gd name="T2" fmla="*/ 67 w 75"/>
                <a:gd name="T3" fmla="*/ 46 h 119"/>
                <a:gd name="T4" fmla="*/ 20 w 75"/>
                <a:gd name="T5" fmla="*/ 20 h 119"/>
                <a:gd name="T6" fmla="*/ 7 w 75"/>
                <a:gd name="T7" fmla="*/ 119 h 119"/>
                <a:gd name="T8" fmla="*/ 57 w 75"/>
                <a:gd name="T9" fmla="*/ 119 h 119"/>
              </a:gdLst>
              <a:cxnLst>
                <a:cxn ang="0">
                  <a:pos x="T0" y="T1"/>
                </a:cxn>
                <a:cxn ang="0">
                  <a:pos x="T2" y="T3"/>
                </a:cxn>
                <a:cxn ang="0">
                  <a:pos x="T4" y="T5"/>
                </a:cxn>
                <a:cxn ang="0">
                  <a:pos x="T6" y="T7"/>
                </a:cxn>
                <a:cxn ang="0">
                  <a:pos x="T8" y="T9"/>
                </a:cxn>
              </a:cxnLst>
              <a:rect l="0" t="0" r="r" b="b"/>
              <a:pathLst>
                <a:path w="75" h="119">
                  <a:moveTo>
                    <a:pt x="57" y="119"/>
                  </a:moveTo>
                  <a:cubicBezTo>
                    <a:pt x="53" y="94"/>
                    <a:pt x="63" y="64"/>
                    <a:pt x="67" y="46"/>
                  </a:cubicBezTo>
                  <a:cubicBezTo>
                    <a:pt x="75" y="0"/>
                    <a:pt x="31" y="4"/>
                    <a:pt x="20" y="20"/>
                  </a:cubicBezTo>
                  <a:cubicBezTo>
                    <a:pt x="4" y="42"/>
                    <a:pt x="0" y="85"/>
                    <a:pt x="7" y="119"/>
                  </a:cubicBezTo>
                  <a:lnTo>
                    <a:pt x="57" y="119"/>
                  </a:ln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52" name="Freeform 414"/>
            <p:cNvSpPr/>
            <p:nvPr/>
          </p:nvSpPr>
          <p:spPr bwMode="auto">
            <a:xfrm>
              <a:off x="10069126" y="1491877"/>
              <a:ext cx="94926" cy="103786"/>
            </a:xfrm>
            <a:custGeom>
              <a:gdLst>
                <a:gd name="T0" fmla="*/ 49 w 59"/>
                <a:gd name="T1" fmla="*/ 31 h 65"/>
                <a:gd name="T2" fmla="*/ 6 w 59"/>
                <a:gd name="T3" fmla="*/ 9 h 65"/>
                <a:gd name="T4" fmla="*/ 9 w 59"/>
                <a:gd name="T5" fmla="*/ 0 h 65"/>
                <a:gd name="T6" fmla="*/ 59 w 59"/>
                <a:gd name="T7" fmla="*/ 0 h 65"/>
                <a:gd name="T8" fmla="*/ 49 w 59"/>
                <a:gd name="T9" fmla="*/ 31 h 65"/>
              </a:gdLst>
              <a:cxnLst>
                <a:cxn ang="0">
                  <a:pos x="T0" y="T1"/>
                </a:cxn>
                <a:cxn ang="0">
                  <a:pos x="T2" y="T3"/>
                </a:cxn>
                <a:cxn ang="0">
                  <a:pos x="T4" y="T5"/>
                </a:cxn>
                <a:cxn ang="0">
                  <a:pos x="T6" y="T7"/>
                </a:cxn>
                <a:cxn ang="0">
                  <a:pos x="T8" y="T9"/>
                </a:cxn>
              </a:cxnLst>
              <a:rect l="0" t="0" r="r" b="b"/>
              <a:pathLst>
                <a:path w="59" h="65">
                  <a:moveTo>
                    <a:pt x="49" y="31"/>
                  </a:moveTo>
                  <a:cubicBezTo>
                    <a:pt x="27" y="65"/>
                    <a:pt x="0" y="31"/>
                    <a:pt x="6" y="9"/>
                  </a:cubicBezTo>
                  <a:cubicBezTo>
                    <a:pt x="7" y="6"/>
                    <a:pt x="8" y="4"/>
                    <a:pt x="9" y="0"/>
                  </a:cubicBezTo>
                  <a:cubicBezTo>
                    <a:pt x="59" y="0"/>
                    <a:pt x="59" y="0"/>
                    <a:pt x="59" y="0"/>
                  </a:cubicBezTo>
                  <a:cubicBezTo>
                    <a:pt x="56" y="13"/>
                    <a:pt x="54" y="24"/>
                    <a:pt x="49" y="31"/>
                  </a:cubicBez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53" name="Freeform 415"/>
            <p:cNvSpPr/>
            <p:nvPr/>
          </p:nvSpPr>
          <p:spPr bwMode="auto">
            <a:xfrm>
              <a:off x="10056469" y="1285572"/>
              <a:ext cx="120240" cy="193649"/>
            </a:xfrm>
            <a:custGeom>
              <a:gdLst>
                <a:gd name="T0" fmla="*/ 18 w 75"/>
                <a:gd name="T1" fmla="*/ 120 h 120"/>
                <a:gd name="T2" fmla="*/ 8 w 75"/>
                <a:gd name="T3" fmla="*/ 46 h 120"/>
                <a:gd name="T4" fmla="*/ 55 w 75"/>
                <a:gd name="T5" fmla="*/ 21 h 120"/>
                <a:gd name="T6" fmla="*/ 68 w 75"/>
                <a:gd name="T7" fmla="*/ 120 h 120"/>
                <a:gd name="T8" fmla="*/ 18 w 75"/>
                <a:gd name="T9" fmla="*/ 120 h 120"/>
              </a:gdLst>
              <a:cxnLst>
                <a:cxn ang="0">
                  <a:pos x="T0" y="T1"/>
                </a:cxn>
                <a:cxn ang="0">
                  <a:pos x="T2" y="T3"/>
                </a:cxn>
                <a:cxn ang="0">
                  <a:pos x="T4" y="T5"/>
                </a:cxn>
                <a:cxn ang="0">
                  <a:pos x="T6" y="T7"/>
                </a:cxn>
                <a:cxn ang="0">
                  <a:pos x="T8" y="T9"/>
                </a:cxn>
              </a:cxnLst>
              <a:rect l="0" t="0" r="r" b="b"/>
              <a:pathLst>
                <a:path w="75" h="120">
                  <a:moveTo>
                    <a:pt x="18" y="120"/>
                  </a:moveTo>
                  <a:cubicBezTo>
                    <a:pt x="22" y="94"/>
                    <a:pt x="12" y="64"/>
                    <a:pt x="8" y="46"/>
                  </a:cubicBezTo>
                  <a:cubicBezTo>
                    <a:pt x="0" y="0"/>
                    <a:pt x="44" y="4"/>
                    <a:pt x="55" y="21"/>
                  </a:cubicBezTo>
                  <a:cubicBezTo>
                    <a:pt x="71" y="43"/>
                    <a:pt x="75" y="86"/>
                    <a:pt x="68" y="120"/>
                  </a:cubicBezTo>
                  <a:lnTo>
                    <a:pt x="18" y="120"/>
                  </a:lnTo>
                  <a:close/>
                </a:path>
              </a:pathLst>
            </a:custGeom>
            <a:grpFill/>
            <a:ln>
              <a:noFill/>
            </a:ln>
          </p:spPr>
          <p:txBody>
            <a:bodyPr/>
            <a:lstStyle>
              <a:defPPr>
                <a:defRPr lang="zh-CN"/>
              </a:def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grpSp>
      <p:pic>
        <p:nvPicPr>
          <p:cNvPr id="39941" name="图片 22" descr="5b62cf574196c"/>
          <p:cNvPicPr>
            <a:picLocks noChangeAspect="1"/>
          </p:cNvPicPr>
          <p:nvPr/>
        </p:nvPicPr>
        <p:blipFill>
          <a:blip r:embed="rId3"/>
          <a:srcRect b="14761"/>
          <a:stretch>
            <a:fillRect/>
          </a:stretch>
        </p:blipFill>
        <p:spPr>
          <a:xfrm>
            <a:off x="9920288" y="4965700"/>
            <a:ext cx="1752600" cy="1493838"/>
          </a:xfrm>
          <a:prstGeom prst="rect">
            <a:avLst/>
          </a:prstGeom>
          <a:noFill/>
          <a:ln w="9525">
            <a:noFill/>
          </a:ln>
        </p:spPr>
      </p:pic>
      <p:sp>
        <p:nvSpPr>
          <p:cNvPr id="37" name="文本框 36"/>
          <p:cNvSpPr txBox="1"/>
          <p:nvPr/>
        </p:nvSpPr>
        <p:spPr>
          <a:xfrm>
            <a:off x="5499735" y="689610"/>
            <a:ext cx="1676400" cy="521970"/>
          </a:xfrm>
          <a:prstGeom prst="rect">
            <a:avLst/>
          </a:prstGeom>
          <a:effectLst>
            <a:softEdge rad="76200"/>
          </a:effectLst>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lvl="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1pPr>
            <a:lvl2pPr marL="457200" marR="0" lvl="1"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2pPr>
            <a:lvl3pPr marL="914400" marR="0" lvl="2"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3pPr>
            <a:lvl4pPr marL="1371600" marR="0" lvl="3"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4pPr>
            <a:lvl5pPr marL="1828800" marR="0" lvl="4"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5pPr>
            <a:lvl6pPr marL="2286000" marR="0" lvl="5"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6pPr>
            <a:lvl7pPr marL="2743200" marR="0" lvl="6"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7pPr>
            <a:lvl8pPr marL="3200400" marR="0" lvl="7"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8pPr>
            <a:lvl9pPr marL="3657600" marR="0" lvl="8"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Arial"/>
                <a:ea typeface="微软雅黑"/>
                <a:cs typeface="Arial"/>
                <a:sym typeface="Wingding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  </a:t>
            </a:r>
            <a:r>
              <a:rPr kumimoji="0" lang="zh-CN" altLang="en-US" sz="28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rPr>
              <a:t>小  结</a:t>
            </a:r>
            <a:endParaRPr kumimoji="0" lang="zh-CN" altLang="en-US" sz="2800" b="1" i="0" u="none" strike="noStrike" kern="1200" cap="none" spc="0" normalizeH="0" baseline="0" noProof="0">
              <a:ln>
                <a:noFill/>
              </a:ln>
              <a:solidFill>
                <a:schemeClr val="dk1"/>
              </a:solidFill>
              <a:effectLst>
                <a:outerShdw blurRad="50800" dist="38100" dir="5400000" algn="t" rotWithShape="0">
                  <a:prstClr val="black">
                    <a:alpha val="40000"/>
                  </a:prstClr>
                </a:outerShdw>
              </a:effectLst>
              <a:uLnTx/>
              <a:uFillTx/>
              <a:latin typeface="微软雅黑" panose="020b0503020204020204" pitchFamily="34" charset="-122"/>
              <a:ea typeface="+mn-ea"/>
              <a:cs typeface="+mn-cs"/>
            </a:endParaRPr>
          </a:p>
        </p:txBody>
      </p:sp>
      <p:sp>
        <p:nvSpPr>
          <p:cNvPr id="3" name="文本框 2"/>
          <p:cNvSpPr txBox="1"/>
          <p:nvPr/>
        </p:nvSpPr>
        <p:spPr>
          <a:xfrm>
            <a:off x="2133600" y="1662113"/>
            <a:ext cx="8408988" cy="2935287"/>
          </a:xfrm>
          <a:prstGeom prst="rect">
            <a:avLst/>
          </a:prstGeom>
          <a:noFill/>
          <a:ln w="9525">
            <a:noFill/>
          </a:ln>
        </p:spPr>
        <p:txBody>
          <a:bodyPr>
            <a:spAutoFit/>
          </a:bodyPr>
          <a:lstStyle>
            <a:defPPr>
              <a:defRPr lang="zh-CN"/>
            </a:defPPr>
          </a:lstStyle>
          <a:p>
            <a:pPr eaLnBrk="1" hangingPunct="1">
              <a:lnSpc>
                <a:spcPct val="200000"/>
              </a:lnSpc>
            </a:pPr>
            <a:r>
              <a:rPr lang="en-US" altLang="zh-CN" sz="2400">
                <a:latin typeface="Arial" panose="020b0604020202020204" pitchFamily="34" charset="0"/>
              </a:rPr>
              <a:t>       </a:t>
            </a:r>
            <a:r>
              <a:rPr lang="zh-CN" altLang="en-US" sz="2400">
                <a:latin typeface="Arial" panose="020b0604020202020204" pitchFamily="34" charset="0"/>
              </a:rPr>
              <a:t>二次函数中的面积问题要认真理解所谓的“铅直高，水平宽”两个概念，并学会根据已知或方便求的直线解析式来决定“横切”还是“竖切”，同时还要注意正确运用横纵坐标来求或者表示相关线段的长度。</a:t>
            </a:r>
          </a:p>
        </p:txBody>
      </p:sp>
    </p:spTree>
    <p:custDataLst>
      <p:tags r:id="rId4"/>
    </p:custDataLst>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9.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33</Paragraphs>
  <Slides>19</Slides>
  <Notes>1</Notes>
  <TotalTime>0</TotalTime>
  <HiddenSlides>0</HiddenSlides>
  <MMClips>0</MMClips>
  <ScaleCrop>0</ScaleCrop>
  <HeadingPairs>
    <vt:vector baseType="variant" size="4">
      <vt:variant>
        <vt:lpstr>Theme</vt:lpstr>
      </vt:variant>
      <vt:variant>
        <vt:i4>1</vt:i4>
      </vt:variant>
      <vt:variant>
        <vt:lpstr>Slide Titles</vt:lpstr>
      </vt:variant>
      <vt:variant>
        <vt:i4>19</vt:i4>
      </vt:variant>
    </vt:vector>
  </HeadingPairs>
  <TitlesOfParts>
    <vt:vector baseType="lpstr" size="20">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242</cp:revision>
  <dcterms:created xsi:type="dcterms:W3CDTF">2019-06-19T02:08:00Z</dcterms:created>
  <dcterms:modified xsi:type="dcterms:W3CDTF">2021-10-21T00:58:45Z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9AA7EA55E89148ADADB818735BBE1C0A</vt:lpwstr>
  </property>
  <property fmtid="{D5CDD505-2E9C-101B-9397-08002B2CF9AE}" pid="3" name="KSOProductBuildVer">
    <vt:lpwstr>2052-11.1.0.11365</vt:lpwstr>
  </property>
</Properties>
</file>