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860" r:id="rId1"/>
    <p:sldMasterId id="2147507897" r:id="rId2"/>
  </p:sldMasterIdLst>
  <p:notesMasterIdLst>
    <p:notesMasterId r:id="rId3"/>
  </p:notesMasterIdLst>
  <p:sldIdLst>
    <p:sldId id="11455" r:id="rId4"/>
    <p:sldId id="11460" r:id="rId5"/>
    <p:sldId id="11464" r:id="rId6"/>
    <p:sldId id="11467" r:id="rId7"/>
    <p:sldId id="11470" r:id="rId8"/>
    <p:sldId id="11473" r:id="rId9"/>
    <p:sldId id="11476" r:id="rId10"/>
    <p:sldId id="11479" r:id="rId11"/>
    <p:sldId id="11482" r:id="rId12"/>
    <p:sldId id="11485" r:id="rId13"/>
    <p:sldId id="11488" r:id="rId14"/>
    <p:sldId id="11491" r:id="rId15"/>
    <p:sldId id="11494" r:id="rId16"/>
    <p:sldId id="11497" r:id="rId17"/>
    <p:sldId id="11500" r:id="rId18"/>
    <p:sldId id="11503" r:id="rId19"/>
    <p:sldId id="11506" r:id="rId20"/>
    <p:sldId id="11509" r:id="rId21"/>
    <p:sldId id="11512" r:id="rId22"/>
    <p:sldId id="11515" r:id="rId23"/>
    <p:sldId id="11518" r:id="rId24"/>
    <p:sldId id="11521" r:id="rId25"/>
    <p:sldId id="11524" r:id="rId26"/>
    <p:sldId id="11527" r:id="rId27"/>
    <p:sldId id="11530" r:id="rId28"/>
    <p:sldId id="11533" r:id="rId29"/>
    <p:sldId id="11536" r:id="rId30"/>
    <p:sldId id="1154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861" r:id="rId1"/>
    <p:sldLayoutId id="2147507862" r:id="rId2"/>
    <p:sldLayoutId id="2147507863" r:id="rId3"/>
    <p:sldLayoutId id="2147507864" r:id="rId4"/>
    <p:sldLayoutId id="2147507865" r:id="rId5"/>
    <p:sldLayoutId id="2147507866" r:id="rId6"/>
    <p:sldLayoutId id="2147507867" r:id="rId7"/>
    <p:sldLayoutId id="2147507868" r:id="rId8"/>
    <p:sldLayoutId id="2147507869" r:id="rId9"/>
    <p:sldLayoutId id="2147507870" r:id="rId10"/>
    <p:sldLayoutId id="21475078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7898" r:id="rId1"/>
    <p:sldLayoutId id="2147507899" r:id="rId2"/>
    <p:sldLayoutId id="2147507900" r:id="rId3"/>
    <p:sldLayoutId id="2147507901" r:id="rId4"/>
    <p:sldLayoutId id="2147507902" r:id="rId5"/>
    <p:sldLayoutId id="2147507903" r:id="rId6"/>
    <p:sldLayoutId id="2147507904" r:id="rId7"/>
    <p:sldLayoutId id="2147507905" r:id="rId8"/>
    <p:sldLayoutId id="2147507906" r:id="rId9"/>
    <p:sldLayoutId id="2147507907" r:id="rId10"/>
    <p:sldLayoutId id="214750790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slideLayout" Target="../slideLayouts/slideLayout13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2024年农业科技发展趋势展望规划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农业科技发展现状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农业科技技术发展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农业科技应用领域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农业科技发展政策与支持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175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农业科技发展前景展望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84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04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8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农业科技发展现状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农业科技创新成果</a:t>
            </a:r>
            <a:endParaRPr altLang="en-US" lang="zh-CN"/>
          </a:p>
        </p:txBody>
      </p:sp>
      <p:sp>
        <p:nvSpPr>
          <p:cNvPr id="1048922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农业无人机技术：无人机在农业领域的应用越来越广泛，可进行播种、施肥、喷药等作业，提高生产效率。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精准农业技术：利用卫星遥感、GIS等技术，实现农业生产精准化，提高农产品产量和质量。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农业物联网技术：通过物联网技术实现农业生产过程的智能化和信息化，提高农业生产效率。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生物技术在农业中的应用：如转基因技术、基因编辑技术等，可提高农作物的抗逆性、产量和品质。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农业科技应用现状</a:t>
            </a:r>
            <a:endParaRPr altLang="en-US" lang="zh-CN"/>
          </a:p>
        </p:txBody>
      </p:sp>
      <p:sp>
        <p:nvSpPr>
          <p:cNvPr id="104898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生物技术的应用：利用基因编辑、生物农药等生物技术提高农产品品质和产量。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智能农业装备的应用：无人机、智能农机等在农业生产中得到广泛应用。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精准农业技术的应用：通过大数据、物联网等技术实现精准施肥、灌溉等农业操作。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农业信息化的发展：农业信息化技术不断提升，为农业管理和决策提供有力支持。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农业科技发展瓶颈</a:t>
            </a:r>
            <a:endParaRPr altLang="en-US" lang="zh-CN"/>
          </a:p>
        </p:txBody>
      </p:sp>
      <p:sp>
        <p:nvSpPr>
          <p:cNvPr id="1049046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人才短缺：农业科技领域缺乏高素质的科研人才和技术工人，这制约了农业科技的发展。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资金投入不足：农业科技发展需要大量的资金支持，但目前政府和企业的投入还远远不够。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技术研发滞后：农业科技领域的技术研发周期长，且与市场需求存在一定的脱节。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基础设施薄弱：农业科技领域的基础设施建设滞后，影响了科技成果的转化和应用。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农业科技发展趋势</a:t>
            </a:r>
            <a:endParaRPr altLang="en-US" lang="zh-CN"/>
          </a:p>
        </p:txBody>
      </p:sp>
      <p:sp>
        <p:nvSpPr>
          <p:cNvPr id="104911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智能化技术：农业装备的智能化和自动化，提高生产效率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生物技术：利用基因编辑技术改良作物，提高产量和抗性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物联网技术：实现农业生产的远程监控和管理，提高信息化水平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无人机技术：无人机在农业领域的应用，提高作业效率和安全性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5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农业科技技术发展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农业信息技术</a:t>
            </a:r>
            <a:endParaRPr altLang="en-US" lang="zh-CN"/>
          </a:p>
        </p:txBody>
      </p:sp>
      <p:sp>
        <p:nvSpPr>
          <p:cNvPr id="104919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农业大数据：利用大数据技术对农业生产经营、管理决策等环节进行优化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农业物联网：通过物联网技术实现农业生产环境的智能感知和调控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农业云计算：利用云计算技术为农业提供数据存储和分析服务，提升农业信息化水平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农业人工智能：应用人工智能技术提升农业生产效率和农产品品质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农业生物技术</a:t>
            </a:r>
            <a:endParaRPr altLang="en-US" lang="zh-CN"/>
          </a:p>
        </p:txBody>
      </p:sp>
      <p:sp>
        <p:nvSpPr>
          <p:cNvPr id="1049248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合成生物学：利用合成生物学方法改良作物，提高产量和营养价值，降低环境污染。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基因编辑技术：CRISPR-Cas9等基因编辑工具在农业上的应用，提高作物的抗病、抗虫和抗逆能力。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生物农药和生物肥料：利用微生物资源开发新型生物农药和生物肥料，减少化学农药和化肥的使用。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农业微生物组学：研究农业生态系统中微生物群落的组成、功能和互作机制，发掘有益微生物资源，提高土壤健康和作物生产力。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农业智能装备</a:t>
            </a:r>
            <a:endParaRPr altLang="en-US" lang="zh-CN"/>
          </a:p>
        </p:txBody>
      </p:sp>
      <p:sp>
        <p:nvSpPr>
          <p:cNvPr id="10492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智能温室：通过传感器、控制器等设备实现温室内环境的自动调节，提高作物产量和质量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农业物联网：通过物联网技术实现农业生产过程的智能化管理，提高生产效益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农业无人机：用于喷洒农药、播种、施肥等作业，提高生产效率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农业机器人：可进行自动化种植、采摘、包装等作业，减少人力成本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农业环保技术</a:t>
            </a:r>
            <a:endParaRPr altLang="en-US" lang="zh-CN"/>
          </a:p>
        </p:txBody>
      </p:sp>
      <p:sp>
        <p:nvSpPr>
          <p:cNvPr id="1049356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农业废弃物资源化利用技术：将废弃物转化为肥料、饲料和燃料等，降低环境污染。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2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生态农业技术：通过生态学原理，实现农业生态系统内的能量和物质循环利用，提高资源利用效率。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8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节水灌溉技术：采用智能灌溉系统，实现精确控制水量，减少水资源浪费。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4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农业生物技术：利用基因工程、细胞工程等技术，培育抗逆性强、高产量、高品质的农作物新品种。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1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农业科技应用领域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精准农业</a:t>
            </a:r>
            <a:endParaRPr altLang="en-US" lang="zh-CN"/>
          </a:p>
        </p:txBody>
      </p:sp>
      <p:sp>
        <p:nvSpPr>
          <p:cNvPr id="104945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定义：利用现代信息技术和智能装备，实现农业生产的精准化、智能化和高效化。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技术手段：包括全球定位系统、遥感技术、地理信息系统和农业物联网等。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应用领域：主要包括作物种植、畜牧业和水产业等。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优势：提高农业生产效率、减少资源浪费、降低环境污染、提升农产品品质和安全性。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智慧农业</a:t>
            </a:r>
            <a:endParaRPr altLang="en-US" lang="zh-CN"/>
          </a:p>
        </p:txBody>
      </p:sp>
      <p:sp>
        <p:nvSpPr>
          <p:cNvPr id="10494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农业人工智能：提升农业生产效率和农产品品质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精准农业：通过定位技术实现精确施肥和灌溉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农业物联网：实现农业生产过程的智能化管理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农业大数据：为农业生产提供科学决策依据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设施农业</a:t>
            </a:r>
            <a:endParaRPr altLang="en-US" lang="zh-CN"/>
          </a:p>
        </p:txBody>
      </p:sp>
      <p:sp>
        <p:nvSpPr>
          <p:cNvPr id="1049550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设施类型：温室、大棚、畜禽舍、养殖池等。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定义：通过设施和工程技术手段，为动植物生产提供适宜的环境条件，实现高效、优质、高产的现代化农业生产方式。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技术手段：环境控制技术、灌溉技术、施肥技术、无土栽培技术等。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优势：提高农产品产量和质量，减少自然灾害影响，增加农业经济效益。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绿色农业</a:t>
            </a:r>
            <a:endParaRPr altLang="en-US" lang="zh-CN"/>
          </a:p>
        </p:txBody>
      </p:sp>
      <p:sp>
        <p:nvSpPr>
          <p:cNvPr id="10496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技术应用：绿色农业技术包括生态农业、有机农业、节水农业等，这些技术的应用有助于提高农业生产效率和农产品质量。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618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展望：未来，随着科技的不断进步和应用，绿色农业将更加普及和深入，为人类提供更加安全、健康的食品。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620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简介：绿色农业是指以生产无污染、安全、优质的绿色食品为主，在生产中尽可能地利用自然环境，减少对环境的负面影响，并充分利用自然环境中的有利因素。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2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发展趋势：随着人们对食品安全和环境保护意识的提高，绿色农业将成为未来农业发展的主要趋势。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5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农业科技发展政策与支持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国家对农业科技发展的政策支持</a:t>
            </a:r>
            <a:endParaRPr altLang="en-US" lang="zh-CN"/>
          </a:p>
        </p:txBody>
      </p:sp>
      <p:sp>
        <p:nvSpPr>
          <p:cNvPr id="1049694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政策支持：国家出台了一系列政策，鼓励农业科技创新和成果转化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资金支持：设立农业科技发展专项资金，支持农业科技项目的研究和开发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税收优惠：对农业科技企业和机构给予税收优惠政策，降低研发成本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人才培养：加强农业科技人才的培养和引进，提高农业科技创新能力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地方对农业科技发展的政策支持</a:t>
            </a:r>
            <a:endParaRPr altLang="en-US" lang="zh-CN"/>
          </a:p>
        </p:txBody>
      </p:sp>
      <p:sp>
        <p:nvSpPr>
          <p:cNvPr id="10497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加大财政投入，提高农业科技创新能力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制定优惠政策，鼓励企业加大农业科技研发投入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加强农业科技人才培养，提高农业科技人才素质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建立农业科技园区，推动农业科技成果转化和产业化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农业科技发展资金投入</a:t>
            </a:r>
            <a:endParaRPr altLang="en-US" lang="zh-CN"/>
          </a:p>
        </p:txBody>
      </p:sp>
      <p:sp>
        <p:nvSpPr>
          <p:cNvPr id="1049810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4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6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8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农业科技资金投入的来源多样化，包括政府、企业和社会资本等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政府对农业科技的资金支持力度不断加大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农业科技资金投入的重点领域包括农业科技创新、农业科技成果转化和农业科技人才培养等方面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农业科技资金投入的效益显著，对农业经济增长和农民收入提高具有重要作用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农业科技人才培养与引进</a:t>
            </a:r>
            <a:endParaRPr altLang="en-US" lang="zh-CN"/>
          </a:p>
        </p:txBody>
      </p:sp>
      <p:sp>
        <p:nvSpPr>
          <p:cNvPr id="1049860" name="文本框 10"/>
          <p:cNvSpPr txBox="1"/>
          <p:nvPr>
            <p:custDataLst>
              <p:tags r:id="rId1"/>
            </p:custDataLst>
          </p:nvPr>
        </p:nvSpPr>
        <p:spPr>
          <a:xfrm>
            <a:off x="1026232" y="4745501"/>
            <a:ext cx="3189138" cy="1339123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培养农业科技人才：通过高等教育、职业教育和培训等方式，培养一批具备农业科技知识和技能的人才。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2" name="矩形 11"/>
          <p:cNvSpPr/>
          <p:nvPr>
            <p:custDataLst>
              <p:tags r:id="rId2"/>
            </p:custDataLst>
          </p:nvPr>
        </p:nvSpPr>
        <p:spPr>
          <a:xfrm>
            <a:off x="1026232" y="4576704"/>
            <a:ext cx="3189138" cy="1670715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864" name="文本框 17"/>
          <p:cNvSpPr txBox="1"/>
          <p:nvPr>
            <p:custDataLst>
              <p:tags r:id="rId3"/>
            </p:custDataLst>
          </p:nvPr>
        </p:nvSpPr>
        <p:spPr>
          <a:xfrm>
            <a:off x="3317370" y="1659142"/>
            <a:ext cx="3189138" cy="1339123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引进农业科技人才：通过优惠政策、提高待遇等方式，吸引国内外优秀农业科技人才来华工作或创业。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6" name="矩形 18"/>
          <p:cNvSpPr/>
          <p:nvPr>
            <p:custDataLst>
              <p:tags r:id="rId4"/>
            </p:custDataLst>
          </p:nvPr>
        </p:nvSpPr>
        <p:spPr>
          <a:xfrm>
            <a:off x="3317370" y="1490345"/>
            <a:ext cx="3189138" cy="1670715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868" name="燕尾形 3"/>
          <p:cNvSpPr/>
          <p:nvPr>
            <p:custDataLst>
              <p:tags r:id="rId5"/>
            </p:custDataLst>
          </p:nvPr>
        </p:nvSpPr>
        <p:spPr>
          <a:xfrm>
            <a:off x="1366077" y="3513658"/>
            <a:ext cx="2437429" cy="708947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870" name="文本框 13"/>
          <p:cNvSpPr txBox="1"/>
          <p:nvPr>
            <p:custDataLst>
              <p:tags r:id="rId6"/>
            </p:custDataLst>
          </p:nvPr>
        </p:nvSpPr>
        <p:spPr>
          <a:xfrm>
            <a:off x="1622648" y="3632191"/>
            <a:ext cx="1995556" cy="471131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25"/>
          <p:cNvSpPr/>
          <p:nvPr>
            <p:custDataLst>
              <p:tags r:id="rId7"/>
            </p:custDataLst>
          </p:nvPr>
        </p:nvSpPr>
        <p:spPr>
          <a:xfrm>
            <a:off x="1429844" y="3557170"/>
            <a:ext cx="2326398" cy="62192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874" name="燕尾形 29"/>
          <p:cNvSpPr/>
          <p:nvPr>
            <p:custDataLst>
              <p:tags r:id="rId8"/>
            </p:custDataLst>
          </p:nvPr>
        </p:nvSpPr>
        <p:spPr>
          <a:xfrm>
            <a:off x="3693224" y="3515159"/>
            <a:ext cx="2437429" cy="708947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876" name="文本框 30"/>
          <p:cNvSpPr txBox="1"/>
          <p:nvPr>
            <p:custDataLst>
              <p:tags r:id="rId9"/>
            </p:custDataLst>
          </p:nvPr>
        </p:nvSpPr>
        <p:spPr>
          <a:xfrm>
            <a:off x="3949796" y="3633692"/>
            <a:ext cx="1995556" cy="471131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78" name="燕尾形 31"/>
          <p:cNvSpPr/>
          <p:nvPr>
            <p:custDataLst>
              <p:tags r:id="rId10"/>
            </p:custDataLst>
          </p:nvPr>
        </p:nvSpPr>
        <p:spPr>
          <a:xfrm>
            <a:off x="3756992" y="3558671"/>
            <a:ext cx="2326398" cy="62192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880" name="燕尾形 33"/>
          <p:cNvSpPr/>
          <p:nvPr>
            <p:custDataLst>
              <p:tags r:id="rId11"/>
            </p:custDataLst>
          </p:nvPr>
        </p:nvSpPr>
        <p:spPr>
          <a:xfrm>
            <a:off x="6020372" y="3516659"/>
            <a:ext cx="2437429" cy="708947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882" name="文本框 34"/>
          <p:cNvSpPr txBox="1"/>
          <p:nvPr>
            <p:custDataLst>
              <p:tags r:id="rId12"/>
            </p:custDataLst>
          </p:nvPr>
        </p:nvSpPr>
        <p:spPr>
          <a:xfrm>
            <a:off x="6276944" y="3635192"/>
            <a:ext cx="1995556" cy="471131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84" name="燕尾形 35"/>
          <p:cNvSpPr/>
          <p:nvPr>
            <p:custDataLst>
              <p:tags r:id="rId13"/>
            </p:custDataLst>
          </p:nvPr>
        </p:nvSpPr>
        <p:spPr>
          <a:xfrm>
            <a:off x="6084140" y="3560171"/>
            <a:ext cx="2326398" cy="62192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886" name="燕尾形 37"/>
          <p:cNvSpPr/>
          <p:nvPr>
            <p:custDataLst>
              <p:tags r:id="rId14"/>
            </p:custDataLst>
          </p:nvPr>
        </p:nvSpPr>
        <p:spPr>
          <a:xfrm>
            <a:off x="8347520" y="3518160"/>
            <a:ext cx="2437429" cy="708947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888" name="文本框 38"/>
          <p:cNvSpPr txBox="1"/>
          <p:nvPr>
            <p:custDataLst>
              <p:tags r:id="rId15"/>
            </p:custDataLst>
          </p:nvPr>
        </p:nvSpPr>
        <p:spPr>
          <a:xfrm>
            <a:off x="8604092" y="3625439"/>
            <a:ext cx="1995556" cy="471131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9"/>
          <p:cNvSpPr/>
          <p:nvPr>
            <p:custDataLst>
              <p:tags r:id="rId16"/>
            </p:custDataLst>
          </p:nvPr>
        </p:nvSpPr>
        <p:spPr>
          <a:xfrm>
            <a:off x="8411288" y="3561672"/>
            <a:ext cx="2326398" cy="62192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892" name="文本框 53"/>
          <p:cNvSpPr txBox="1"/>
          <p:nvPr>
            <p:custDataLst>
              <p:tags r:id="rId17"/>
            </p:custDataLst>
          </p:nvPr>
        </p:nvSpPr>
        <p:spPr>
          <a:xfrm>
            <a:off x="7971666" y="1661393"/>
            <a:ext cx="3189138" cy="1339123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建立农业科技人才库：通过建立农业科技人才库，为农业科技人才提供更好的服务和管理，促进农业科技人才的发展和流动。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4" name="矩形 54"/>
          <p:cNvSpPr/>
          <p:nvPr>
            <p:custDataLst>
              <p:tags r:id="rId18"/>
            </p:custDataLst>
          </p:nvPr>
        </p:nvSpPr>
        <p:spPr>
          <a:xfrm>
            <a:off x="7971666" y="1492596"/>
            <a:ext cx="3189138" cy="1670715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896" name="文本框 63"/>
          <p:cNvSpPr txBox="1"/>
          <p:nvPr>
            <p:custDataLst>
              <p:tags r:id="rId19"/>
            </p:custDataLst>
          </p:nvPr>
        </p:nvSpPr>
        <p:spPr>
          <a:xfrm>
            <a:off x="5644518" y="4748502"/>
            <a:ext cx="3189138" cy="1339123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加强农业科技人才交流：通过学术交流、技术合作等方式，促进农业科技人才之间的交流与合作。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8" name="矩形 64"/>
          <p:cNvSpPr/>
          <p:nvPr>
            <p:custDataLst>
              <p:tags r:id="rId20"/>
            </p:custDataLst>
          </p:nvPr>
        </p:nvSpPr>
        <p:spPr>
          <a:xfrm>
            <a:off x="5644518" y="4579705"/>
            <a:ext cx="3189138" cy="1670715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农业科技发展前景展望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农业科技发展目标与愿景</a:t>
            </a:r>
            <a:endParaRPr altLang="en-US" lang="zh-CN"/>
          </a:p>
        </p:txBody>
      </p:sp>
      <p:sp>
        <p:nvSpPr>
          <p:cNvPr id="1049970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2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改善农业生态环境：利用科技手段保护和修复农业生态环境，实现可持续发展。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提高农业生产效率：通过技术手段优化农业生产过程，降低成本，提高产量和效益。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提升农产品质量安全：通过科技手段提升农产品质量，保障食品安全，满足消费者需求。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促进农业产业升级：利用科技手段推动农业产业升级，提高农业产值和附加值。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农业科技发展重点任务</a:t>
            </a:r>
            <a:endParaRPr altLang="en-US" lang="zh-CN"/>
          </a:p>
        </p:txBody>
      </p:sp>
      <p:sp>
        <p:nvSpPr>
          <p:cNvPr id="1050020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农业生态环保与可持续发展技术推广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30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生物育种技术突破与新品种培育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农业信息化与大数据技术推广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2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智能化农业装备研发与应用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农业科技发展路径与措施</a:t>
            </a:r>
            <a:endParaRPr altLang="en-US" lang="zh-CN"/>
          </a:p>
        </p:txBody>
      </p:sp>
      <p:sp>
        <p:nvSpPr>
          <p:cNvPr id="10500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智能化技术：利用大数据、物联网、人工智能等技术提升农业生产效率和管理水平。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可持续技术：推广环保、节能、减排等可持续技术，降低农业对环境的影响。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精准农业：通过精准施肥、灌溉、病虫害防治等技术，提高农业生产效益和资源利用率。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生物技术：通过基因编辑、转基因等技术改良作物品种，提高农产品产量和质量。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农业科技发展机遇与挑战</a:t>
            </a:r>
            <a:endParaRPr altLang="en-US" lang="zh-CN"/>
          </a:p>
        </p:txBody>
      </p:sp>
      <p:sp>
        <p:nvSpPr>
          <p:cNvPr id="1050156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机遇：随着科技的不断进步，农业科技发展前景广阔，将为农业生产带来更高的效率和效益。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挑战：农业科技发展也面临着诸多挑战，如技术研发难度大、资金投入不足、市场接受度不高等问题。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应对策略：需要加强技术研发和人才培养，加大资金投入和市场推广力度，同时加强国际合作与交流。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4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未来展望：农业科技发展将继续发挥重要作用，推动农业现代化进程，为人类带来更多的福祉。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214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5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5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5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5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5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5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1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5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8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2024-01-05T10:59:18Z</dcterms:created>
  <dcterms:modified xsi:type="dcterms:W3CDTF">2024-01-05T10:59:18Z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c900fe7ee3bc4a38963c77809e24cc1c_21</vt:lpwstr>
  </property>
</Properties>
</file>