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docx" ContentType="application/vnd.openxmlformats-officedocument.wordprocessingml.document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3"/>
  </p:notesMasterIdLst>
  <p:sldIdLst>
    <p:sldId id="348" r:id="rId4"/>
    <p:sldId id="351" r:id="rId5"/>
    <p:sldId id="349" r:id="rId6"/>
    <p:sldId id="330" r:id="rId7"/>
    <p:sldId id="343" r:id="rId8"/>
    <p:sldId id="344" r:id="rId9"/>
    <p:sldId id="345" r:id="rId10"/>
    <p:sldId id="346" r:id="rId11"/>
    <p:sldId id="350" r:id="rId12"/>
    <p:sldId id="352" r:id="rId13"/>
    <p:sldId id="353" r:id="rId14"/>
  </p:sldIdLst>
  <p:sldSz cx="9144000" cy="6858000" type="screen4x3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000"/>
    <a:srgbClr val="CD242B"/>
    <a:srgbClr val="FFEDAB"/>
    <a:srgbClr val="E75E22"/>
    <a:srgbClr val="FFE389"/>
    <a:srgbClr val="DEB203"/>
    <a:srgbClr val="5FBA0F"/>
    <a:srgbClr val="FC922C"/>
    <a:srgbClr val="4F81B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5550" autoAdjust="0"/>
  </p:normalViewPr>
  <p:slideViewPr>
    <p:cSldViewPr>
      <p:cViewPr varScale="1">
        <p:scale>
          <a:sx n="92" d="100"/>
          <a:sy n="92" d="100"/>
        </p:scale>
        <p:origin x="882" y="84"/>
      </p:cViewPr>
      <p:guideLst>
        <p:guide orient="horz" pos="663"/>
        <p:guide pos="4059"/>
        <p:guide pos="24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e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32F2FF-E950-4B22-9A88-7B1E5055B9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F46F20-7861-4E56-87FF-6B60CC2B2FDB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目录页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/>
        </p:nvSpPr>
        <p:spPr>
          <a:xfrm>
            <a:off x="0" y="2636912"/>
            <a:ext cx="2051720" cy="1440160"/>
          </a:xfrm>
          <a:prstGeom prst="rect">
            <a:avLst/>
          </a:prstGeom>
          <a:solidFill>
            <a:srgbClr val="CD2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137115" y="1351654"/>
            <a:ext cx="7020272" cy="2016224"/>
          </a:xfrm>
          <a:prstGeom prst="rect">
            <a:avLst/>
          </a:prstGeom>
          <a:solidFill>
            <a:srgbClr val="E75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2137115" y="3440763"/>
            <a:ext cx="7020272" cy="2016224"/>
          </a:xfrm>
          <a:prstGeom prst="rect">
            <a:avLst/>
          </a:prstGeom>
          <a:solidFill>
            <a:srgbClr val="DEB2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 userDrawn="1"/>
        </p:nvSpPr>
        <p:spPr>
          <a:xfrm>
            <a:off x="226603" y="2750722"/>
            <a:ext cx="15985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itchFamily="34" charset="-122"/>
              </a:rPr>
              <a:t>目 录</a:t>
            </a:r>
            <a:endParaRPr lang="zh-CN" altLang="en-US" sz="4800">
              <a:solidFill>
                <a:schemeClr val="bg1"/>
              </a:solidFill>
              <a:latin typeface="微软雅黑" panose="020b0503020204020204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256739" y="3471391"/>
            <a:ext cx="1538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</a:rPr>
              <a:t>CONTENTS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1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412" y="1996950"/>
            <a:ext cx="737932" cy="72563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1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412" y="4086059"/>
            <a:ext cx="737932" cy="725633"/>
          </a:xfrm>
          <a:prstGeom prst="rect">
            <a:avLst/>
          </a:prstGeom>
        </p:spPr>
      </p:pic>
      <p:cxnSp>
        <p:nvCxnSpPr>
          <p:cNvPr id="26" name="直接连接符 25"/>
          <p:cNvCxnSpPr/>
          <p:nvPr userDrawn="1"/>
        </p:nvCxnSpPr>
        <p:spPr>
          <a:xfrm flipH="1">
            <a:off x="6156176" y="1495670"/>
            <a:ext cx="0" cy="1728192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 userDrawn="1"/>
        </p:nvCxnSpPr>
        <p:spPr>
          <a:xfrm flipH="1">
            <a:off x="6156176" y="3584779"/>
            <a:ext cx="0" cy="1728192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/>
  </p:transition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2_目录版式二（目录内容多时用）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/>
        </p:nvSpPr>
        <p:spPr>
          <a:xfrm>
            <a:off x="0" y="2636912"/>
            <a:ext cx="2051720" cy="1440160"/>
          </a:xfrm>
          <a:prstGeom prst="rect">
            <a:avLst/>
          </a:prstGeom>
          <a:solidFill>
            <a:srgbClr val="CD2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137115" y="1351653"/>
            <a:ext cx="7020272" cy="4105333"/>
          </a:xfrm>
          <a:prstGeom prst="rect">
            <a:avLst/>
          </a:prstGeom>
          <a:solidFill>
            <a:srgbClr val="E75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 userDrawn="1"/>
        </p:nvSpPr>
        <p:spPr>
          <a:xfrm>
            <a:off x="226603" y="2750722"/>
            <a:ext cx="15985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itchFamily="34" charset="-122"/>
              </a:rPr>
              <a:t>目 录</a:t>
            </a:r>
            <a:endParaRPr lang="zh-CN" altLang="en-US" sz="4800">
              <a:solidFill>
                <a:schemeClr val="bg1"/>
              </a:solidFill>
              <a:latin typeface="微软雅黑" panose="020b0503020204020204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256739" y="3471391"/>
            <a:ext cx="1538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</a:rPr>
              <a:t>CONTENTS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412" y="3041503"/>
            <a:ext cx="737932" cy="725633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 flipH="1">
            <a:off x="6012160" y="1604319"/>
            <a:ext cx="0" cy="3600000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3158344" y="2844170"/>
            <a:ext cx="2709800" cy="1098122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3" name="内容占位符 2"/>
          <p:cNvSpPr>
            <a:spLocks noGrp="1"/>
          </p:cNvSpPr>
          <p:nvPr>
            <p:ph idx="1"/>
          </p:nvPr>
        </p:nvSpPr>
        <p:spPr>
          <a:xfrm>
            <a:off x="6156176" y="1604319"/>
            <a:ext cx="2880320" cy="3599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FontTx/>
              <a:buNone/>
              <a:defRPr sz="16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>
              <a:lnSpc>
                <a:spcPct val="150000"/>
              </a:lnSpc>
              <a:buFontTx/>
              <a:buNone/>
              <a:defRPr sz="1600">
                <a:solidFill>
                  <a:schemeClr val="bg1"/>
                </a:solidFill>
                <a:latin typeface="+mj-ea"/>
                <a:ea typeface="+mj-ea"/>
              </a:defRPr>
            </a:lvl2pPr>
            <a:lvl3pPr marL="914400" indent="0">
              <a:lnSpc>
                <a:spcPct val="150000"/>
              </a:lnSpc>
              <a:buFontTx/>
              <a:buNone/>
              <a:defRPr sz="1600">
                <a:solidFill>
                  <a:schemeClr val="bg1"/>
                </a:solidFill>
                <a:latin typeface="+mj-ea"/>
                <a:ea typeface="+mj-ea"/>
              </a:defRPr>
            </a:lvl3pPr>
            <a:lvl4pPr marL="1371600" indent="0">
              <a:lnSpc>
                <a:spcPct val="150000"/>
              </a:lnSpc>
              <a:buFontTx/>
              <a:buNone/>
              <a:defRPr sz="1600">
                <a:solidFill>
                  <a:schemeClr val="bg1"/>
                </a:solidFill>
                <a:latin typeface="+mj-ea"/>
                <a:ea typeface="+mj-ea"/>
              </a:defRPr>
            </a:lvl4pPr>
            <a:lvl5pPr marL="1828800" indent="0">
              <a:lnSpc>
                <a:spcPct val="150000"/>
              </a:lnSpc>
              <a:buFontTx/>
              <a:buNone/>
              <a:defRPr sz="1600">
                <a:solidFill>
                  <a:schemeClr val="bg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push/>
  </p:transition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/>
        </p:nvSpPr>
        <p:spPr>
          <a:xfrm>
            <a:off x="0" y="2636912"/>
            <a:ext cx="2051720" cy="1440160"/>
          </a:xfrm>
          <a:prstGeom prst="rect">
            <a:avLst/>
          </a:prstGeom>
          <a:solidFill>
            <a:srgbClr val="CD2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160240" y="1340768"/>
            <a:ext cx="6983760" cy="1080120"/>
          </a:xfrm>
          <a:prstGeom prst="rect">
            <a:avLst/>
          </a:prstGeom>
          <a:solidFill>
            <a:srgbClr val="CD2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6422770" y="1901003"/>
            <a:ext cx="2880000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/>
          <p:cNvSpPr/>
          <p:nvPr userDrawn="1"/>
        </p:nvSpPr>
        <p:spPr>
          <a:xfrm>
            <a:off x="2160240" y="2476840"/>
            <a:ext cx="6983760" cy="1080120"/>
          </a:xfrm>
          <a:prstGeom prst="rect">
            <a:avLst/>
          </a:prstGeom>
          <a:solidFill>
            <a:srgbClr val="E75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2" name="直接连接符 51"/>
          <p:cNvCxnSpPr/>
          <p:nvPr userDrawn="1"/>
        </p:nvCxnSpPr>
        <p:spPr>
          <a:xfrm>
            <a:off x="6422770" y="3037075"/>
            <a:ext cx="2880000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 userDrawn="1"/>
        </p:nvSpPr>
        <p:spPr>
          <a:xfrm>
            <a:off x="2160240" y="3631386"/>
            <a:ext cx="6983760" cy="1080120"/>
          </a:xfrm>
          <a:prstGeom prst="rect">
            <a:avLst/>
          </a:prstGeom>
          <a:solidFill>
            <a:srgbClr val="DEB2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9" name="直接连接符 58"/>
          <p:cNvCxnSpPr/>
          <p:nvPr userDrawn="1"/>
        </p:nvCxnSpPr>
        <p:spPr>
          <a:xfrm>
            <a:off x="6422770" y="4191621"/>
            <a:ext cx="2880000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矩形 63"/>
          <p:cNvSpPr/>
          <p:nvPr userDrawn="1"/>
        </p:nvSpPr>
        <p:spPr>
          <a:xfrm>
            <a:off x="2160240" y="4785932"/>
            <a:ext cx="6983760" cy="1080120"/>
          </a:xfrm>
          <a:prstGeom prst="rect">
            <a:avLst/>
          </a:prstGeom>
          <a:solidFill>
            <a:srgbClr val="5FBA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6" name="直接连接符 65"/>
          <p:cNvCxnSpPr/>
          <p:nvPr userDrawn="1"/>
        </p:nvCxnSpPr>
        <p:spPr>
          <a:xfrm>
            <a:off x="6422770" y="5346167"/>
            <a:ext cx="2880000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椭圆 73"/>
          <p:cNvSpPr/>
          <p:nvPr userDrawn="1"/>
        </p:nvSpPr>
        <p:spPr>
          <a:xfrm flipH="1">
            <a:off x="3004067" y="1645053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CD242B"/>
                </a:solidFill>
                <a:latin typeface="微软雅黑" panose="020b0503020204020204" pitchFamily="34" charset="-122"/>
                <a:ea typeface="微软雅黑" pitchFamily="34" charset="-122"/>
              </a:rPr>
              <a:t>命</a:t>
            </a:r>
          </a:p>
        </p:txBody>
      </p:sp>
      <p:sp>
        <p:nvSpPr>
          <p:cNvPr id="75" name="椭圆 74"/>
          <p:cNvSpPr/>
          <p:nvPr userDrawn="1"/>
        </p:nvSpPr>
        <p:spPr>
          <a:xfrm flipH="1">
            <a:off x="3491956" y="1645053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CD242B"/>
                </a:solidFill>
                <a:latin typeface="微软雅黑" panose="020b0503020204020204" pitchFamily="34" charset="-122"/>
                <a:ea typeface="微软雅黑" pitchFamily="34" charset="-122"/>
              </a:rPr>
              <a:t>题</a:t>
            </a:r>
          </a:p>
        </p:txBody>
      </p:sp>
      <p:sp>
        <p:nvSpPr>
          <p:cNvPr id="76" name="椭圆 75"/>
          <p:cNvSpPr/>
          <p:nvPr userDrawn="1"/>
        </p:nvSpPr>
        <p:spPr>
          <a:xfrm flipH="1">
            <a:off x="3979845" y="1645053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CD242B"/>
                </a:solidFill>
                <a:latin typeface="微软雅黑" panose="020b0503020204020204" pitchFamily="34" charset="-122"/>
                <a:ea typeface="微软雅黑" pitchFamily="34" charset="-122"/>
              </a:rPr>
              <a:t>调</a:t>
            </a:r>
          </a:p>
        </p:txBody>
      </p:sp>
      <p:sp>
        <p:nvSpPr>
          <p:cNvPr id="77" name="椭圆 76"/>
          <p:cNvSpPr/>
          <p:nvPr userDrawn="1"/>
        </p:nvSpPr>
        <p:spPr>
          <a:xfrm flipH="1">
            <a:off x="4467734" y="1645053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smtClean="0">
                <a:solidFill>
                  <a:srgbClr val="CD242B"/>
                </a:solidFill>
                <a:latin typeface="微软雅黑" panose="020b0503020204020204" pitchFamily="34" charset="-122"/>
                <a:ea typeface="微软雅黑" pitchFamily="34" charset="-122"/>
              </a:rPr>
              <a:t>研</a:t>
            </a:r>
            <a:endParaRPr lang="zh-CN" altLang="en-US" sz="2400">
              <a:solidFill>
                <a:srgbClr val="CD242B"/>
              </a:solidFill>
              <a:latin typeface="微软雅黑" panose="020b0503020204020204" pitchFamily="34" charset="-122"/>
              <a:ea typeface="微软雅黑" pitchFamily="34" charset="-122"/>
            </a:endParaRPr>
          </a:p>
        </p:txBody>
      </p:sp>
      <p:sp>
        <p:nvSpPr>
          <p:cNvPr id="78" name="TextBox 77"/>
          <p:cNvSpPr txBox="1"/>
          <p:nvPr userDrawn="1"/>
        </p:nvSpPr>
        <p:spPr>
          <a:xfrm>
            <a:off x="4902559" y="160085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i="0" smtClean="0">
                <a:solidFill>
                  <a:schemeClr val="bg1"/>
                </a:solidFill>
                <a:latin typeface="+mj-ea"/>
                <a:ea typeface="+mj-ea"/>
              </a:rPr>
              <a:t>明析考向</a:t>
            </a:r>
            <a:endParaRPr lang="zh-CN" altLang="en-US" sz="2800" i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9" name="椭圆 78"/>
          <p:cNvSpPr/>
          <p:nvPr userDrawn="1"/>
        </p:nvSpPr>
        <p:spPr>
          <a:xfrm flipH="1">
            <a:off x="3004067" y="2782478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E75E22"/>
                </a:solidFill>
                <a:latin typeface="微软雅黑" panose="020b0503020204020204" pitchFamily="34" charset="-122"/>
                <a:ea typeface="微软雅黑" pitchFamily="34" charset="-122"/>
              </a:rPr>
              <a:t>热</a:t>
            </a:r>
          </a:p>
        </p:txBody>
      </p:sp>
      <p:sp>
        <p:nvSpPr>
          <p:cNvPr id="80" name="椭圆 79"/>
          <p:cNvSpPr/>
          <p:nvPr userDrawn="1"/>
        </p:nvSpPr>
        <p:spPr>
          <a:xfrm flipH="1">
            <a:off x="3491956" y="2782478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E75E22"/>
                </a:solidFill>
                <a:latin typeface="微软雅黑" panose="020b0503020204020204" pitchFamily="34" charset="-122"/>
                <a:ea typeface="微软雅黑" pitchFamily="34" charset="-122"/>
              </a:rPr>
              <a:t>点</a:t>
            </a:r>
          </a:p>
        </p:txBody>
      </p:sp>
      <p:sp>
        <p:nvSpPr>
          <p:cNvPr id="81" name="椭圆 80"/>
          <p:cNvSpPr/>
          <p:nvPr userDrawn="1"/>
        </p:nvSpPr>
        <p:spPr>
          <a:xfrm flipH="1">
            <a:off x="3979845" y="2782478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smtClean="0">
                <a:solidFill>
                  <a:srgbClr val="E75E22"/>
                </a:solidFill>
                <a:latin typeface="微软雅黑" panose="020b0503020204020204" pitchFamily="34" charset="-122"/>
                <a:ea typeface="微软雅黑" pitchFamily="34" charset="-122"/>
              </a:rPr>
              <a:t>聚</a:t>
            </a:r>
            <a:endParaRPr lang="zh-CN" altLang="en-US" sz="2400">
              <a:solidFill>
                <a:srgbClr val="E75E22"/>
              </a:solidFill>
              <a:latin typeface="微软雅黑" panose="020b0503020204020204" pitchFamily="34" charset="-122"/>
              <a:ea typeface="微软雅黑" pitchFamily="34" charset="-122"/>
            </a:endParaRPr>
          </a:p>
        </p:txBody>
      </p:sp>
      <p:sp>
        <p:nvSpPr>
          <p:cNvPr id="82" name="椭圆 81"/>
          <p:cNvSpPr/>
          <p:nvPr userDrawn="1"/>
        </p:nvSpPr>
        <p:spPr>
          <a:xfrm flipH="1">
            <a:off x="4467734" y="2782478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smtClean="0">
                <a:solidFill>
                  <a:srgbClr val="E75E22"/>
                </a:solidFill>
                <a:latin typeface="微软雅黑" panose="020b0503020204020204" pitchFamily="34" charset="-122"/>
                <a:ea typeface="微软雅黑" pitchFamily="34" charset="-122"/>
              </a:rPr>
              <a:t>焦</a:t>
            </a:r>
            <a:endParaRPr lang="zh-CN" altLang="en-US" sz="2400">
              <a:solidFill>
                <a:srgbClr val="E75E22"/>
              </a:solidFill>
              <a:latin typeface="微软雅黑" panose="020b0503020204020204" pitchFamily="34" charset="-122"/>
              <a:ea typeface="微软雅黑" pitchFamily="34" charset="-122"/>
            </a:endParaRPr>
          </a:p>
        </p:txBody>
      </p:sp>
      <p:sp>
        <p:nvSpPr>
          <p:cNvPr id="83" name="TextBox 82"/>
          <p:cNvSpPr txBox="1"/>
          <p:nvPr userDrawn="1"/>
        </p:nvSpPr>
        <p:spPr>
          <a:xfrm>
            <a:off x="4902559" y="273828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smtClean="0">
                <a:solidFill>
                  <a:schemeClr val="bg1"/>
                </a:solidFill>
                <a:latin typeface="+mj-ea"/>
                <a:ea typeface="+mj-ea"/>
              </a:rPr>
              <a:t>归纳</a:t>
            </a:r>
            <a:r>
              <a:rPr lang="zh-CN" altLang="en-US" sz="2800">
                <a:solidFill>
                  <a:schemeClr val="bg1"/>
                </a:solidFill>
                <a:latin typeface="+mj-ea"/>
                <a:ea typeface="+mj-ea"/>
              </a:rPr>
              <a:t>拓展</a:t>
            </a:r>
            <a:endParaRPr lang="zh-CN" altLang="en-US" sz="2800" i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4" name="椭圆 83"/>
          <p:cNvSpPr/>
          <p:nvPr userDrawn="1"/>
        </p:nvSpPr>
        <p:spPr>
          <a:xfrm flipH="1">
            <a:off x="3004067" y="3942205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DEB203"/>
                </a:solidFill>
                <a:latin typeface="微软雅黑" panose="020b0503020204020204" pitchFamily="34" charset="-122"/>
                <a:ea typeface="微软雅黑" pitchFamily="34" charset="-122"/>
              </a:rPr>
              <a:t>典</a:t>
            </a:r>
          </a:p>
        </p:txBody>
      </p:sp>
      <p:sp>
        <p:nvSpPr>
          <p:cNvPr id="85" name="椭圆 84"/>
          <p:cNvSpPr/>
          <p:nvPr userDrawn="1"/>
        </p:nvSpPr>
        <p:spPr>
          <a:xfrm flipH="1">
            <a:off x="3491956" y="3942205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DEB203"/>
                </a:solidFill>
                <a:latin typeface="微软雅黑" panose="020b0503020204020204" pitchFamily="34" charset="-122"/>
                <a:ea typeface="微软雅黑" pitchFamily="34" charset="-122"/>
              </a:rPr>
              <a:t>题</a:t>
            </a:r>
          </a:p>
        </p:txBody>
      </p:sp>
      <p:sp>
        <p:nvSpPr>
          <p:cNvPr id="86" name="椭圆 85"/>
          <p:cNvSpPr/>
          <p:nvPr userDrawn="1"/>
        </p:nvSpPr>
        <p:spPr>
          <a:xfrm flipH="1">
            <a:off x="3979845" y="3942205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DEB203"/>
                </a:solidFill>
                <a:latin typeface="微软雅黑" panose="020b0503020204020204" pitchFamily="34" charset="-122"/>
                <a:ea typeface="微软雅黑" pitchFamily="34" charset="-122"/>
              </a:rPr>
              <a:t>试</a:t>
            </a:r>
          </a:p>
        </p:txBody>
      </p:sp>
      <p:sp>
        <p:nvSpPr>
          <p:cNvPr id="87" name="椭圆 86"/>
          <p:cNvSpPr/>
          <p:nvPr userDrawn="1"/>
        </p:nvSpPr>
        <p:spPr>
          <a:xfrm flipH="1">
            <a:off x="4467734" y="3942205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DEB203"/>
                </a:solidFill>
                <a:latin typeface="微软雅黑" panose="020b0503020204020204" pitchFamily="34" charset="-122"/>
                <a:ea typeface="微软雅黑" pitchFamily="34" charset="-122"/>
              </a:rPr>
              <a:t>做</a:t>
            </a:r>
          </a:p>
        </p:txBody>
      </p:sp>
      <p:sp>
        <p:nvSpPr>
          <p:cNvPr id="88" name="TextBox 87"/>
          <p:cNvSpPr txBox="1"/>
          <p:nvPr userDrawn="1"/>
        </p:nvSpPr>
        <p:spPr>
          <a:xfrm>
            <a:off x="4902559" y="389800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smtClean="0">
                <a:solidFill>
                  <a:schemeClr val="bg1"/>
                </a:solidFill>
                <a:latin typeface="+mj-ea"/>
                <a:ea typeface="+mj-ea"/>
              </a:rPr>
              <a:t>评</a:t>
            </a:r>
            <a:r>
              <a:rPr lang="zh-CN" altLang="en-US" sz="2800" i="0" smtClean="0">
                <a:solidFill>
                  <a:schemeClr val="bg1"/>
                </a:solidFill>
                <a:latin typeface="+mj-ea"/>
                <a:ea typeface="+mj-ea"/>
              </a:rPr>
              <a:t>析指正</a:t>
            </a:r>
            <a:endParaRPr lang="zh-CN" altLang="en-US" sz="2800" i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9" name="椭圆 88"/>
          <p:cNvSpPr/>
          <p:nvPr userDrawn="1"/>
        </p:nvSpPr>
        <p:spPr>
          <a:xfrm flipH="1">
            <a:off x="3004067" y="5090827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5FBA0F"/>
                </a:solidFill>
                <a:latin typeface="微软雅黑" panose="020b0503020204020204" pitchFamily="34" charset="-122"/>
                <a:ea typeface="微软雅黑" pitchFamily="34" charset="-122"/>
              </a:rPr>
              <a:t>创</a:t>
            </a:r>
          </a:p>
        </p:txBody>
      </p:sp>
      <p:sp>
        <p:nvSpPr>
          <p:cNvPr id="90" name="椭圆 89"/>
          <p:cNvSpPr/>
          <p:nvPr userDrawn="1"/>
        </p:nvSpPr>
        <p:spPr>
          <a:xfrm flipH="1">
            <a:off x="3491956" y="5090827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5FBA0F"/>
                </a:solidFill>
                <a:latin typeface="微软雅黑" panose="020b0503020204020204" pitchFamily="34" charset="-122"/>
                <a:ea typeface="微软雅黑" pitchFamily="34" charset="-122"/>
              </a:rPr>
              <a:t>新</a:t>
            </a:r>
          </a:p>
        </p:txBody>
      </p:sp>
      <p:sp>
        <p:nvSpPr>
          <p:cNvPr id="91" name="椭圆 90"/>
          <p:cNvSpPr/>
          <p:nvPr userDrawn="1"/>
        </p:nvSpPr>
        <p:spPr>
          <a:xfrm flipH="1">
            <a:off x="3979845" y="5090827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5FBA0F"/>
                </a:solidFill>
                <a:latin typeface="微软雅黑" panose="020b0503020204020204" pitchFamily="34" charset="-122"/>
                <a:ea typeface="微软雅黑" pitchFamily="34" charset="-122"/>
              </a:rPr>
              <a:t>模</a:t>
            </a:r>
          </a:p>
        </p:txBody>
      </p:sp>
      <p:sp>
        <p:nvSpPr>
          <p:cNvPr id="92" name="椭圆 91"/>
          <p:cNvSpPr/>
          <p:nvPr userDrawn="1"/>
        </p:nvSpPr>
        <p:spPr>
          <a:xfrm flipH="1">
            <a:off x="4467734" y="5090827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smtClean="0">
                <a:solidFill>
                  <a:srgbClr val="5FBA0F"/>
                </a:solidFill>
                <a:latin typeface="微软雅黑" panose="020b0503020204020204" pitchFamily="34" charset="-122"/>
                <a:ea typeface="微软雅黑" pitchFamily="34" charset="-122"/>
              </a:rPr>
              <a:t>拟</a:t>
            </a:r>
            <a:endParaRPr lang="zh-CN" altLang="en-US" sz="2400">
              <a:solidFill>
                <a:srgbClr val="5FBA0F"/>
              </a:solidFill>
              <a:latin typeface="微软雅黑" panose="020b0503020204020204" pitchFamily="34" charset="-122"/>
              <a:ea typeface="微软雅黑" pitchFamily="34" charset="-122"/>
            </a:endParaRPr>
          </a:p>
        </p:txBody>
      </p:sp>
      <p:sp>
        <p:nvSpPr>
          <p:cNvPr id="93" name="TextBox 92"/>
          <p:cNvSpPr txBox="1"/>
          <p:nvPr userDrawn="1"/>
        </p:nvSpPr>
        <p:spPr>
          <a:xfrm>
            <a:off x="4902559" y="504662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smtClean="0">
                <a:solidFill>
                  <a:schemeClr val="bg1"/>
                </a:solidFill>
                <a:latin typeface="+mj-ea"/>
                <a:ea typeface="+mj-ea"/>
              </a:rPr>
              <a:t>预测</a:t>
            </a:r>
            <a:r>
              <a:rPr lang="zh-CN" altLang="en-US" sz="2800">
                <a:solidFill>
                  <a:schemeClr val="bg1"/>
                </a:solidFill>
                <a:latin typeface="+mj-ea"/>
                <a:ea typeface="+mj-ea"/>
              </a:rPr>
              <a:t>演练</a:t>
            </a:r>
            <a:endParaRPr lang="zh-CN" altLang="en-US" sz="2800" i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push/>
  </p:transition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1_节标题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/>
        </p:nvSpPr>
        <p:spPr>
          <a:xfrm>
            <a:off x="0" y="2636912"/>
            <a:ext cx="2051720" cy="1440160"/>
          </a:xfrm>
          <a:prstGeom prst="rect">
            <a:avLst/>
          </a:prstGeom>
          <a:solidFill>
            <a:srgbClr val="CD2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160240" y="2636912"/>
            <a:ext cx="6983760" cy="1440160"/>
          </a:xfrm>
          <a:prstGeom prst="rect">
            <a:avLst/>
          </a:prstGeom>
          <a:solidFill>
            <a:srgbClr val="E75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3281752" y="2983026"/>
            <a:ext cx="5898760" cy="72563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3600" b="1" baseline="0">
                <a:solidFill>
                  <a:schemeClr val="bg1"/>
                </a:solidFill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425" y="2994177"/>
            <a:ext cx="737932" cy="725633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2_节标题"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/>
        </p:nvSpPr>
        <p:spPr>
          <a:xfrm>
            <a:off x="0" y="2636912"/>
            <a:ext cx="2051720" cy="1440160"/>
          </a:xfrm>
          <a:prstGeom prst="rect">
            <a:avLst/>
          </a:prstGeom>
          <a:solidFill>
            <a:srgbClr val="CD2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160240" y="2636912"/>
            <a:ext cx="6983760" cy="1440160"/>
          </a:xfrm>
          <a:prstGeom prst="rect">
            <a:avLst/>
          </a:prstGeom>
          <a:solidFill>
            <a:srgbClr val="E75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3281752" y="2910011"/>
            <a:ext cx="5898760" cy="893961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600" b="1" baseline="0">
                <a:solidFill>
                  <a:schemeClr val="bg1"/>
                </a:solidFill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slow">
    <p:push/>
  </p:transition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172400" y="507713"/>
            <a:ext cx="971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/>
            </a:fld>
            <a:r>
              <a:rPr lang="en-US" altLang="zh-CN" smtClean="0"/>
              <a:t>-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命题调研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172400" y="507713"/>
            <a:ext cx="971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/>
            </a:fld>
            <a:r>
              <a:rPr lang="en-US" altLang="zh-CN" smtClean="0"/>
              <a:t>-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热点聚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172400" y="507713"/>
            <a:ext cx="971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/>
            </a:fld>
            <a:r>
              <a:rPr lang="en-US" altLang="zh-CN" smtClean="0"/>
              <a:t>-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典题试做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172400" y="507713"/>
            <a:ext cx="971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/>
            </a:fld>
            <a:r>
              <a:rPr lang="en-US" altLang="zh-CN" smtClean="0"/>
              <a:t>-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创新模拟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172400" y="507713"/>
            <a:ext cx="971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/>
            </a:fld>
            <a:r>
              <a:rPr lang="en-US" altLang="zh-CN" smtClean="0"/>
              <a:t>-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灯片编号占位符 3"/>
          <p:cNvSpPr txBox="1"/>
          <p:nvPr userDrawn="1"/>
        </p:nvSpPr>
        <p:spPr>
          <a:xfrm>
            <a:off x="8172400" y="507713"/>
            <a:ext cx="971599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/>
            </a:fld>
            <a:r>
              <a:rPr lang="en-US" altLang="zh-CN" smtClean="0"/>
              <a:t>-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灯片编号占位符 3"/>
          <p:cNvSpPr txBox="1"/>
          <p:nvPr userDrawn="1"/>
        </p:nvSpPr>
        <p:spPr>
          <a:xfrm>
            <a:off x="8172400" y="507713"/>
            <a:ext cx="971599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/>
            </a:fld>
            <a:r>
              <a:rPr lang="en-US" altLang="zh-CN" smtClean="0"/>
              <a:t>-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灯片编号占位符 3"/>
          <p:cNvSpPr txBox="1"/>
          <p:nvPr userDrawn="1"/>
        </p:nvSpPr>
        <p:spPr>
          <a:xfrm>
            <a:off x="8172400" y="507713"/>
            <a:ext cx="971599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/>
            </a:fld>
            <a:r>
              <a:rPr lang="en-US" altLang="zh-CN" smtClean="0"/>
              <a:t>-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slideLayout" Target="../slideLayouts/slideLayout23.xml" /><Relationship Id="rId11" Type="http://schemas.openxmlformats.org/officeDocument/2006/relationships/theme" Target="../theme/theme2.xml" /><Relationship Id="rId2" Type="http://schemas.openxmlformats.org/officeDocument/2006/relationships/slideLayout" Target="../slideLayouts/slideLayout15.xml" /><Relationship Id="rId3" Type="http://schemas.openxmlformats.org/officeDocument/2006/relationships/slideLayout" Target="../slideLayouts/slideLayout16.xml" /><Relationship Id="rId4" Type="http://schemas.openxmlformats.org/officeDocument/2006/relationships/slideLayout" Target="../slideLayouts/slideLayout17.xml" /><Relationship Id="rId5" Type="http://schemas.openxmlformats.org/officeDocument/2006/relationships/slideLayout" Target="../slideLayouts/slideLayout18.xml" /><Relationship Id="rId6" Type="http://schemas.openxmlformats.org/officeDocument/2006/relationships/slideLayout" Target="../slideLayouts/slideLayout19.xml" /><Relationship Id="rId7" Type="http://schemas.openxmlformats.org/officeDocument/2006/relationships/slideLayout" Target="../slideLayouts/slideLayout20.xml" /><Relationship Id="rId8" Type="http://schemas.openxmlformats.org/officeDocument/2006/relationships/slideLayout" Target="../slideLayouts/slideLayout21.xml" /><Relationship Id="rId9" Type="http://schemas.openxmlformats.org/officeDocument/2006/relationships/slideLayout" Target="../slideLayouts/slideLayout2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矩形 12"/>
          <p:cNvSpPr/>
          <p:nvPr/>
        </p:nvSpPr>
        <p:spPr>
          <a:xfrm>
            <a:off x="3171825" y="467380"/>
            <a:ext cx="5000575" cy="441340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-1" y="6738378"/>
            <a:ext cx="9157036" cy="128253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8172400" y="467380"/>
            <a:ext cx="971600" cy="441340"/>
          </a:xfrm>
          <a:prstGeom prst="rect">
            <a:avLst/>
          </a:prstGeom>
          <a:solidFill>
            <a:srgbClr val="FC9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433638" y="0"/>
            <a:ext cx="1711621" cy="908720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latin typeface="黑体" pitchFamily="2" charset="-122"/>
                <a:ea typeface="黑体" pitchFamily="2" charset="-122"/>
              </a:rPr>
              <a:t>专题六</a:t>
            </a:r>
            <a:endParaRPr lang="zh-CN" altLang="en-US" b="1">
              <a:latin typeface="黑体" pitchFamily="2" charset="-122"/>
              <a:ea typeface="黑体" pitchFamily="2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H="1">
            <a:off x="0" y="6727668"/>
            <a:ext cx="9144000" cy="0"/>
          </a:xfrm>
          <a:prstGeom prst="line">
            <a:avLst/>
          </a:prstGeom>
          <a:ln w="12700">
            <a:solidFill>
              <a:srgbClr val="E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-1" y="937527"/>
            <a:ext cx="9144000" cy="36000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3235833" y="75617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1800" b="1" smtClean="0">
                <a:solidFill>
                  <a:srgbClr val="C00000"/>
                </a:solidFill>
              </a:rPr>
              <a:t>第一板块　从命题角度把握复习方向</a:t>
            </a:r>
            <a:endParaRPr lang="zh-CN" altLang="en-US" b="1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17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374429" y="507713"/>
            <a:ext cx="662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fld id="{4BF17FCF-D4DA-449D-A468-DDB7E43619E6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/>
  <p:timing/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transition/>
  <p:timing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0815" algn="l" defTabSz="685800" rtl="0" eaLnBrk="1" latinLnBrk="0" hangingPunct="1">
        <a:lnSpc>
          <a:spcPct val="90000"/>
        </a:lnSpc>
        <a:spcBef>
          <a:spcPts val="75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0815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0815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0815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0815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0815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0815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0815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0815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slide" Target="slide4.xml" TargetMode="Internal" /><Relationship Id="rId3" Type="http://schemas.openxmlformats.org/officeDocument/2006/relationships/slide" Target="slide5.xml" TargetMode="Internal" /><Relationship Id="rId4" Type="http://schemas.openxmlformats.org/officeDocument/2006/relationships/slide" Target="slide6.xml" TargetMode="Internal" /><Relationship Id="rId5" Type="http://schemas.openxmlformats.org/officeDocument/2006/relationships/slide" Target="slide7.xml" TargetMode="Internal" /><Relationship Id="rId6" Type="http://schemas.openxmlformats.org/officeDocument/2006/relationships/slide" Target="slide8.xml" TargetMode="Internal" /><Relationship Id="rId7" Type="http://schemas.openxmlformats.org/officeDocument/2006/relationships/slide" Target="slide9.xml" TargetMode="Internal" /><Relationship Id="rId8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slide" Target="slide4.xml" TargetMode="Internal" /><Relationship Id="rId3" Type="http://schemas.openxmlformats.org/officeDocument/2006/relationships/slide" Target="slide5.xml" TargetMode="Internal" /><Relationship Id="rId4" Type="http://schemas.openxmlformats.org/officeDocument/2006/relationships/slide" Target="slide6.xml" TargetMode="Internal" /><Relationship Id="rId5" Type="http://schemas.openxmlformats.org/officeDocument/2006/relationships/slide" Target="slide7.xml" TargetMode="Internal" /><Relationship Id="rId6" Type="http://schemas.openxmlformats.org/officeDocument/2006/relationships/slide" Target="slide8.xml" TargetMode="Internal" /><Relationship Id="rId7" Type="http://schemas.openxmlformats.org/officeDocument/2006/relationships/slide" Target="slide9.xml" TargetMode="Internal" /><Relationship Id="rId8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slide" Target="slide4.xml" TargetMode="Internal" /><Relationship Id="rId3" Type="http://schemas.openxmlformats.org/officeDocument/2006/relationships/slide" Target="slide5.xml" TargetMode="Internal" /><Relationship Id="rId4" Type="http://schemas.openxmlformats.org/officeDocument/2006/relationships/slide" Target="slide6.xml" TargetMode="Internal" /><Relationship Id="rId5" Type="http://schemas.openxmlformats.org/officeDocument/2006/relationships/slide" Target="slide7.xml" TargetMode="Internal" /><Relationship Id="rId6" Type="http://schemas.openxmlformats.org/officeDocument/2006/relationships/slide" Target="slide8.xml" TargetMode="Internal" /><Relationship Id="rId7" Type="http://schemas.openxmlformats.org/officeDocument/2006/relationships/slide" Target="slide9.xml" TargetMode="Internal" /><Relationship Id="rId8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slide" Target="slide4.xml" TargetMode="Internal" /><Relationship Id="rId3" Type="http://schemas.openxmlformats.org/officeDocument/2006/relationships/slide" Target="slide5.xml" TargetMode="Internal" /><Relationship Id="rId4" Type="http://schemas.openxmlformats.org/officeDocument/2006/relationships/slide" Target="slide6.xml" TargetMode="Internal" /><Relationship Id="rId5" Type="http://schemas.openxmlformats.org/officeDocument/2006/relationships/slide" Target="slide7.xml" TargetMode="Internal" /><Relationship Id="rId6" Type="http://schemas.openxmlformats.org/officeDocument/2006/relationships/slide" Target="slide8.xml" TargetMode="Internal" /><Relationship Id="rId7" Type="http://schemas.openxmlformats.org/officeDocument/2006/relationships/slide" Target="slide9.xml" TargetMode="Internal" /><Relationship Id="rId8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slide" Target="slide4.xml" TargetMode="Internal" /><Relationship Id="rId3" Type="http://schemas.openxmlformats.org/officeDocument/2006/relationships/slide" Target="slide5.xml" TargetMode="Internal" /><Relationship Id="rId4" Type="http://schemas.openxmlformats.org/officeDocument/2006/relationships/slide" Target="slide6.xml" TargetMode="Internal" /><Relationship Id="rId5" Type="http://schemas.openxmlformats.org/officeDocument/2006/relationships/slide" Target="slide7.xml" TargetMode="Internal" /><Relationship Id="rId6" Type="http://schemas.openxmlformats.org/officeDocument/2006/relationships/slide" Target="slide8.xml" TargetMode="Internal" /><Relationship Id="rId7" Type="http://schemas.openxmlformats.org/officeDocument/2006/relationships/slide" Target="slide9.xml" TargetMode="Internal" /><Relationship Id="rId8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10" Type="http://schemas.openxmlformats.org/officeDocument/2006/relationships/vmlDrawing" Target="../drawings/vmlDrawing1.vml" /><Relationship Id="rId2" Type="http://schemas.openxmlformats.org/officeDocument/2006/relationships/slide" Target="slide4.xml" TargetMode="Internal" /><Relationship Id="rId3" Type="http://schemas.openxmlformats.org/officeDocument/2006/relationships/slide" Target="slide5.xml" TargetMode="Internal" /><Relationship Id="rId4" Type="http://schemas.openxmlformats.org/officeDocument/2006/relationships/slide" Target="slide6.xml" TargetMode="Internal" /><Relationship Id="rId5" Type="http://schemas.openxmlformats.org/officeDocument/2006/relationships/slide" Target="slide7.xml" TargetMode="Internal" /><Relationship Id="rId6" Type="http://schemas.openxmlformats.org/officeDocument/2006/relationships/slide" Target="slide8.xml" TargetMode="Internal" /><Relationship Id="rId7" Type="http://schemas.openxmlformats.org/officeDocument/2006/relationships/slide" Target="slide9.xml" TargetMode="Internal" /><Relationship Id="rId8" Type="http://schemas.openxmlformats.org/officeDocument/2006/relationships/package" Target="../embeddings/Document1.docx" TargetMode="Internal" /><Relationship Id="rId9" Type="http://schemas.openxmlformats.org/officeDocument/2006/relationships/image" Target="../media/image8.emf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slide" Target="slide4.xml" TargetMode="Internal" /><Relationship Id="rId3" Type="http://schemas.openxmlformats.org/officeDocument/2006/relationships/slide" Target="slide5.xml" TargetMode="Internal" /><Relationship Id="rId4" Type="http://schemas.openxmlformats.org/officeDocument/2006/relationships/slide" Target="slide6.xml" TargetMode="Internal" /><Relationship Id="rId5" Type="http://schemas.openxmlformats.org/officeDocument/2006/relationships/slide" Target="slide7.xml" TargetMode="Internal" /><Relationship Id="rId6" Type="http://schemas.openxmlformats.org/officeDocument/2006/relationships/slide" Target="slide8.xml" TargetMode="Internal" /><Relationship Id="rId7" Type="http://schemas.openxmlformats.org/officeDocument/2006/relationships/slide" Target="slide9.xml" TargetMode="Internal" /><Relationship Id="rId8" Type="http://schemas.openxmlformats.org/officeDocument/2006/relationships/image" Target="../media/image9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slide" Target="slide4.xml" TargetMode="Internal" /><Relationship Id="rId3" Type="http://schemas.openxmlformats.org/officeDocument/2006/relationships/slide" Target="slide5.xml" TargetMode="Internal" /><Relationship Id="rId4" Type="http://schemas.openxmlformats.org/officeDocument/2006/relationships/slide" Target="slide6.xml" TargetMode="Internal" /><Relationship Id="rId5" Type="http://schemas.openxmlformats.org/officeDocument/2006/relationships/slide" Target="slide7.xml" TargetMode="Internal" /><Relationship Id="rId6" Type="http://schemas.openxmlformats.org/officeDocument/2006/relationships/slide" Target="slide8.xml" TargetMode="Internal" /><Relationship Id="rId7" Type="http://schemas.openxmlformats.org/officeDocument/2006/relationships/slide" Target="slide9.xml" TargetMode="Internal" /><Relationship Id="rId8" Type="http://schemas.openxmlformats.org/officeDocument/2006/relationships/image" Target="../media/image10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2156584" y="2994230"/>
            <a:ext cx="6987416" cy="809797"/>
          </a:xfrm>
        </p:spPr>
        <p:txBody>
          <a:bodyPr/>
          <a:lstStyle/>
          <a:p>
            <a:r>
              <a:rPr lang="zh-CN" altLang="zh-CN"/>
              <a:t>专题六　图文转换</a:t>
            </a:r>
          </a:p>
        </p:txBody>
      </p:sp>
    </p:spTree>
  </p:cSld>
  <p:clrMapOvr>
    <a:masterClrMapping/>
  </p:clrMapOvr>
  <p:transition spd="slow">
    <p:strips dir="ld"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2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2" name="矩形 1"/>
          <p:cNvSpPr>
            <a:spLocks noChangeAspect="1"/>
          </p:cNvSpPr>
          <p:nvPr/>
        </p:nvSpPr>
        <p:spPr>
          <a:xfrm>
            <a:off x="508000" y="2919864"/>
            <a:ext cx="8128000" cy="127227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考纲要求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itchFamily="18" charset="0"/>
              </a:rPr>
              <a:t>语言表达简明、连贯、得体、准确、鲜明、生动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仿宋" pitchFamily="49" charset="-122"/>
                <a:cs typeface="Times New Roman" pitchFamily="18" charset="0"/>
              </a:rPr>
              <a:t>能力层级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　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checker/>
      </p:transition>
    </mc:Choice>
    <mc:Fallback>
      <p:transition spd="slow">
        <p:checker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2156584" y="2994230"/>
            <a:ext cx="6987416" cy="809797"/>
          </a:xfrm>
        </p:spPr>
        <p:txBody>
          <a:bodyPr/>
          <a:lstStyle/>
          <a:p>
            <a:r>
              <a:rPr lang="zh-CN" altLang="zh-CN" sz="3200"/>
              <a:t>第一板块　从命题角度把握复习方向</a:t>
            </a:r>
          </a:p>
        </p:txBody>
      </p:sp>
    </p:spTree>
  </p:cSld>
  <p:clrMapOvr>
    <a:masterClrMapping/>
  </p:clrMapOvr>
  <p:transition spd="slow">
    <p:randomBar dir="vert"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4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45" name="椭圆 44">
            <a:hlinkClick r:id="rId2" action="ppaction://hlinksldjump"/>
          </p:cNvPr>
          <p:cNvSpPr/>
          <p:nvPr/>
        </p:nvSpPr>
        <p:spPr>
          <a:xfrm>
            <a:off x="395536" y="1052736"/>
            <a:ext cx="270000" cy="270000"/>
          </a:xfrm>
          <a:prstGeom prst="ellipse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/>
              <a:t>1</a:t>
            </a:r>
            <a:endParaRPr lang="zh-CN" altLang="en-US"/>
          </a:p>
        </p:txBody>
      </p:sp>
      <p:sp>
        <p:nvSpPr>
          <p:cNvPr id="46" name="椭圆 45">
            <a:hlinkClick r:id="rId3" action="ppaction://hlinksldjump"/>
          </p:cNvPr>
          <p:cNvSpPr/>
          <p:nvPr/>
        </p:nvSpPr>
        <p:spPr>
          <a:xfrm>
            <a:off x="728573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2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47" name="椭圆 46">
            <a:hlinkClick r:id="rId4" action="ppaction://hlinksldjump"/>
          </p:cNvPr>
          <p:cNvSpPr/>
          <p:nvPr/>
        </p:nvSpPr>
        <p:spPr>
          <a:xfrm>
            <a:off x="1061610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3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48" name="椭圆 47">
            <a:hlinkClick r:id="rId5" action="ppaction://hlinksldjump"/>
          </p:cNvPr>
          <p:cNvSpPr/>
          <p:nvPr/>
        </p:nvSpPr>
        <p:spPr>
          <a:xfrm>
            <a:off x="1394647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4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49" name="椭圆 48">
            <a:hlinkClick r:id="rId6" action="ppaction://hlinksldjump"/>
          </p:cNvPr>
          <p:cNvSpPr/>
          <p:nvPr/>
        </p:nvSpPr>
        <p:spPr>
          <a:xfrm>
            <a:off x="1727684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5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32" name="圆角矩形 31">
            <a:hlinkClick r:id="rId7" action="ppaction://hlinksldjump"/>
          </p:cNvPr>
          <p:cNvSpPr/>
          <p:nvPr/>
        </p:nvSpPr>
        <p:spPr>
          <a:xfrm>
            <a:off x="2123728" y="1052513"/>
            <a:ext cx="936104" cy="288255"/>
          </a:xfrm>
          <a:prstGeom prst="roundRect">
            <a:avLst/>
          </a:prstGeom>
          <a:solidFill>
            <a:srgbClr val="FFED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smtClean="0">
                <a:solidFill>
                  <a:srgbClr val="CD242B"/>
                </a:solidFill>
                <a:latin typeface="+mj-ea"/>
                <a:ea typeface="+mj-ea"/>
              </a:rPr>
              <a:t>自我体验</a:t>
            </a:r>
            <a:endParaRPr lang="zh-CN" altLang="en-US" sz="1200">
              <a:solidFill>
                <a:srgbClr val="CD242B"/>
              </a:solidFill>
              <a:latin typeface="+mj-ea"/>
              <a:ea typeface="+mj-ea"/>
            </a:endParaRPr>
          </a:p>
        </p:txBody>
      </p:sp>
      <p:sp>
        <p:nvSpPr>
          <p:cNvPr id="2" name="矩形 1"/>
          <p:cNvSpPr>
            <a:spLocks noChangeAspect="1"/>
          </p:cNvSpPr>
          <p:nvPr/>
        </p:nvSpPr>
        <p:spPr>
          <a:xfrm>
            <a:off x="508000" y="1984537"/>
            <a:ext cx="8128000" cy="1272271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.(2015·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课标全国卷</a:t>
            </a:r>
            <a:r>
              <a:rPr lang="en-US" altLang="zh-CN" sz="2200">
                <a:solidFill>
                  <a:srgbClr val="000000"/>
                </a:solidFill>
                <a:latin typeface="宋体" pitchFamily="2" charset="-122"/>
                <a:ea typeface="方正书宋_GBK" pitchFamily="65" charset="-122"/>
                <a:cs typeface="Times New Roman" pitchFamily="18" charset="0"/>
              </a:rPr>
              <a:t>Ⅰ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右面是中国邮政为保护地球水环境发行的邮票中的主体图形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请写出构图要素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并说明图形寓意。要求语意简明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句子通顺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不超过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80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字</a:t>
            </a:r>
            <a:r>
              <a:rPr lang="zh-CN" altLang="zh-CN" sz="22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。</a:t>
            </a:r>
            <a:endParaRPr lang="en-US" altLang="zh-CN" sz="22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" name="n19.eps" descr="id:2147490170;FounderCES"/>
          <p:cNvPicPr/>
          <p:nvPr/>
        </p:nvPicPr>
        <p:blipFill>
          <a:blip r:embed="rId8"/>
          <a:stretch>
            <a:fillRect/>
          </a:stretch>
        </p:blipFill>
        <p:spPr>
          <a:xfrm>
            <a:off x="2555776" y="3383917"/>
            <a:ext cx="2952328" cy="2057004"/>
          </a:xfrm>
          <a:prstGeom prst="rect">
            <a:avLst/>
          </a:prstGeom>
        </p:spPr>
      </p:pic>
      <p:sp>
        <p:nvSpPr>
          <p:cNvPr id="11" name="五边形 10"/>
          <p:cNvSpPr/>
          <p:nvPr/>
        </p:nvSpPr>
        <p:spPr>
          <a:xfrm>
            <a:off x="7812360" y="6381328"/>
            <a:ext cx="1080120" cy="288032"/>
          </a:xfrm>
          <a:prstGeom prst="homePlate">
            <a:avLst/>
          </a:prstGeom>
          <a:solidFill>
            <a:srgbClr val="5FBA0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mtClean="0">
                <a:latin typeface="+mj-ea"/>
                <a:ea typeface="+mj-ea"/>
              </a:rPr>
              <a:t>  答案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12" name="五边形 11"/>
          <p:cNvSpPr/>
          <p:nvPr/>
        </p:nvSpPr>
        <p:spPr>
          <a:xfrm>
            <a:off x="6916239" y="6381328"/>
            <a:ext cx="1080120" cy="288032"/>
          </a:xfrm>
          <a:prstGeom prst="homePlate">
            <a:avLst/>
          </a:prstGeom>
          <a:solidFill>
            <a:srgbClr val="5FBA0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+mj-ea"/>
                <a:ea typeface="+mj-ea"/>
              </a:rPr>
              <a:t>解析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251520" y="4087818"/>
            <a:ext cx="8640960" cy="2581542"/>
            <a:chOff x="251520" y="1884545"/>
            <a:chExt cx="8640960" cy="2581542"/>
          </a:xfrm>
        </p:grpSpPr>
        <p:grpSp>
          <p:nvGrpSpPr>
            <p:cNvPr id="14" name="组合 13"/>
            <p:cNvGrpSpPr/>
            <p:nvPr/>
          </p:nvGrpSpPr>
          <p:grpSpPr>
            <a:xfrm>
              <a:off x="251520" y="1884545"/>
              <a:ext cx="8640960" cy="2581542"/>
              <a:chOff x="251520" y="-160654"/>
              <a:chExt cx="8640960" cy="2581542"/>
            </a:xfrm>
          </p:grpSpPr>
          <p:sp>
            <p:nvSpPr>
              <p:cNvPr id="16" name="五边形 15"/>
              <p:cNvSpPr/>
              <p:nvPr/>
            </p:nvSpPr>
            <p:spPr>
              <a:xfrm>
                <a:off x="6916239" y="2132856"/>
                <a:ext cx="1080120" cy="288032"/>
              </a:xfrm>
              <a:prstGeom prst="homePlate">
                <a:avLst/>
              </a:prstGeom>
              <a:solidFill>
                <a:srgbClr val="E75E2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>
                    <a:latin typeface="+mj-ea"/>
                    <a:ea typeface="+mj-ea"/>
                  </a:rPr>
                  <a:t>解析</a:t>
                </a:r>
              </a:p>
            </p:txBody>
          </p:sp>
          <p:sp>
            <p:nvSpPr>
              <p:cNvPr id="17" name="燕尾形 16"/>
              <p:cNvSpPr/>
              <p:nvPr/>
            </p:nvSpPr>
            <p:spPr>
              <a:xfrm>
                <a:off x="7031380" y="2209856"/>
                <a:ext cx="144016" cy="144016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8" name="组合 17"/>
              <p:cNvGrpSpPr/>
              <p:nvPr/>
            </p:nvGrpSpPr>
            <p:grpSpPr>
              <a:xfrm>
                <a:off x="251520" y="-160654"/>
                <a:ext cx="8640960" cy="2264536"/>
                <a:chOff x="251520" y="-160654"/>
                <a:chExt cx="8640960" cy="2264536"/>
              </a:xfrm>
            </p:grpSpPr>
            <p:sp>
              <p:nvSpPr>
                <p:cNvPr id="19" name="矩形 18"/>
                <p:cNvSpPr/>
                <p:nvPr/>
              </p:nvSpPr>
              <p:spPr>
                <a:xfrm>
                  <a:off x="251520" y="-160654"/>
                  <a:ext cx="8640960" cy="2264536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E75E22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TextBox 28"/>
                <p:cNvSpPr txBox="1"/>
                <p:nvPr/>
              </p:nvSpPr>
              <p:spPr>
                <a:xfrm>
                  <a:off x="8371094" y="-150618"/>
                  <a:ext cx="49244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200" smtClean="0"/>
                    <a:t>关闭</a:t>
                  </a:r>
                  <a:endParaRPr lang="zh-CN" altLang="en-US" sz="1200"/>
                </a:p>
              </p:txBody>
            </p:sp>
          </p:grpSp>
        </p:grpSp>
        <p:sp>
          <p:nvSpPr>
            <p:cNvPr id="15" name="矩形 14"/>
            <p:cNvSpPr>
              <a:spLocks noChangeAspect="1"/>
            </p:cNvSpPr>
            <p:nvPr/>
          </p:nvSpPr>
          <p:spPr>
            <a:xfrm>
              <a:off x="508000" y="2213057"/>
              <a:ext cx="8128000" cy="193899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zh-CN" sz="2000"/>
                <a:t>本题考查语言简明、得体的能力。图文转换解题分三步</a:t>
              </a:r>
              <a:r>
                <a:rPr lang="en-US" altLang="zh-CN" sz="2000"/>
                <a:t>:</a:t>
              </a:r>
              <a:r>
                <a:rPr lang="zh-CN" altLang="zh-CN" sz="2000"/>
                <a:t>第一步</a:t>
              </a:r>
              <a:r>
                <a:rPr lang="en-US" altLang="zh-CN" sz="2000"/>
                <a:t>,</a:t>
              </a:r>
              <a:r>
                <a:rPr lang="zh-CN" altLang="zh-CN" sz="2000"/>
                <a:t>观察</a:t>
              </a:r>
              <a:r>
                <a:rPr lang="en-US" altLang="zh-CN" sz="2000"/>
                <a:t>,</a:t>
              </a:r>
              <a:r>
                <a:rPr lang="zh-CN" altLang="zh-CN" sz="2000"/>
                <a:t>看图的构成要素</a:t>
              </a:r>
              <a:r>
                <a:rPr lang="en-US" altLang="zh-CN" sz="2000"/>
                <a:t>,</a:t>
              </a:r>
              <a:r>
                <a:rPr lang="zh-CN" altLang="zh-CN" sz="2000"/>
                <a:t>这里主要是地球、清流、鱼、手和浊流等</a:t>
              </a:r>
              <a:r>
                <a:rPr lang="en-US" altLang="zh-CN" sz="2000"/>
                <a:t>;</a:t>
              </a:r>
              <a:r>
                <a:rPr lang="zh-CN" altLang="zh-CN" sz="2000"/>
                <a:t>第二步</a:t>
              </a:r>
              <a:r>
                <a:rPr lang="en-US" altLang="zh-CN" sz="2000"/>
                <a:t>,</a:t>
              </a:r>
              <a:r>
                <a:rPr lang="zh-CN" altLang="zh-CN" sz="2000"/>
                <a:t>思考构图要素之间的联系</a:t>
              </a:r>
              <a:r>
                <a:rPr lang="en-US" altLang="zh-CN" sz="2000"/>
                <a:t>,</a:t>
              </a:r>
              <a:r>
                <a:rPr lang="zh-CN" altLang="zh-CN" sz="2000"/>
                <a:t>这里的关键是</a:t>
              </a:r>
              <a:r>
                <a:rPr lang="en-US" altLang="zh-CN" sz="2000"/>
                <a:t>“</a:t>
              </a:r>
              <a:r>
                <a:rPr lang="zh-CN" altLang="zh-CN" sz="2000"/>
                <a:t>人类之手正在阻挡排向清流的污水</a:t>
              </a:r>
              <a:r>
                <a:rPr lang="en-US" altLang="zh-CN" sz="2000"/>
                <a:t>”;</a:t>
              </a:r>
              <a:r>
                <a:rPr lang="zh-CN" altLang="zh-CN" sz="2000"/>
                <a:t>第三步</a:t>
              </a:r>
              <a:r>
                <a:rPr lang="en-US" altLang="zh-CN" sz="2000"/>
                <a:t>,</a:t>
              </a:r>
              <a:r>
                <a:rPr lang="zh-CN" altLang="zh-CN" sz="2000"/>
                <a:t>概括寓意</a:t>
              </a:r>
              <a:r>
                <a:rPr lang="en-US" altLang="zh-CN" sz="2000"/>
                <a:t>,</a:t>
              </a:r>
              <a:r>
                <a:rPr lang="zh-CN" altLang="zh-CN" sz="2000"/>
                <a:t>即</a:t>
              </a:r>
              <a:r>
                <a:rPr lang="en-US" altLang="zh-CN" sz="2000"/>
                <a:t>“</a:t>
              </a:r>
              <a:r>
                <a:rPr lang="zh-CN" altLang="zh-CN" sz="2000"/>
                <a:t>表达了人类保护水环境、拒绝水污染的决心</a:t>
              </a:r>
              <a:r>
                <a:rPr lang="en-US" altLang="zh-CN" sz="2000"/>
                <a:t>”</a:t>
              </a:r>
              <a:r>
                <a:rPr lang="zh-CN" altLang="zh-CN" sz="2000"/>
                <a:t>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51520" y="4581128"/>
            <a:ext cx="8640960" cy="2088232"/>
            <a:chOff x="251520" y="3816444"/>
            <a:chExt cx="8640960" cy="2088232"/>
          </a:xfrm>
        </p:grpSpPr>
        <p:grpSp>
          <p:nvGrpSpPr>
            <p:cNvPr id="23" name="组合 22"/>
            <p:cNvGrpSpPr/>
            <p:nvPr/>
          </p:nvGrpSpPr>
          <p:grpSpPr>
            <a:xfrm>
              <a:off x="251520" y="3816444"/>
              <a:ext cx="8640960" cy="2088232"/>
              <a:chOff x="251520" y="2819365"/>
              <a:chExt cx="8640960" cy="2088232"/>
            </a:xfrm>
          </p:grpSpPr>
          <p:sp>
            <p:nvSpPr>
              <p:cNvPr id="25" name="五边形 24"/>
              <p:cNvSpPr/>
              <p:nvPr/>
            </p:nvSpPr>
            <p:spPr>
              <a:xfrm>
                <a:off x="7812360" y="4619565"/>
                <a:ext cx="1080120" cy="288032"/>
              </a:xfrm>
              <a:prstGeom prst="homePlate">
                <a:avLst/>
              </a:prstGeom>
              <a:solidFill>
                <a:srgbClr val="E75E2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mtClean="0">
                    <a:latin typeface="+mj-ea"/>
                    <a:ea typeface="+mj-ea"/>
                  </a:rPr>
                  <a:t>  答案</a:t>
                </a:r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26" name="五边形 25"/>
              <p:cNvSpPr/>
              <p:nvPr/>
            </p:nvSpPr>
            <p:spPr>
              <a:xfrm>
                <a:off x="6916239" y="4619565"/>
                <a:ext cx="1080120" cy="288032"/>
              </a:xfrm>
              <a:prstGeom prst="homePlate">
                <a:avLst/>
              </a:prstGeom>
              <a:solidFill>
                <a:srgbClr val="5FBA0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>
                    <a:latin typeface="+mj-ea"/>
                    <a:ea typeface="+mj-ea"/>
                  </a:rPr>
                  <a:t>解析</a:t>
                </a:r>
              </a:p>
            </p:txBody>
          </p:sp>
          <p:sp>
            <p:nvSpPr>
              <p:cNvPr id="27" name="燕尾形 26"/>
              <p:cNvSpPr/>
              <p:nvPr/>
            </p:nvSpPr>
            <p:spPr>
              <a:xfrm>
                <a:off x="8038119" y="4696565"/>
                <a:ext cx="144016" cy="144016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251520" y="2819365"/>
                <a:ext cx="8640960" cy="177279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75E22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TextBox 48"/>
              <p:cNvSpPr txBox="1"/>
              <p:nvPr/>
            </p:nvSpPr>
            <p:spPr>
              <a:xfrm>
                <a:off x="8388424" y="2819365"/>
                <a:ext cx="4924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smtClean="0"/>
                  <a:t>关闭</a:t>
                </a:r>
                <a:endParaRPr lang="zh-CN" altLang="en-US" sz="1200"/>
              </a:p>
            </p:txBody>
          </p:sp>
        </p:grpSp>
        <p:sp>
          <p:nvSpPr>
            <p:cNvPr id="24" name="矩形 23"/>
            <p:cNvSpPr>
              <a:spLocks noChangeAspect="1"/>
            </p:cNvSpPr>
            <p:nvPr/>
          </p:nvSpPr>
          <p:spPr>
            <a:xfrm>
              <a:off x="539552" y="4095463"/>
              <a:ext cx="8064896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zh-CN" sz="2000"/>
                <a:t>该图由地球、清流、鱼、手和浊流构成。地球上各种鱼在清澈的水流里游动</a:t>
              </a:r>
              <a:r>
                <a:rPr lang="en-US" altLang="zh-CN" sz="2000"/>
                <a:t>,</a:t>
              </a:r>
              <a:r>
                <a:rPr lang="zh-CN" altLang="zh-CN" sz="2000"/>
                <a:t>人类之手正在阻挡排向清流的污水</a:t>
              </a:r>
              <a:r>
                <a:rPr lang="en-US" altLang="zh-CN" sz="2000"/>
                <a:t>,</a:t>
              </a:r>
              <a:r>
                <a:rPr lang="zh-CN" altLang="zh-CN" sz="2000"/>
                <a:t>整个图形表达了人类保护水环境、拒绝水污染的决心。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wipe dir="u"/>
      </p:transition>
    </mc:Choice>
    <mc:Fallback>
      <p:transition spd="slow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5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3" name="椭圆 2">
            <a:hlinkClick r:id="rId2" action="ppaction://hlinksldjump"/>
          </p:cNvPr>
          <p:cNvSpPr/>
          <p:nvPr/>
        </p:nvSpPr>
        <p:spPr>
          <a:xfrm>
            <a:off x="395536" y="1052736"/>
            <a:ext cx="270000" cy="270000"/>
          </a:xfrm>
          <a:prstGeom prst="ellipse">
            <a:avLst/>
          </a:prstGeom>
          <a:solidFill>
            <a:srgbClr val="FFED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rgbClr val="CD242B"/>
                </a:solidFill>
              </a:rPr>
              <a:t>1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4" name="椭圆 3">
            <a:hlinkClick r:id="rId3" action="ppaction://hlinksldjump"/>
          </p:cNvPr>
          <p:cNvSpPr/>
          <p:nvPr/>
        </p:nvSpPr>
        <p:spPr>
          <a:xfrm>
            <a:off x="728573" y="1052736"/>
            <a:ext cx="270000" cy="270000"/>
          </a:xfrm>
          <a:prstGeom prst="ellipse">
            <a:avLst/>
          </a:prstGeom>
          <a:solidFill>
            <a:srgbClr val="E200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2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椭圆 4">
            <a:hlinkClick r:id="rId4" action="ppaction://hlinksldjump"/>
          </p:cNvPr>
          <p:cNvSpPr/>
          <p:nvPr/>
        </p:nvSpPr>
        <p:spPr>
          <a:xfrm>
            <a:off x="1061610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3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6" name="椭圆 5">
            <a:hlinkClick r:id="rId5" action="ppaction://hlinksldjump"/>
          </p:cNvPr>
          <p:cNvSpPr/>
          <p:nvPr/>
        </p:nvSpPr>
        <p:spPr>
          <a:xfrm>
            <a:off x="1394647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4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7" name="椭圆 6">
            <a:hlinkClick r:id="rId6" action="ppaction://hlinksldjump"/>
          </p:cNvPr>
          <p:cNvSpPr/>
          <p:nvPr/>
        </p:nvSpPr>
        <p:spPr>
          <a:xfrm>
            <a:off x="1727684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5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10" name="圆角矩形 9">
            <a:hlinkClick r:id="rId7" action="ppaction://hlinksldjump"/>
          </p:cNvPr>
          <p:cNvSpPr/>
          <p:nvPr/>
        </p:nvSpPr>
        <p:spPr>
          <a:xfrm>
            <a:off x="2123728" y="1052513"/>
            <a:ext cx="936104" cy="288255"/>
          </a:xfrm>
          <a:prstGeom prst="roundRect">
            <a:avLst/>
          </a:prstGeom>
          <a:solidFill>
            <a:srgbClr val="FFED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smtClean="0">
                <a:solidFill>
                  <a:srgbClr val="CD242B"/>
                </a:solidFill>
                <a:latin typeface="+mj-ea"/>
                <a:ea typeface="+mj-ea"/>
              </a:rPr>
              <a:t>自我体验</a:t>
            </a:r>
            <a:endParaRPr lang="zh-CN" altLang="en-US" sz="1200">
              <a:solidFill>
                <a:srgbClr val="CD242B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>
            <a:spLocks noChangeAspect="1"/>
          </p:cNvSpPr>
          <p:nvPr/>
        </p:nvSpPr>
        <p:spPr>
          <a:xfrm>
            <a:off x="508000" y="1484784"/>
            <a:ext cx="8128000" cy="1272271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.(2015·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课标全国卷</a:t>
            </a:r>
            <a:r>
              <a:rPr lang="en-US" altLang="zh-CN" sz="2200">
                <a:solidFill>
                  <a:srgbClr val="000000"/>
                </a:solidFill>
                <a:latin typeface="宋体" pitchFamily="2" charset="-122"/>
                <a:ea typeface="方正书宋_GBK" pitchFamily="65" charset="-122"/>
                <a:cs typeface="Times New Roman" pitchFamily="18" charset="0"/>
              </a:rPr>
              <a:t>Ⅱ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右面是联合国发行的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联合我们的力量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邮票中的主体图形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请写出构图要素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并说明图形寓意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要求语意简明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句子通顺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不超过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85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字</a:t>
            </a:r>
            <a:r>
              <a:rPr lang="zh-CN" altLang="zh-CN" sz="22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。</a:t>
            </a:r>
            <a:endParaRPr lang="en-US" altLang="zh-CN" sz="22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n20.eps" descr="id:2147490177;FounderCES"/>
          <p:cNvPicPr/>
          <p:nvPr/>
        </p:nvPicPr>
        <p:blipFill>
          <a:blip r:embed="rId8"/>
          <a:stretch>
            <a:fillRect/>
          </a:stretch>
        </p:blipFill>
        <p:spPr>
          <a:xfrm>
            <a:off x="3059832" y="2780927"/>
            <a:ext cx="2088232" cy="2340695"/>
          </a:xfrm>
          <a:prstGeom prst="rect">
            <a:avLst/>
          </a:prstGeom>
        </p:spPr>
      </p:pic>
      <p:sp>
        <p:nvSpPr>
          <p:cNvPr id="12" name="五边形 11"/>
          <p:cNvSpPr/>
          <p:nvPr/>
        </p:nvSpPr>
        <p:spPr>
          <a:xfrm>
            <a:off x="7812360" y="6381328"/>
            <a:ext cx="1080120" cy="288032"/>
          </a:xfrm>
          <a:prstGeom prst="homePlate">
            <a:avLst/>
          </a:prstGeom>
          <a:solidFill>
            <a:srgbClr val="5FBA0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mtClean="0">
                <a:latin typeface="+mj-ea"/>
                <a:ea typeface="+mj-ea"/>
              </a:rPr>
              <a:t>  答案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13" name="五边形 12"/>
          <p:cNvSpPr/>
          <p:nvPr/>
        </p:nvSpPr>
        <p:spPr>
          <a:xfrm>
            <a:off x="6916239" y="6381328"/>
            <a:ext cx="1080120" cy="288032"/>
          </a:xfrm>
          <a:prstGeom prst="homePlate">
            <a:avLst/>
          </a:prstGeom>
          <a:solidFill>
            <a:srgbClr val="5FBA0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+mj-ea"/>
                <a:ea typeface="+mj-ea"/>
              </a:rPr>
              <a:t>解析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51520" y="4513516"/>
            <a:ext cx="8640960" cy="2155844"/>
            <a:chOff x="251520" y="2310243"/>
            <a:chExt cx="8640960" cy="2155844"/>
          </a:xfrm>
        </p:grpSpPr>
        <p:grpSp>
          <p:nvGrpSpPr>
            <p:cNvPr id="15" name="组合 14"/>
            <p:cNvGrpSpPr/>
            <p:nvPr/>
          </p:nvGrpSpPr>
          <p:grpSpPr>
            <a:xfrm>
              <a:off x="251520" y="2310243"/>
              <a:ext cx="8640960" cy="2155844"/>
              <a:chOff x="251520" y="265044"/>
              <a:chExt cx="8640960" cy="2155844"/>
            </a:xfrm>
          </p:grpSpPr>
          <p:sp>
            <p:nvSpPr>
              <p:cNvPr id="17" name="五边形 16"/>
              <p:cNvSpPr/>
              <p:nvPr/>
            </p:nvSpPr>
            <p:spPr>
              <a:xfrm>
                <a:off x="6916239" y="2132856"/>
                <a:ext cx="1080120" cy="288032"/>
              </a:xfrm>
              <a:prstGeom prst="homePlate">
                <a:avLst/>
              </a:prstGeom>
              <a:solidFill>
                <a:srgbClr val="E75E2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>
                    <a:latin typeface="+mj-ea"/>
                    <a:ea typeface="+mj-ea"/>
                  </a:rPr>
                  <a:t>解析</a:t>
                </a:r>
              </a:p>
            </p:txBody>
          </p:sp>
          <p:sp>
            <p:nvSpPr>
              <p:cNvPr id="18" name="燕尾形 17"/>
              <p:cNvSpPr/>
              <p:nvPr/>
            </p:nvSpPr>
            <p:spPr>
              <a:xfrm>
                <a:off x="7031380" y="2209856"/>
                <a:ext cx="144016" cy="144016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251520" y="265044"/>
                <a:ext cx="8640960" cy="1838838"/>
                <a:chOff x="251520" y="265044"/>
                <a:chExt cx="8640960" cy="1838838"/>
              </a:xfrm>
            </p:grpSpPr>
            <p:sp>
              <p:nvSpPr>
                <p:cNvPr id="20" name="矩形 19"/>
                <p:cNvSpPr/>
                <p:nvPr/>
              </p:nvSpPr>
              <p:spPr>
                <a:xfrm>
                  <a:off x="251520" y="265044"/>
                  <a:ext cx="8640960" cy="1838838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E75E22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TextBox 28"/>
                <p:cNvSpPr txBox="1"/>
                <p:nvPr/>
              </p:nvSpPr>
              <p:spPr>
                <a:xfrm>
                  <a:off x="8371094" y="265044"/>
                  <a:ext cx="49244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200" smtClean="0"/>
                    <a:t>关闭</a:t>
                  </a:r>
                  <a:endParaRPr lang="zh-CN" altLang="en-US" sz="1200"/>
                </a:p>
              </p:txBody>
            </p:sp>
          </p:grpSp>
        </p:grpSp>
        <p:sp>
          <p:nvSpPr>
            <p:cNvPr id="16" name="矩形 15"/>
            <p:cNvSpPr>
              <a:spLocks noChangeAspect="1"/>
            </p:cNvSpPr>
            <p:nvPr/>
          </p:nvSpPr>
          <p:spPr>
            <a:xfrm>
              <a:off x="508000" y="2628719"/>
              <a:ext cx="8128000" cy="147732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zh-CN" sz="2000"/>
                <a:t>要明确图像中的构成要素</a:t>
              </a:r>
              <a:r>
                <a:rPr lang="en-US" altLang="zh-CN" sz="2000"/>
                <a:t>,</a:t>
              </a:r>
              <a:r>
                <a:rPr lang="zh-CN" altLang="zh-CN" sz="2000"/>
                <a:t>然后看它们被赋予的意义</a:t>
              </a:r>
              <a:r>
                <a:rPr lang="en-US" altLang="zh-CN" sz="2000"/>
                <a:t>;</a:t>
              </a:r>
              <a:r>
                <a:rPr lang="zh-CN" altLang="zh-CN" sz="2000"/>
                <a:t>要把图像与标题联系起来</a:t>
              </a:r>
              <a:r>
                <a:rPr lang="en-US" altLang="zh-CN" sz="2000"/>
                <a:t>,“</a:t>
              </a:r>
              <a:r>
                <a:rPr lang="zh-CN" altLang="zh-CN" sz="2000"/>
                <a:t>联合</a:t>
              </a:r>
              <a:r>
                <a:rPr lang="en-US" altLang="zh-CN" sz="2000"/>
                <a:t>”“</a:t>
              </a:r>
              <a:r>
                <a:rPr lang="zh-CN" altLang="zh-CN" sz="2000"/>
                <a:t>力量</a:t>
              </a:r>
              <a:r>
                <a:rPr lang="en-US" altLang="zh-CN" sz="2000"/>
                <a:t>”</a:t>
              </a:r>
              <a:r>
                <a:rPr lang="zh-CN" altLang="zh-CN" sz="2000"/>
                <a:t>与图像中的</a:t>
              </a:r>
              <a:r>
                <a:rPr lang="en-US" altLang="zh-CN" sz="2000"/>
                <a:t>“</a:t>
              </a:r>
              <a:r>
                <a:rPr lang="zh-CN" altLang="zh-CN" sz="2000"/>
                <a:t>鸽子</a:t>
              </a:r>
              <a:r>
                <a:rPr lang="en-US" altLang="zh-CN" sz="2000"/>
                <a:t>”(</a:t>
              </a:r>
              <a:r>
                <a:rPr lang="zh-CN" altLang="zh-CN" sz="2000"/>
                <a:t>和平</a:t>
              </a:r>
              <a:r>
                <a:rPr lang="en-US" altLang="zh-CN" sz="2000"/>
                <a:t>)</a:t>
              </a:r>
              <a:r>
                <a:rPr lang="zh-CN" altLang="zh-CN" sz="2000"/>
                <a:t>、组成鸽子的</a:t>
              </a:r>
              <a:r>
                <a:rPr lang="en-US" altLang="zh-CN" sz="2000"/>
                <a:t>“</a:t>
              </a:r>
              <a:r>
                <a:rPr lang="zh-CN" altLang="zh-CN" sz="2000"/>
                <a:t>旗子</a:t>
              </a:r>
              <a:r>
                <a:rPr lang="en-US" altLang="zh-CN" sz="2000"/>
                <a:t>”(</a:t>
              </a:r>
              <a:r>
                <a:rPr lang="zh-CN" altLang="zh-CN" sz="2000"/>
                <a:t>联合</a:t>
              </a:r>
              <a:r>
                <a:rPr lang="en-US" altLang="zh-CN" sz="2000"/>
                <a:t>)</a:t>
              </a:r>
              <a:r>
                <a:rPr lang="zh-CN" altLang="zh-CN" sz="2000"/>
                <a:t>和鸽子口中的橄榄枝都要联系起来考虑。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51520" y="4513516"/>
            <a:ext cx="8640960" cy="2155844"/>
            <a:chOff x="251520" y="3748832"/>
            <a:chExt cx="8640960" cy="2155844"/>
          </a:xfrm>
        </p:grpSpPr>
        <p:grpSp>
          <p:nvGrpSpPr>
            <p:cNvPr id="23" name="组合 22"/>
            <p:cNvGrpSpPr/>
            <p:nvPr/>
          </p:nvGrpSpPr>
          <p:grpSpPr>
            <a:xfrm>
              <a:off x="251520" y="3748832"/>
              <a:ext cx="8640960" cy="2155844"/>
              <a:chOff x="251520" y="2751753"/>
              <a:chExt cx="8640960" cy="2155844"/>
            </a:xfrm>
          </p:grpSpPr>
          <p:sp>
            <p:nvSpPr>
              <p:cNvPr id="25" name="五边形 24"/>
              <p:cNvSpPr/>
              <p:nvPr/>
            </p:nvSpPr>
            <p:spPr>
              <a:xfrm>
                <a:off x="7812360" y="4619565"/>
                <a:ext cx="1080120" cy="288032"/>
              </a:xfrm>
              <a:prstGeom prst="homePlate">
                <a:avLst/>
              </a:prstGeom>
              <a:solidFill>
                <a:srgbClr val="E75E2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mtClean="0">
                    <a:latin typeface="+mj-ea"/>
                    <a:ea typeface="+mj-ea"/>
                  </a:rPr>
                  <a:t>  答案</a:t>
                </a:r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26" name="五边形 25"/>
              <p:cNvSpPr/>
              <p:nvPr/>
            </p:nvSpPr>
            <p:spPr>
              <a:xfrm>
                <a:off x="6916239" y="4619565"/>
                <a:ext cx="1080120" cy="288032"/>
              </a:xfrm>
              <a:prstGeom prst="homePlate">
                <a:avLst/>
              </a:prstGeom>
              <a:solidFill>
                <a:srgbClr val="5FBA0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>
                    <a:latin typeface="+mj-ea"/>
                    <a:ea typeface="+mj-ea"/>
                  </a:rPr>
                  <a:t>解析</a:t>
                </a:r>
              </a:p>
            </p:txBody>
          </p:sp>
          <p:sp>
            <p:nvSpPr>
              <p:cNvPr id="27" name="燕尾形 26"/>
              <p:cNvSpPr/>
              <p:nvPr/>
            </p:nvSpPr>
            <p:spPr>
              <a:xfrm>
                <a:off x="8038119" y="4696565"/>
                <a:ext cx="144016" cy="144016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251520" y="2751753"/>
                <a:ext cx="8640960" cy="184040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75E22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TextBox 48"/>
              <p:cNvSpPr txBox="1"/>
              <p:nvPr/>
            </p:nvSpPr>
            <p:spPr>
              <a:xfrm>
                <a:off x="8388424" y="2768139"/>
                <a:ext cx="4924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smtClean="0"/>
                  <a:t>关闭</a:t>
                </a:r>
                <a:endParaRPr lang="zh-CN" altLang="en-US" sz="1200"/>
              </a:p>
            </p:txBody>
          </p:sp>
        </p:grpSp>
        <p:sp>
          <p:nvSpPr>
            <p:cNvPr id="24" name="矩形 23"/>
            <p:cNvSpPr>
              <a:spLocks noChangeAspect="1"/>
            </p:cNvSpPr>
            <p:nvPr/>
          </p:nvSpPr>
          <p:spPr>
            <a:xfrm>
              <a:off x="539552" y="4043486"/>
              <a:ext cx="8064896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zh-CN" sz="2000"/>
                <a:t>图形由橄榄枝和多面旗帜组成</a:t>
              </a:r>
              <a:r>
                <a:rPr lang="en-US" altLang="zh-CN" sz="2000"/>
                <a:t>,</a:t>
              </a:r>
              <a:r>
                <a:rPr lang="zh-CN" altLang="zh-CN" sz="2000"/>
                <a:t>这些旗帜又巧妙地构成一只飞翔的鸽子。旗帜代表不同国家</a:t>
              </a:r>
              <a:r>
                <a:rPr lang="en-US" altLang="zh-CN" sz="2000"/>
                <a:t>,</a:t>
              </a:r>
              <a:r>
                <a:rPr lang="zh-CN" altLang="zh-CN" sz="2000"/>
                <a:t>鸽子代表和平</a:t>
              </a:r>
              <a:r>
                <a:rPr lang="en-US" altLang="zh-CN" sz="2000"/>
                <a:t>,</a:t>
              </a:r>
              <a:r>
                <a:rPr lang="zh-CN" altLang="zh-CN" sz="2000"/>
                <a:t>飞鸽衔着橄榄枝</a:t>
              </a:r>
              <a:r>
                <a:rPr lang="en-US" altLang="zh-CN" sz="2000"/>
                <a:t>,</a:t>
              </a:r>
              <a:r>
                <a:rPr lang="zh-CN" altLang="zh-CN" sz="2000"/>
                <a:t>强化了和平寓意</a:t>
              </a:r>
              <a:r>
                <a:rPr lang="en-US" altLang="zh-CN" sz="2000"/>
                <a:t>,</a:t>
              </a:r>
              <a:r>
                <a:rPr lang="zh-CN" altLang="zh-CN" sz="2000"/>
                <a:t>整个图形表示各国应齐心协力、维护和平。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strips dir="ld"/>
      </p:transition>
    </mc:Choice>
    <mc:Fallback>
      <p:transition spd="slow">
        <p:strips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6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3" name="椭圆 2">
            <a:hlinkClick r:id="rId2" action="ppaction://hlinksldjump"/>
          </p:cNvPr>
          <p:cNvSpPr/>
          <p:nvPr/>
        </p:nvSpPr>
        <p:spPr>
          <a:xfrm>
            <a:off x="395536" y="1052736"/>
            <a:ext cx="270000" cy="270000"/>
          </a:xfrm>
          <a:prstGeom prst="ellipse">
            <a:avLst/>
          </a:prstGeom>
          <a:solidFill>
            <a:srgbClr val="FFED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rgbClr val="CD242B"/>
                </a:solidFill>
              </a:rPr>
              <a:t>1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4" name="椭圆 3">
            <a:hlinkClick r:id="rId3" action="ppaction://hlinksldjump"/>
          </p:cNvPr>
          <p:cNvSpPr/>
          <p:nvPr/>
        </p:nvSpPr>
        <p:spPr>
          <a:xfrm>
            <a:off x="728573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2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5" name="椭圆 4">
            <a:hlinkClick r:id="rId4" action="ppaction://hlinksldjump"/>
          </p:cNvPr>
          <p:cNvSpPr/>
          <p:nvPr/>
        </p:nvSpPr>
        <p:spPr>
          <a:xfrm>
            <a:off x="1061610" y="1052736"/>
            <a:ext cx="270000" cy="270000"/>
          </a:xfrm>
          <a:prstGeom prst="ellipse">
            <a:avLst/>
          </a:prstGeom>
          <a:solidFill>
            <a:srgbClr val="E200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3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椭圆 5">
            <a:hlinkClick r:id="rId5" action="ppaction://hlinksldjump"/>
          </p:cNvPr>
          <p:cNvSpPr/>
          <p:nvPr/>
        </p:nvSpPr>
        <p:spPr>
          <a:xfrm>
            <a:off x="1394647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4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7" name="椭圆 6">
            <a:hlinkClick r:id="rId6" action="ppaction://hlinksldjump"/>
          </p:cNvPr>
          <p:cNvSpPr/>
          <p:nvPr/>
        </p:nvSpPr>
        <p:spPr>
          <a:xfrm>
            <a:off x="1727684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5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10" name="圆角矩形 9">
            <a:hlinkClick r:id="rId7" action="ppaction://hlinksldjump"/>
          </p:cNvPr>
          <p:cNvSpPr/>
          <p:nvPr/>
        </p:nvSpPr>
        <p:spPr>
          <a:xfrm>
            <a:off x="2123728" y="1052513"/>
            <a:ext cx="936104" cy="288255"/>
          </a:xfrm>
          <a:prstGeom prst="roundRect">
            <a:avLst/>
          </a:prstGeom>
          <a:solidFill>
            <a:srgbClr val="FFED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smtClean="0">
                <a:solidFill>
                  <a:srgbClr val="CD242B"/>
                </a:solidFill>
                <a:latin typeface="+mj-ea"/>
                <a:ea typeface="+mj-ea"/>
              </a:rPr>
              <a:t>自我体验</a:t>
            </a:r>
            <a:endParaRPr lang="zh-CN" altLang="en-US" sz="1200">
              <a:solidFill>
                <a:srgbClr val="CD242B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>
            <a:spLocks noChangeAspect="1"/>
          </p:cNvSpPr>
          <p:nvPr/>
        </p:nvSpPr>
        <p:spPr>
          <a:xfrm>
            <a:off x="508000" y="1820079"/>
            <a:ext cx="8128000" cy="1311128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.(2014·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课标全国卷</a:t>
            </a:r>
            <a:r>
              <a:rPr lang="en-US" altLang="zh-CN" sz="2200">
                <a:solidFill>
                  <a:srgbClr val="000000"/>
                </a:solidFill>
                <a:latin typeface="宋体" pitchFamily="2" charset="-122"/>
                <a:ea typeface="方正书宋_GBK" pitchFamily="65" charset="-122"/>
                <a:cs typeface="Times New Roman" pitchFamily="18" charset="0"/>
              </a:rPr>
              <a:t>Ⅰ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下面是某中学暑期瑶族村考察的初步构思框架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请把这个构思写成一段话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要求内容完整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表述准确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语言连贯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不超过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75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字</a:t>
            </a:r>
            <a:r>
              <a:rPr lang="zh-CN" altLang="zh-CN" sz="22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  <p:pic>
        <p:nvPicPr>
          <p:cNvPr id="12" name="n21.eps" descr="id:2147490184;FounderCES"/>
          <p:cNvPicPr/>
          <p:nvPr/>
        </p:nvPicPr>
        <p:blipFill>
          <a:blip r:embed="rId8"/>
          <a:stretch>
            <a:fillRect/>
          </a:stretch>
        </p:blipFill>
        <p:spPr>
          <a:xfrm>
            <a:off x="2195736" y="3165711"/>
            <a:ext cx="4038818" cy="2351521"/>
          </a:xfrm>
          <a:prstGeom prst="rect">
            <a:avLst/>
          </a:prstGeom>
        </p:spPr>
      </p:pic>
      <p:sp>
        <p:nvSpPr>
          <p:cNvPr id="11" name="五边形 10"/>
          <p:cNvSpPr/>
          <p:nvPr/>
        </p:nvSpPr>
        <p:spPr>
          <a:xfrm>
            <a:off x="7812360" y="6381328"/>
            <a:ext cx="1080120" cy="288032"/>
          </a:xfrm>
          <a:prstGeom prst="homePlate">
            <a:avLst/>
          </a:prstGeom>
          <a:solidFill>
            <a:srgbClr val="5FBA0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mtClean="0">
                <a:latin typeface="+mj-ea"/>
                <a:ea typeface="+mj-ea"/>
              </a:rPr>
              <a:t>  答案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13" name="五边形 12"/>
          <p:cNvSpPr/>
          <p:nvPr/>
        </p:nvSpPr>
        <p:spPr>
          <a:xfrm>
            <a:off x="6916239" y="6381328"/>
            <a:ext cx="1080120" cy="288032"/>
          </a:xfrm>
          <a:prstGeom prst="homePlate">
            <a:avLst/>
          </a:prstGeom>
          <a:solidFill>
            <a:srgbClr val="5FBA0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+mj-ea"/>
                <a:ea typeface="+mj-ea"/>
              </a:rPr>
              <a:t>解析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51520" y="4571928"/>
            <a:ext cx="8640960" cy="2097432"/>
            <a:chOff x="251520" y="2368655"/>
            <a:chExt cx="8640960" cy="2097432"/>
          </a:xfrm>
        </p:grpSpPr>
        <p:grpSp>
          <p:nvGrpSpPr>
            <p:cNvPr id="15" name="组合 14"/>
            <p:cNvGrpSpPr/>
            <p:nvPr/>
          </p:nvGrpSpPr>
          <p:grpSpPr>
            <a:xfrm>
              <a:off x="251520" y="2368655"/>
              <a:ext cx="8640960" cy="2097432"/>
              <a:chOff x="251520" y="323456"/>
              <a:chExt cx="8640960" cy="2097432"/>
            </a:xfrm>
          </p:grpSpPr>
          <p:sp>
            <p:nvSpPr>
              <p:cNvPr id="17" name="五边形 16"/>
              <p:cNvSpPr/>
              <p:nvPr/>
            </p:nvSpPr>
            <p:spPr>
              <a:xfrm>
                <a:off x="6916239" y="2132856"/>
                <a:ext cx="1080120" cy="288032"/>
              </a:xfrm>
              <a:prstGeom prst="homePlate">
                <a:avLst/>
              </a:prstGeom>
              <a:solidFill>
                <a:srgbClr val="E75E2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>
                    <a:latin typeface="+mj-ea"/>
                    <a:ea typeface="+mj-ea"/>
                  </a:rPr>
                  <a:t>解析</a:t>
                </a:r>
              </a:p>
            </p:txBody>
          </p:sp>
          <p:sp>
            <p:nvSpPr>
              <p:cNvPr id="18" name="燕尾形 17"/>
              <p:cNvSpPr/>
              <p:nvPr/>
            </p:nvSpPr>
            <p:spPr>
              <a:xfrm>
                <a:off x="7031380" y="2209856"/>
                <a:ext cx="144016" cy="144016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251520" y="323456"/>
                <a:ext cx="8640960" cy="1780425"/>
                <a:chOff x="251520" y="323456"/>
                <a:chExt cx="8640960" cy="1780425"/>
              </a:xfrm>
            </p:grpSpPr>
            <p:sp>
              <p:nvSpPr>
                <p:cNvPr id="20" name="矩形 19"/>
                <p:cNvSpPr/>
                <p:nvPr/>
              </p:nvSpPr>
              <p:spPr>
                <a:xfrm>
                  <a:off x="251520" y="323456"/>
                  <a:ext cx="8640960" cy="1780425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E75E22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TextBox 28"/>
                <p:cNvSpPr txBox="1"/>
                <p:nvPr/>
              </p:nvSpPr>
              <p:spPr>
                <a:xfrm>
                  <a:off x="8371094" y="323457"/>
                  <a:ext cx="49244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200" smtClean="0"/>
                    <a:t>关闭</a:t>
                  </a:r>
                  <a:endParaRPr lang="zh-CN" altLang="en-US" sz="1200"/>
                </a:p>
              </p:txBody>
            </p:sp>
          </p:grpSp>
        </p:grpSp>
        <p:sp>
          <p:nvSpPr>
            <p:cNvPr id="16" name="矩形 15"/>
            <p:cNvSpPr>
              <a:spLocks noChangeAspect="1"/>
            </p:cNvSpPr>
            <p:nvPr/>
          </p:nvSpPr>
          <p:spPr>
            <a:xfrm>
              <a:off x="508000" y="2687132"/>
              <a:ext cx="8128000" cy="141891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zh-CN" sz="2000"/>
                <a:t>本题考查语言准确、连贯的能力。一要审清试题要求</a:t>
              </a:r>
              <a:r>
                <a:rPr lang="en-US" altLang="zh-CN" sz="2000"/>
                <a:t>,</a:t>
              </a:r>
              <a:r>
                <a:rPr lang="zh-CN" altLang="zh-CN" sz="2000"/>
                <a:t>即根据初步构思框架构思一段话</a:t>
              </a:r>
              <a:r>
                <a:rPr lang="en-US" altLang="zh-CN" sz="2000"/>
                <a:t>;</a:t>
              </a:r>
              <a:r>
                <a:rPr lang="zh-CN" altLang="zh-CN" sz="2000"/>
                <a:t>二是充分利用试题材料</a:t>
              </a:r>
              <a:r>
                <a:rPr lang="en-US" altLang="zh-CN" sz="2000"/>
                <a:t>,</a:t>
              </a:r>
              <a:r>
                <a:rPr lang="zh-CN" altLang="zh-CN" sz="2000"/>
                <a:t>将其体现在语段中</a:t>
              </a:r>
              <a:r>
                <a:rPr lang="en-US" altLang="zh-CN" sz="2000"/>
                <a:t>;</a:t>
              </a:r>
              <a:r>
                <a:rPr lang="zh-CN" altLang="zh-CN" sz="2000"/>
                <a:t>三是注意准确、连贯的要求。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51520" y="4571928"/>
            <a:ext cx="8640960" cy="2097432"/>
            <a:chOff x="251520" y="3807244"/>
            <a:chExt cx="8640960" cy="2097432"/>
          </a:xfrm>
        </p:grpSpPr>
        <p:grpSp>
          <p:nvGrpSpPr>
            <p:cNvPr id="23" name="组合 22"/>
            <p:cNvGrpSpPr/>
            <p:nvPr/>
          </p:nvGrpSpPr>
          <p:grpSpPr>
            <a:xfrm>
              <a:off x="251520" y="3807244"/>
              <a:ext cx="8640960" cy="2097432"/>
              <a:chOff x="251520" y="2810165"/>
              <a:chExt cx="8640960" cy="2097432"/>
            </a:xfrm>
          </p:grpSpPr>
          <p:sp>
            <p:nvSpPr>
              <p:cNvPr id="25" name="五边形 24"/>
              <p:cNvSpPr/>
              <p:nvPr/>
            </p:nvSpPr>
            <p:spPr>
              <a:xfrm>
                <a:off x="7812360" y="4619565"/>
                <a:ext cx="1080120" cy="288032"/>
              </a:xfrm>
              <a:prstGeom prst="homePlate">
                <a:avLst/>
              </a:prstGeom>
              <a:solidFill>
                <a:srgbClr val="E75E2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mtClean="0">
                    <a:latin typeface="+mj-ea"/>
                    <a:ea typeface="+mj-ea"/>
                  </a:rPr>
                  <a:t>  答案</a:t>
                </a:r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26" name="五边形 25"/>
              <p:cNvSpPr/>
              <p:nvPr/>
            </p:nvSpPr>
            <p:spPr>
              <a:xfrm>
                <a:off x="6916239" y="4619565"/>
                <a:ext cx="1080120" cy="288032"/>
              </a:xfrm>
              <a:prstGeom prst="homePlate">
                <a:avLst/>
              </a:prstGeom>
              <a:solidFill>
                <a:srgbClr val="5FBA0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>
                    <a:latin typeface="+mj-ea"/>
                    <a:ea typeface="+mj-ea"/>
                  </a:rPr>
                  <a:t>解析</a:t>
                </a:r>
              </a:p>
            </p:txBody>
          </p:sp>
          <p:sp>
            <p:nvSpPr>
              <p:cNvPr id="27" name="燕尾形 26"/>
              <p:cNvSpPr/>
              <p:nvPr/>
            </p:nvSpPr>
            <p:spPr>
              <a:xfrm>
                <a:off x="8038119" y="4696565"/>
                <a:ext cx="144016" cy="144016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251520" y="2810165"/>
                <a:ext cx="8640960" cy="178199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75E22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TextBox 48"/>
              <p:cNvSpPr txBox="1"/>
              <p:nvPr/>
            </p:nvSpPr>
            <p:spPr>
              <a:xfrm>
                <a:off x="8388424" y="2819365"/>
                <a:ext cx="4924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smtClean="0"/>
                  <a:t>关闭</a:t>
                </a:r>
                <a:endParaRPr lang="zh-CN" altLang="en-US" sz="1200"/>
              </a:p>
            </p:txBody>
          </p:sp>
        </p:grpSp>
        <p:sp>
          <p:nvSpPr>
            <p:cNvPr id="24" name="矩形 23"/>
            <p:cNvSpPr>
              <a:spLocks noChangeAspect="1"/>
            </p:cNvSpPr>
            <p:nvPr/>
          </p:nvSpPr>
          <p:spPr>
            <a:xfrm>
              <a:off x="539552" y="4078450"/>
              <a:ext cx="8064896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zh-CN" sz="2000"/>
                <a:t>本次瑶族村三日行考察要求参加人员事先查资料</a:t>
              </a:r>
              <a:r>
                <a:rPr lang="en-US" altLang="zh-CN" sz="2000"/>
                <a:t>,</a:t>
              </a:r>
              <a:r>
                <a:rPr lang="zh-CN" altLang="zh-CN" sz="2000"/>
                <a:t>了解瑶族概况</a:t>
              </a:r>
              <a:r>
                <a:rPr lang="en-US" altLang="zh-CN" sz="2000"/>
                <a:t>,</a:t>
              </a:r>
              <a:r>
                <a:rPr lang="zh-CN" altLang="zh-CN" sz="2000"/>
                <a:t>备好所需行装</a:t>
              </a:r>
              <a:r>
                <a:rPr lang="en-US" altLang="zh-CN" sz="2000"/>
                <a:t>;</a:t>
              </a:r>
              <a:r>
                <a:rPr lang="zh-CN" altLang="zh-CN" sz="2000"/>
                <a:t>考察期间的主要活动有参观、访谈以及与村民联谊</a:t>
              </a:r>
              <a:r>
                <a:rPr lang="en-US" altLang="zh-CN" sz="2000"/>
                <a:t>,</a:t>
              </a:r>
              <a:r>
                <a:rPr lang="zh-CN" altLang="zh-CN" sz="2000"/>
                <a:t>每人需写日记</a:t>
              </a:r>
              <a:r>
                <a:rPr lang="en-US" altLang="zh-CN" sz="2000"/>
                <a:t>,</a:t>
              </a:r>
              <a:r>
                <a:rPr lang="zh-CN" altLang="zh-CN" sz="2000"/>
                <a:t>记录考察情况。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randomBar/>
      </p:transition>
    </mc:Choice>
    <mc:Fallback>
      <p:transition spd="slow">
        <p:randomBa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7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3" name="椭圆 2">
            <a:hlinkClick r:id="rId2" action="ppaction://hlinksldjump"/>
          </p:cNvPr>
          <p:cNvSpPr/>
          <p:nvPr/>
        </p:nvSpPr>
        <p:spPr>
          <a:xfrm>
            <a:off x="395536" y="1052736"/>
            <a:ext cx="270000" cy="270000"/>
          </a:xfrm>
          <a:prstGeom prst="ellipse">
            <a:avLst/>
          </a:prstGeom>
          <a:solidFill>
            <a:srgbClr val="FFED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rgbClr val="CD242B"/>
                </a:solidFill>
              </a:rPr>
              <a:t>1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4" name="椭圆 3">
            <a:hlinkClick r:id="rId3" action="ppaction://hlinksldjump"/>
          </p:cNvPr>
          <p:cNvSpPr/>
          <p:nvPr/>
        </p:nvSpPr>
        <p:spPr>
          <a:xfrm>
            <a:off x="728573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2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5" name="椭圆 4">
            <a:hlinkClick r:id="rId4" action="ppaction://hlinksldjump"/>
          </p:cNvPr>
          <p:cNvSpPr/>
          <p:nvPr/>
        </p:nvSpPr>
        <p:spPr>
          <a:xfrm>
            <a:off x="1061610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3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6" name="椭圆 5">
            <a:hlinkClick r:id="rId5" action="ppaction://hlinksldjump"/>
          </p:cNvPr>
          <p:cNvSpPr/>
          <p:nvPr/>
        </p:nvSpPr>
        <p:spPr>
          <a:xfrm>
            <a:off x="1394647" y="1052736"/>
            <a:ext cx="270000" cy="270000"/>
          </a:xfrm>
          <a:prstGeom prst="ellipse">
            <a:avLst/>
          </a:prstGeom>
          <a:solidFill>
            <a:srgbClr val="E200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4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椭圆 6">
            <a:hlinkClick r:id="rId6" action="ppaction://hlinksldjump"/>
          </p:cNvPr>
          <p:cNvSpPr/>
          <p:nvPr/>
        </p:nvSpPr>
        <p:spPr>
          <a:xfrm>
            <a:off x="1727684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5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11" name="圆角矩形 10">
            <a:hlinkClick r:id="rId7" action="ppaction://hlinksldjump"/>
          </p:cNvPr>
          <p:cNvSpPr/>
          <p:nvPr/>
        </p:nvSpPr>
        <p:spPr>
          <a:xfrm>
            <a:off x="2123728" y="1052513"/>
            <a:ext cx="936104" cy="288255"/>
          </a:xfrm>
          <a:prstGeom prst="roundRect">
            <a:avLst/>
          </a:prstGeom>
          <a:solidFill>
            <a:srgbClr val="FFED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smtClean="0">
                <a:solidFill>
                  <a:srgbClr val="CD242B"/>
                </a:solidFill>
                <a:latin typeface="+mj-ea"/>
                <a:ea typeface="+mj-ea"/>
              </a:rPr>
              <a:t>自我体验</a:t>
            </a:r>
            <a:endParaRPr lang="zh-CN" altLang="en-US" sz="1200">
              <a:solidFill>
                <a:srgbClr val="CD242B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>
            <a:spLocks noChangeAspect="1"/>
          </p:cNvSpPr>
          <p:nvPr/>
        </p:nvSpPr>
        <p:spPr>
          <a:xfrm>
            <a:off x="508000" y="1844824"/>
            <a:ext cx="8128000" cy="1272271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.(2013·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课标全国卷</a:t>
            </a:r>
            <a:r>
              <a:rPr lang="en-US" altLang="zh-CN" sz="2200">
                <a:solidFill>
                  <a:srgbClr val="000000"/>
                </a:solidFill>
                <a:latin typeface="宋体" pitchFamily="2" charset="-122"/>
                <a:ea typeface="方正书宋_GBK" pitchFamily="65" charset="-122"/>
                <a:cs typeface="Times New Roman" pitchFamily="18" charset="0"/>
              </a:rPr>
              <a:t>Ⅰ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右面是我国颁布的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中国环境标志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请写出该标志中除文字以外的构图要素及其寓意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要求语意简明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句子通顺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不超过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70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字</a:t>
            </a:r>
            <a:r>
              <a:rPr lang="zh-CN" altLang="zh-CN" sz="22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。</a:t>
            </a:r>
            <a:endParaRPr lang="en-US" altLang="zh-CN" sz="22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n23.eps" descr="id:2147490191;FounderCES"/>
          <p:cNvPicPr/>
          <p:nvPr/>
        </p:nvPicPr>
        <p:blipFill>
          <a:blip r:embed="rId8"/>
          <a:stretch>
            <a:fillRect/>
          </a:stretch>
        </p:blipFill>
        <p:spPr>
          <a:xfrm>
            <a:off x="3131840" y="3140968"/>
            <a:ext cx="2088232" cy="2088232"/>
          </a:xfrm>
          <a:prstGeom prst="rect">
            <a:avLst/>
          </a:prstGeom>
        </p:spPr>
      </p:pic>
      <p:sp>
        <p:nvSpPr>
          <p:cNvPr id="13" name="五边形 12"/>
          <p:cNvSpPr/>
          <p:nvPr/>
        </p:nvSpPr>
        <p:spPr>
          <a:xfrm>
            <a:off x="7812360" y="6381328"/>
            <a:ext cx="1080120" cy="288032"/>
          </a:xfrm>
          <a:prstGeom prst="homePlate">
            <a:avLst/>
          </a:prstGeom>
          <a:solidFill>
            <a:srgbClr val="5FBA0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mtClean="0">
                <a:latin typeface="+mj-ea"/>
                <a:ea typeface="+mj-ea"/>
              </a:rPr>
              <a:t>  答案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14" name="五边形 13"/>
          <p:cNvSpPr/>
          <p:nvPr/>
        </p:nvSpPr>
        <p:spPr>
          <a:xfrm>
            <a:off x="6916239" y="6381328"/>
            <a:ext cx="1080120" cy="288032"/>
          </a:xfrm>
          <a:prstGeom prst="homePlate">
            <a:avLst/>
          </a:prstGeom>
          <a:solidFill>
            <a:srgbClr val="5FBA0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+mj-ea"/>
                <a:ea typeface="+mj-ea"/>
              </a:rPr>
              <a:t>解析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251520" y="4087818"/>
            <a:ext cx="8640960" cy="2581542"/>
            <a:chOff x="251520" y="1884545"/>
            <a:chExt cx="8640960" cy="2581542"/>
          </a:xfrm>
        </p:grpSpPr>
        <p:grpSp>
          <p:nvGrpSpPr>
            <p:cNvPr id="16" name="组合 15"/>
            <p:cNvGrpSpPr/>
            <p:nvPr/>
          </p:nvGrpSpPr>
          <p:grpSpPr>
            <a:xfrm>
              <a:off x="251520" y="1884545"/>
              <a:ext cx="8640960" cy="2581542"/>
              <a:chOff x="251520" y="-160654"/>
              <a:chExt cx="8640960" cy="2581542"/>
            </a:xfrm>
          </p:grpSpPr>
          <p:sp>
            <p:nvSpPr>
              <p:cNvPr id="18" name="五边形 17"/>
              <p:cNvSpPr/>
              <p:nvPr/>
            </p:nvSpPr>
            <p:spPr>
              <a:xfrm>
                <a:off x="6916239" y="2132856"/>
                <a:ext cx="1080120" cy="288032"/>
              </a:xfrm>
              <a:prstGeom prst="homePlate">
                <a:avLst/>
              </a:prstGeom>
              <a:solidFill>
                <a:srgbClr val="E75E2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>
                    <a:latin typeface="+mj-ea"/>
                    <a:ea typeface="+mj-ea"/>
                  </a:rPr>
                  <a:t>解析</a:t>
                </a:r>
              </a:p>
            </p:txBody>
          </p:sp>
          <p:sp>
            <p:nvSpPr>
              <p:cNvPr id="19" name="燕尾形 18"/>
              <p:cNvSpPr/>
              <p:nvPr/>
            </p:nvSpPr>
            <p:spPr>
              <a:xfrm>
                <a:off x="7031380" y="2209856"/>
                <a:ext cx="144016" cy="144016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0" name="组合 19"/>
              <p:cNvGrpSpPr/>
              <p:nvPr/>
            </p:nvGrpSpPr>
            <p:grpSpPr>
              <a:xfrm>
                <a:off x="251520" y="-160654"/>
                <a:ext cx="8640960" cy="2264536"/>
                <a:chOff x="251520" y="-160654"/>
                <a:chExt cx="8640960" cy="2264536"/>
              </a:xfrm>
            </p:grpSpPr>
            <p:sp>
              <p:nvSpPr>
                <p:cNvPr id="21" name="矩形 20"/>
                <p:cNvSpPr/>
                <p:nvPr/>
              </p:nvSpPr>
              <p:spPr>
                <a:xfrm>
                  <a:off x="251520" y="-160654"/>
                  <a:ext cx="8640960" cy="2264536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E75E22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TextBox 28"/>
                <p:cNvSpPr txBox="1"/>
                <p:nvPr/>
              </p:nvSpPr>
              <p:spPr>
                <a:xfrm>
                  <a:off x="8371094" y="-150618"/>
                  <a:ext cx="49244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200" smtClean="0"/>
                    <a:t>关闭</a:t>
                  </a:r>
                  <a:endParaRPr lang="zh-CN" altLang="en-US" sz="1200"/>
                </a:p>
              </p:txBody>
            </p:sp>
          </p:grpSp>
        </p:grpSp>
        <p:sp>
          <p:nvSpPr>
            <p:cNvPr id="17" name="矩形 16"/>
            <p:cNvSpPr>
              <a:spLocks noChangeAspect="1"/>
            </p:cNvSpPr>
            <p:nvPr/>
          </p:nvSpPr>
          <p:spPr>
            <a:xfrm>
              <a:off x="508000" y="2213057"/>
              <a:ext cx="8128000" cy="193899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zh-CN" sz="2000"/>
                <a:t>解答</a:t>
              </a:r>
              <a:r>
                <a:rPr lang="en-US" altLang="zh-CN" sz="2000"/>
                <a:t>“</a:t>
              </a:r>
              <a:r>
                <a:rPr lang="zh-CN" altLang="zh-CN" sz="2000"/>
                <a:t>图文转换题</a:t>
              </a:r>
              <a:r>
                <a:rPr lang="en-US" altLang="zh-CN" sz="2000"/>
                <a:t>”,</a:t>
              </a:r>
              <a:r>
                <a:rPr lang="zh-CN" altLang="zh-CN" sz="2000"/>
                <a:t>一要细心观察</a:t>
              </a:r>
              <a:r>
                <a:rPr lang="en-US" altLang="zh-CN" sz="2000"/>
                <a:t>,</a:t>
              </a:r>
              <a:r>
                <a:rPr lang="zh-CN" altLang="zh-CN" sz="2000"/>
                <a:t>图中的任何形体都是</a:t>
              </a:r>
              <a:r>
                <a:rPr lang="en-US" altLang="zh-CN" sz="2000"/>
                <a:t>“</a:t>
              </a:r>
              <a:r>
                <a:rPr lang="zh-CN" altLang="zh-CN" sz="2000"/>
                <a:t>要素</a:t>
              </a:r>
              <a:r>
                <a:rPr lang="en-US" altLang="zh-CN" sz="2000"/>
                <a:t>”,</a:t>
              </a:r>
              <a:r>
                <a:rPr lang="zh-CN" altLang="zh-CN" sz="2000"/>
                <a:t>都不可放过</a:t>
              </a:r>
              <a:r>
                <a:rPr lang="en-US" altLang="zh-CN" sz="2000"/>
                <a:t>,</a:t>
              </a:r>
              <a:r>
                <a:rPr lang="zh-CN" altLang="zh-CN" sz="2000"/>
                <a:t>如本图中的山、水、太阳、十环等</a:t>
              </a:r>
              <a:r>
                <a:rPr lang="en-US" altLang="zh-CN" sz="2000"/>
                <a:t>;</a:t>
              </a:r>
              <a:r>
                <a:rPr lang="zh-CN" altLang="zh-CN" sz="2000"/>
                <a:t>二要有序地呈现出来</a:t>
              </a:r>
              <a:r>
                <a:rPr lang="en-US" altLang="zh-CN" sz="2000"/>
                <a:t>,</a:t>
              </a:r>
              <a:r>
                <a:rPr lang="zh-CN" altLang="zh-CN" sz="2000"/>
                <a:t>本图可以按</a:t>
              </a:r>
              <a:r>
                <a:rPr lang="en-US" altLang="zh-CN" sz="2000"/>
                <a:t>“</a:t>
              </a:r>
              <a:r>
                <a:rPr lang="zh-CN" altLang="zh-CN" sz="2000"/>
                <a:t>由内而外</a:t>
              </a:r>
              <a:r>
                <a:rPr lang="en-US" altLang="zh-CN" sz="2000"/>
                <a:t>”</a:t>
              </a:r>
              <a:r>
                <a:rPr lang="zh-CN" altLang="zh-CN" sz="2000"/>
                <a:t>的顺序来说明。解读寓意</a:t>
              </a:r>
              <a:r>
                <a:rPr lang="en-US" altLang="zh-CN" sz="2000"/>
                <a:t>,</a:t>
              </a:r>
              <a:r>
                <a:rPr lang="zh-CN" altLang="zh-CN" sz="2000"/>
                <a:t>一要注意同音相关</a:t>
              </a:r>
              <a:r>
                <a:rPr lang="en-US" altLang="zh-CN" sz="2000"/>
                <a:t>,</a:t>
              </a:r>
              <a:r>
                <a:rPr lang="zh-CN" altLang="zh-CN" sz="2000"/>
                <a:t>如</a:t>
              </a:r>
              <a:r>
                <a:rPr lang="en-US" altLang="zh-CN" sz="2000"/>
                <a:t>“</a:t>
              </a:r>
              <a:r>
                <a:rPr lang="zh-CN" altLang="zh-CN" sz="2000"/>
                <a:t>圆环</a:t>
              </a:r>
              <a:r>
                <a:rPr lang="en-US" altLang="zh-CN" sz="2000"/>
                <a:t>”</a:t>
              </a:r>
              <a:r>
                <a:rPr lang="zh-CN" altLang="zh-CN" sz="2000"/>
                <a:t>与</a:t>
              </a:r>
              <a:r>
                <a:rPr lang="en-US" altLang="zh-CN" sz="2000"/>
                <a:t>“</a:t>
              </a:r>
              <a:r>
                <a:rPr lang="zh-CN" altLang="zh-CN" sz="2000"/>
                <a:t>环境</a:t>
              </a:r>
              <a:r>
                <a:rPr lang="en-US" altLang="zh-CN" sz="2000"/>
                <a:t>”;</a:t>
              </a:r>
              <a:r>
                <a:rPr lang="zh-CN" altLang="zh-CN" sz="2000"/>
                <a:t>二要会联想</a:t>
              </a:r>
              <a:r>
                <a:rPr lang="en-US" altLang="zh-CN" sz="2000"/>
                <a:t>,</a:t>
              </a:r>
              <a:r>
                <a:rPr lang="zh-CN" altLang="zh-CN" sz="2000"/>
                <a:t>如由图中的</a:t>
              </a:r>
              <a:r>
                <a:rPr lang="en-US" altLang="zh-CN" sz="2000"/>
                <a:t>“</a:t>
              </a:r>
              <a:r>
                <a:rPr lang="zh-CN" altLang="zh-CN" sz="2000"/>
                <a:t>青山</a:t>
              </a:r>
              <a:r>
                <a:rPr lang="en-US" altLang="zh-CN" sz="2000"/>
                <a:t>”“</a:t>
              </a:r>
              <a:r>
                <a:rPr lang="zh-CN" altLang="zh-CN" sz="2000"/>
                <a:t>绿水</a:t>
              </a:r>
              <a:r>
                <a:rPr lang="en-US" altLang="zh-CN" sz="2000"/>
                <a:t>”</a:t>
              </a:r>
              <a:r>
                <a:rPr lang="zh-CN" altLang="zh-CN" sz="2000"/>
                <a:t>想到人们的生活环境等。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51520" y="3639184"/>
            <a:ext cx="8640960" cy="3030176"/>
            <a:chOff x="251520" y="2874500"/>
            <a:chExt cx="8640960" cy="3030176"/>
          </a:xfrm>
        </p:grpSpPr>
        <p:grpSp>
          <p:nvGrpSpPr>
            <p:cNvPr id="24" name="组合 23"/>
            <p:cNvGrpSpPr/>
            <p:nvPr/>
          </p:nvGrpSpPr>
          <p:grpSpPr>
            <a:xfrm>
              <a:off x="251520" y="2874500"/>
              <a:ext cx="8640960" cy="3030176"/>
              <a:chOff x="251520" y="1877421"/>
              <a:chExt cx="8640960" cy="3030176"/>
            </a:xfrm>
          </p:grpSpPr>
          <p:sp>
            <p:nvSpPr>
              <p:cNvPr id="26" name="五边形 25"/>
              <p:cNvSpPr/>
              <p:nvPr/>
            </p:nvSpPr>
            <p:spPr>
              <a:xfrm>
                <a:off x="7812360" y="4619565"/>
                <a:ext cx="1080120" cy="288032"/>
              </a:xfrm>
              <a:prstGeom prst="homePlate">
                <a:avLst/>
              </a:prstGeom>
              <a:solidFill>
                <a:srgbClr val="E75E2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mtClean="0">
                    <a:latin typeface="+mj-ea"/>
                    <a:ea typeface="+mj-ea"/>
                  </a:rPr>
                  <a:t>  答案</a:t>
                </a:r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27" name="五边形 26"/>
              <p:cNvSpPr/>
              <p:nvPr/>
            </p:nvSpPr>
            <p:spPr>
              <a:xfrm>
                <a:off x="6916239" y="4619565"/>
                <a:ext cx="1080120" cy="288032"/>
              </a:xfrm>
              <a:prstGeom prst="homePlate">
                <a:avLst/>
              </a:prstGeom>
              <a:solidFill>
                <a:srgbClr val="5FBA0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>
                    <a:latin typeface="+mj-ea"/>
                    <a:ea typeface="+mj-ea"/>
                  </a:rPr>
                  <a:t>解析</a:t>
                </a:r>
              </a:p>
            </p:txBody>
          </p:sp>
          <p:sp>
            <p:nvSpPr>
              <p:cNvPr id="28" name="燕尾形 27"/>
              <p:cNvSpPr/>
              <p:nvPr/>
            </p:nvSpPr>
            <p:spPr>
              <a:xfrm>
                <a:off x="8038119" y="4696565"/>
                <a:ext cx="144016" cy="144016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251520" y="1877421"/>
                <a:ext cx="8640960" cy="271474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75E22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TextBox 48"/>
              <p:cNvSpPr txBox="1"/>
              <p:nvPr/>
            </p:nvSpPr>
            <p:spPr>
              <a:xfrm>
                <a:off x="8388424" y="1893652"/>
                <a:ext cx="4924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smtClean="0"/>
                  <a:t>关闭</a:t>
                </a:r>
                <a:endParaRPr lang="zh-CN" altLang="en-US" sz="1200"/>
              </a:p>
            </p:txBody>
          </p:sp>
        </p:grpSp>
        <p:sp>
          <p:nvSpPr>
            <p:cNvPr id="25" name="矩形 24"/>
            <p:cNvSpPr>
              <a:spLocks noChangeAspect="1"/>
            </p:cNvSpPr>
            <p:nvPr/>
          </p:nvSpPr>
          <p:spPr>
            <a:xfrm>
              <a:off x="539552" y="3152737"/>
              <a:ext cx="8064896" cy="24006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/>
                <a:t>(1)</a:t>
              </a:r>
              <a:r>
                <a:rPr lang="zh-CN" altLang="zh-CN" sz="2000"/>
                <a:t>构图要素</a:t>
              </a:r>
              <a:r>
                <a:rPr lang="en-US" altLang="zh-CN" sz="2000"/>
                <a:t>:“</a:t>
              </a:r>
              <a:r>
                <a:rPr lang="zh-CN" altLang="zh-CN" sz="2000"/>
                <a:t>中国环境标志</a:t>
              </a:r>
              <a:r>
                <a:rPr lang="en-US" altLang="zh-CN" sz="2000"/>
                <a:t>”</a:t>
              </a:r>
              <a:r>
                <a:rPr lang="zh-CN" altLang="zh-CN" sz="2000"/>
                <a:t>的图形由中心的青山、绿水、太阳及周围的十个环组成。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000"/>
                <a:t>(2)</a:t>
              </a:r>
              <a:r>
                <a:rPr lang="zh-CN" altLang="zh-CN" sz="2000"/>
                <a:t>寓意</a:t>
              </a:r>
              <a:r>
                <a:rPr lang="en-US" altLang="zh-CN" sz="2000"/>
                <a:t>:</a:t>
              </a:r>
              <a:r>
                <a:rPr lang="zh-CN" altLang="zh-CN" sz="2000"/>
                <a:t>图形中心的组合象征人类赖以生存的环境</a:t>
              </a:r>
              <a:r>
                <a:rPr lang="en-US" altLang="zh-CN" sz="2000"/>
                <a:t>,</a:t>
              </a:r>
              <a:r>
                <a:rPr lang="zh-CN" altLang="zh-CN" sz="2000"/>
                <a:t>周围的十个环紧密结合</a:t>
              </a:r>
              <a:r>
                <a:rPr lang="en-US" altLang="zh-CN" sz="2000"/>
                <a:t>,</a:t>
              </a:r>
              <a:r>
                <a:rPr lang="zh-CN" altLang="zh-CN" sz="2000"/>
                <a:t>环环紧扣</a:t>
              </a:r>
              <a:r>
                <a:rPr lang="en-US" altLang="zh-CN" sz="2000"/>
                <a:t>,</a:t>
              </a:r>
              <a:r>
                <a:rPr lang="zh-CN" altLang="zh-CN" sz="2000"/>
                <a:t>象征公众参与</a:t>
              </a:r>
              <a:r>
                <a:rPr lang="en-US" altLang="zh-CN" sz="2000"/>
                <a:t>,</a:t>
              </a:r>
              <a:r>
                <a:rPr lang="zh-CN" altLang="zh-CN" sz="2000"/>
                <a:t>共同保护环境</a:t>
              </a:r>
              <a:r>
                <a:rPr lang="en-US" altLang="zh-CN" sz="2000"/>
                <a:t>;</a:t>
              </a:r>
              <a:r>
                <a:rPr lang="zh-CN" altLang="zh-CN" sz="2000"/>
                <a:t>同时十个环的</a:t>
              </a:r>
              <a:r>
                <a:rPr lang="en-US" altLang="zh-CN" sz="2000"/>
                <a:t>“</a:t>
              </a:r>
              <a:r>
                <a:rPr lang="zh-CN" altLang="zh-CN" sz="2000"/>
                <a:t>环</a:t>
              </a:r>
              <a:r>
                <a:rPr lang="en-US" altLang="zh-CN" sz="2000"/>
                <a:t>”</a:t>
              </a:r>
              <a:r>
                <a:rPr lang="zh-CN" altLang="zh-CN" sz="2000"/>
                <a:t>字与环境的</a:t>
              </a:r>
              <a:r>
                <a:rPr lang="en-US" altLang="zh-CN" sz="2000"/>
                <a:t>“</a:t>
              </a:r>
              <a:r>
                <a:rPr lang="zh-CN" altLang="zh-CN" sz="2000"/>
                <a:t>环</a:t>
              </a:r>
              <a:r>
                <a:rPr lang="en-US" altLang="zh-CN" sz="2000"/>
                <a:t>”</a:t>
              </a:r>
              <a:r>
                <a:rPr lang="zh-CN" altLang="zh-CN" sz="2000"/>
                <a:t>同字</a:t>
              </a:r>
              <a:r>
                <a:rPr lang="en-US" altLang="zh-CN" sz="2000"/>
                <a:t>,</a:t>
              </a:r>
              <a:r>
                <a:rPr lang="zh-CN" altLang="zh-CN" sz="2000"/>
                <a:t>其寓意为</a:t>
              </a:r>
              <a:r>
                <a:rPr lang="en-US" altLang="zh-CN" sz="2000"/>
                <a:t>“</a:t>
              </a:r>
              <a:r>
                <a:rPr lang="zh-CN" altLang="zh-CN" sz="2000"/>
                <a:t>全民联起手来</a:t>
              </a:r>
              <a:r>
                <a:rPr lang="en-US" altLang="zh-CN" sz="2000"/>
                <a:t>,</a:t>
              </a:r>
              <a:r>
                <a:rPr lang="zh-CN" altLang="zh-CN" sz="2000"/>
                <a:t>共同保护人类赖以生存的环境</a:t>
              </a:r>
              <a:r>
                <a:rPr lang="en-US" altLang="zh-CN" sz="2000"/>
                <a:t>”</a:t>
              </a:r>
              <a:r>
                <a:rPr lang="zh-CN" altLang="zh-CN" sz="2000"/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cover dir="r"/>
      </p:transition>
    </mc:Choice>
    <mc:Fallback>
      <p:transition spd="slow"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8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3" name="椭圆 2">
            <a:hlinkClick r:id="rId2" action="ppaction://hlinksldjump"/>
          </p:cNvPr>
          <p:cNvSpPr/>
          <p:nvPr/>
        </p:nvSpPr>
        <p:spPr>
          <a:xfrm>
            <a:off x="395536" y="1052736"/>
            <a:ext cx="270000" cy="270000"/>
          </a:xfrm>
          <a:prstGeom prst="ellipse">
            <a:avLst/>
          </a:prstGeom>
          <a:solidFill>
            <a:srgbClr val="FFED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rgbClr val="CD242B"/>
                </a:solidFill>
              </a:rPr>
              <a:t>1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4" name="椭圆 3">
            <a:hlinkClick r:id="rId3" action="ppaction://hlinksldjump"/>
          </p:cNvPr>
          <p:cNvSpPr/>
          <p:nvPr/>
        </p:nvSpPr>
        <p:spPr>
          <a:xfrm>
            <a:off x="728573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2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5" name="椭圆 4">
            <a:hlinkClick r:id="rId4" action="ppaction://hlinksldjump"/>
          </p:cNvPr>
          <p:cNvSpPr/>
          <p:nvPr/>
        </p:nvSpPr>
        <p:spPr>
          <a:xfrm>
            <a:off x="1061610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3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6" name="椭圆 5">
            <a:hlinkClick r:id="rId5" action="ppaction://hlinksldjump"/>
          </p:cNvPr>
          <p:cNvSpPr/>
          <p:nvPr/>
        </p:nvSpPr>
        <p:spPr>
          <a:xfrm>
            <a:off x="1394647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4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7" name="椭圆 6">
            <a:hlinkClick r:id="rId6" action="ppaction://hlinksldjump"/>
          </p:cNvPr>
          <p:cNvSpPr/>
          <p:nvPr/>
        </p:nvSpPr>
        <p:spPr>
          <a:xfrm>
            <a:off x="1727684" y="1052736"/>
            <a:ext cx="270000" cy="270000"/>
          </a:xfrm>
          <a:prstGeom prst="ellipse">
            <a:avLst/>
          </a:prstGeom>
          <a:solidFill>
            <a:srgbClr val="E200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5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圆角矩形 10">
            <a:hlinkClick r:id="rId7" action="ppaction://hlinksldjump"/>
          </p:cNvPr>
          <p:cNvSpPr/>
          <p:nvPr/>
        </p:nvSpPr>
        <p:spPr>
          <a:xfrm>
            <a:off x="2123728" y="1052513"/>
            <a:ext cx="936104" cy="288255"/>
          </a:xfrm>
          <a:prstGeom prst="roundRect">
            <a:avLst/>
          </a:prstGeom>
          <a:solidFill>
            <a:srgbClr val="FFED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smtClean="0">
                <a:solidFill>
                  <a:srgbClr val="CD242B"/>
                </a:solidFill>
                <a:latin typeface="+mj-ea"/>
                <a:ea typeface="+mj-ea"/>
              </a:rPr>
              <a:t>自我体验</a:t>
            </a:r>
            <a:endParaRPr lang="zh-CN" altLang="en-US" sz="1200">
              <a:solidFill>
                <a:srgbClr val="CD242B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>
            <a:spLocks noChangeAspect="1"/>
          </p:cNvSpPr>
          <p:nvPr/>
        </p:nvSpPr>
        <p:spPr>
          <a:xfrm>
            <a:off x="508000" y="1947753"/>
            <a:ext cx="8128000" cy="866006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.(2013·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课标全国卷</a:t>
            </a:r>
            <a:r>
              <a:rPr lang="en-US" altLang="zh-CN" sz="2200">
                <a:solidFill>
                  <a:srgbClr val="000000"/>
                </a:solidFill>
                <a:latin typeface="宋体" pitchFamily="2" charset="-122"/>
                <a:ea typeface="方正书宋_GBK" pitchFamily="65" charset="-122"/>
                <a:cs typeface="Times New Roman" pitchFamily="18" charset="0"/>
              </a:rPr>
              <a:t>Ⅱ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右面是我国的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国家节水标志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请写出该标志的构图要素及其寓意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要求语意简明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句子通顺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不超过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70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字</a:t>
            </a:r>
            <a:r>
              <a:rPr lang="zh-CN" altLang="zh-CN" sz="22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。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　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  <p:pic>
        <p:nvPicPr>
          <p:cNvPr id="12" name="n24.eps" descr="id:2147490198;FounderCES"/>
          <p:cNvPicPr/>
          <p:nvPr/>
        </p:nvPicPr>
        <p:blipFill>
          <a:blip r:embed="rId8"/>
          <a:stretch>
            <a:fillRect/>
          </a:stretch>
        </p:blipFill>
        <p:spPr>
          <a:xfrm>
            <a:off x="2699792" y="2894248"/>
            <a:ext cx="2520280" cy="2550976"/>
          </a:xfrm>
          <a:prstGeom prst="rect">
            <a:avLst/>
          </a:prstGeom>
        </p:spPr>
      </p:pic>
      <p:sp>
        <p:nvSpPr>
          <p:cNvPr id="13" name="五边形 12"/>
          <p:cNvSpPr/>
          <p:nvPr/>
        </p:nvSpPr>
        <p:spPr>
          <a:xfrm>
            <a:off x="7812360" y="6381328"/>
            <a:ext cx="1080120" cy="288032"/>
          </a:xfrm>
          <a:prstGeom prst="homePlate">
            <a:avLst/>
          </a:prstGeom>
          <a:solidFill>
            <a:srgbClr val="5FBA0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mtClean="0">
                <a:latin typeface="+mj-ea"/>
                <a:ea typeface="+mj-ea"/>
              </a:rPr>
              <a:t>  答案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14" name="五边形 13"/>
          <p:cNvSpPr/>
          <p:nvPr/>
        </p:nvSpPr>
        <p:spPr>
          <a:xfrm>
            <a:off x="6916239" y="6381328"/>
            <a:ext cx="1080120" cy="288032"/>
          </a:xfrm>
          <a:prstGeom prst="homePlate">
            <a:avLst/>
          </a:prstGeom>
          <a:solidFill>
            <a:srgbClr val="5FBA0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+mj-ea"/>
                <a:ea typeface="+mj-ea"/>
              </a:rPr>
              <a:t>解析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251520" y="4087818"/>
            <a:ext cx="8640960" cy="2581542"/>
            <a:chOff x="251520" y="1884545"/>
            <a:chExt cx="8640960" cy="2581542"/>
          </a:xfrm>
        </p:grpSpPr>
        <p:grpSp>
          <p:nvGrpSpPr>
            <p:cNvPr id="16" name="组合 15"/>
            <p:cNvGrpSpPr/>
            <p:nvPr/>
          </p:nvGrpSpPr>
          <p:grpSpPr>
            <a:xfrm>
              <a:off x="251520" y="1884545"/>
              <a:ext cx="8640960" cy="2581542"/>
              <a:chOff x="251520" y="-160654"/>
              <a:chExt cx="8640960" cy="2581542"/>
            </a:xfrm>
          </p:grpSpPr>
          <p:sp>
            <p:nvSpPr>
              <p:cNvPr id="18" name="五边形 17"/>
              <p:cNvSpPr/>
              <p:nvPr/>
            </p:nvSpPr>
            <p:spPr>
              <a:xfrm>
                <a:off x="6916239" y="2132856"/>
                <a:ext cx="1080120" cy="288032"/>
              </a:xfrm>
              <a:prstGeom prst="homePlate">
                <a:avLst/>
              </a:prstGeom>
              <a:solidFill>
                <a:srgbClr val="E75E2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>
                    <a:latin typeface="+mj-ea"/>
                    <a:ea typeface="+mj-ea"/>
                  </a:rPr>
                  <a:t>解析</a:t>
                </a:r>
              </a:p>
            </p:txBody>
          </p:sp>
          <p:sp>
            <p:nvSpPr>
              <p:cNvPr id="19" name="燕尾形 18"/>
              <p:cNvSpPr/>
              <p:nvPr/>
            </p:nvSpPr>
            <p:spPr>
              <a:xfrm>
                <a:off x="7031380" y="2209856"/>
                <a:ext cx="144016" cy="144016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0" name="组合 19"/>
              <p:cNvGrpSpPr/>
              <p:nvPr/>
            </p:nvGrpSpPr>
            <p:grpSpPr>
              <a:xfrm>
                <a:off x="251520" y="-160654"/>
                <a:ext cx="8640960" cy="2264536"/>
                <a:chOff x="251520" y="-160654"/>
                <a:chExt cx="8640960" cy="2264536"/>
              </a:xfrm>
            </p:grpSpPr>
            <p:sp>
              <p:nvSpPr>
                <p:cNvPr id="21" name="矩形 20"/>
                <p:cNvSpPr/>
                <p:nvPr/>
              </p:nvSpPr>
              <p:spPr>
                <a:xfrm>
                  <a:off x="251520" y="-160654"/>
                  <a:ext cx="8640960" cy="2264536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E75E22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TextBox 28"/>
                <p:cNvSpPr txBox="1"/>
                <p:nvPr/>
              </p:nvSpPr>
              <p:spPr>
                <a:xfrm>
                  <a:off x="8371094" y="-150618"/>
                  <a:ext cx="49244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200" smtClean="0"/>
                    <a:t>关闭</a:t>
                  </a:r>
                  <a:endParaRPr lang="zh-CN" altLang="en-US" sz="1200"/>
                </a:p>
              </p:txBody>
            </p:sp>
          </p:grpSp>
        </p:grpSp>
        <p:sp>
          <p:nvSpPr>
            <p:cNvPr id="17" name="矩形 16"/>
            <p:cNvSpPr>
              <a:spLocks noChangeAspect="1"/>
            </p:cNvSpPr>
            <p:nvPr/>
          </p:nvSpPr>
          <p:spPr>
            <a:xfrm>
              <a:off x="508000" y="2213057"/>
              <a:ext cx="8128000" cy="193899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zh-CN" sz="2000"/>
                <a:t>图片为徽标</a:t>
              </a:r>
              <a:r>
                <a:rPr lang="en-US" altLang="zh-CN" sz="2000"/>
                <a:t>,</a:t>
              </a:r>
              <a:r>
                <a:rPr lang="zh-CN" altLang="zh-CN" sz="2000"/>
                <a:t>解答时要仔细全面地观察徽标的内容</a:t>
              </a:r>
              <a:r>
                <a:rPr lang="en-US" altLang="zh-CN" sz="2000"/>
                <a:t>,</a:t>
              </a:r>
              <a:r>
                <a:rPr lang="zh-CN" altLang="zh-CN" sz="2000"/>
                <a:t>并联系徽标的主题概括其寓意。本题中水滴、手的形状非常明显</a:t>
              </a:r>
              <a:r>
                <a:rPr lang="en-US" altLang="zh-CN" sz="2000"/>
                <a:t>,</a:t>
              </a:r>
              <a:r>
                <a:rPr lang="zh-CN" altLang="zh-CN" sz="2000"/>
                <a:t>背景的圆形图案则代表了地球</a:t>
              </a:r>
              <a:r>
                <a:rPr lang="en-US" altLang="zh-CN" sz="2000"/>
                <a:t>,</a:t>
              </a:r>
              <a:r>
                <a:rPr lang="zh-CN" altLang="zh-CN" sz="2000"/>
                <a:t>这一点容易被忽略。概括寓意一定要联系该标志的内容</a:t>
              </a:r>
              <a:r>
                <a:rPr lang="en-US" altLang="zh-CN" sz="2000"/>
                <a:t>,</a:t>
              </a:r>
              <a:r>
                <a:rPr lang="zh-CN" altLang="zh-CN" sz="2000"/>
                <a:t>突出</a:t>
              </a:r>
              <a:r>
                <a:rPr lang="en-US" altLang="zh-CN" sz="2000"/>
                <a:t>“</a:t>
              </a:r>
              <a:r>
                <a:rPr lang="zh-CN" altLang="zh-CN" sz="2000"/>
                <a:t>节水</a:t>
              </a:r>
              <a:r>
                <a:rPr lang="en-US" altLang="zh-CN" sz="2000"/>
                <a:t>”</a:t>
              </a:r>
              <a:r>
                <a:rPr lang="zh-CN" altLang="zh-CN" sz="2000"/>
                <a:t>这一主题。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51520" y="4591519"/>
            <a:ext cx="8640960" cy="2077841"/>
            <a:chOff x="251520" y="3826835"/>
            <a:chExt cx="8640960" cy="2077841"/>
          </a:xfrm>
        </p:grpSpPr>
        <p:grpSp>
          <p:nvGrpSpPr>
            <p:cNvPr id="24" name="组合 23"/>
            <p:cNvGrpSpPr/>
            <p:nvPr/>
          </p:nvGrpSpPr>
          <p:grpSpPr>
            <a:xfrm>
              <a:off x="251520" y="3826835"/>
              <a:ext cx="8640960" cy="2077841"/>
              <a:chOff x="251520" y="2829756"/>
              <a:chExt cx="8640960" cy="2077841"/>
            </a:xfrm>
          </p:grpSpPr>
          <p:sp>
            <p:nvSpPr>
              <p:cNvPr id="26" name="五边形 25"/>
              <p:cNvSpPr/>
              <p:nvPr/>
            </p:nvSpPr>
            <p:spPr>
              <a:xfrm>
                <a:off x="7812360" y="4619565"/>
                <a:ext cx="1080120" cy="288032"/>
              </a:xfrm>
              <a:prstGeom prst="homePlate">
                <a:avLst/>
              </a:prstGeom>
              <a:solidFill>
                <a:srgbClr val="E75E2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mtClean="0">
                    <a:latin typeface="+mj-ea"/>
                    <a:ea typeface="+mj-ea"/>
                  </a:rPr>
                  <a:t>  答案</a:t>
                </a:r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27" name="五边形 26"/>
              <p:cNvSpPr/>
              <p:nvPr/>
            </p:nvSpPr>
            <p:spPr>
              <a:xfrm>
                <a:off x="6916239" y="4619565"/>
                <a:ext cx="1080120" cy="288032"/>
              </a:xfrm>
              <a:prstGeom prst="homePlate">
                <a:avLst/>
              </a:prstGeom>
              <a:solidFill>
                <a:srgbClr val="5FBA0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>
                    <a:latin typeface="+mj-ea"/>
                    <a:ea typeface="+mj-ea"/>
                  </a:rPr>
                  <a:t>解析</a:t>
                </a:r>
              </a:p>
            </p:txBody>
          </p:sp>
          <p:sp>
            <p:nvSpPr>
              <p:cNvPr id="28" name="燕尾形 27"/>
              <p:cNvSpPr/>
              <p:nvPr/>
            </p:nvSpPr>
            <p:spPr>
              <a:xfrm>
                <a:off x="8038119" y="4696565"/>
                <a:ext cx="144016" cy="144016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251520" y="2830492"/>
                <a:ext cx="8640960" cy="176167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75E22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TextBox 48"/>
              <p:cNvSpPr txBox="1"/>
              <p:nvPr/>
            </p:nvSpPr>
            <p:spPr>
              <a:xfrm>
                <a:off x="8388424" y="2829756"/>
                <a:ext cx="4924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smtClean="0"/>
                  <a:t>关闭</a:t>
                </a:r>
                <a:endParaRPr lang="zh-CN" altLang="en-US" sz="1200"/>
              </a:p>
            </p:txBody>
          </p:sp>
        </p:grpSp>
        <p:sp>
          <p:nvSpPr>
            <p:cNvPr id="25" name="矩形 24"/>
            <p:cNvSpPr>
              <a:spLocks noChangeAspect="1"/>
            </p:cNvSpPr>
            <p:nvPr/>
          </p:nvSpPr>
          <p:spPr>
            <a:xfrm>
              <a:off x="539552" y="4088841"/>
              <a:ext cx="8064896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zh-CN" sz="2000"/>
                <a:t>图标由水滴、手掌和圆形组成。圆形代表地球</a:t>
              </a:r>
              <a:r>
                <a:rPr lang="en-US" altLang="zh-CN" sz="2000"/>
                <a:t>,</a:t>
              </a:r>
              <a:r>
                <a:rPr lang="zh-CN" altLang="zh-CN" sz="2000"/>
                <a:t>象征节水能保护地球生态</a:t>
              </a:r>
              <a:r>
                <a:rPr lang="en-US" altLang="zh-CN" sz="2000"/>
                <a:t>;</a:t>
              </a:r>
              <a:r>
                <a:rPr lang="zh-CN" altLang="zh-CN" sz="2000"/>
                <a:t>手掌托着水滴</a:t>
              </a:r>
              <a:r>
                <a:rPr lang="en-US" altLang="zh-CN" sz="2000"/>
                <a:t>,</a:t>
              </a:r>
              <a:r>
                <a:rPr lang="zh-CN" altLang="zh-CN" sz="2000"/>
                <a:t>象征人人动手节约每一滴水</a:t>
              </a:r>
              <a:r>
                <a:rPr lang="en-US" altLang="zh-CN" sz="2000"/>
                <a:t>;</a:t>
              </a:r>
              <a:r>
                <a:rPr lang="zh-CN" altLang="zh-CN" sz="2000"/>
                <a:t>手掌又像一条河流</a:t>
              </a:r>
              <a:r>
                <a:rPr lang="en-US" altLang="zh-CN" sz="2000"/>
                <a:t>,</a:t>
              </a:r>
              <a:r>
                <a:rPr lang="zh-CN" altLang="zh-CN" sz="2000"/>
                <a:t>象征滴水成河。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cover dir="lu"/>
      </p:transition>
    </mc:Choice>
    <mc:Fallback>
      <p:transition spd="slow">
        <p:cover dir="l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9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3" name="椭圆 2">
            <a:hlinkClick r:id="rId2" action="ppaction://hlinksldjump"/>
          </p:cNvPr>
          <p:cNvSpPr/>
          <p:nvPr/>
        </p:nvSpPr>
        <p:spPr>
          <a:xfrm>
            <a:off x="395536" y="1052736"/>
            <a:ext cx="270000" cy="270000"/>
          </a:xfrm>
          <a:prstGeom prst="ellipse">
            <a:avLst/>
          </a:prstGeom>
          <a:solidFill>
            <a:srgbClr val="FFED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rgbClr val="CD242B"/>
                </a:solidFill>
              </a:rPr>
              <a:t>1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4" name="椭圆 3">
            <a:hlinkClick r:id="rId3" action="ppaction://hlinksldjump"/>
          </p:cNvPr>
          <p:cNvSpPr/>
          <p:nvPr/>
        </p:nvSpPr>
        <p:spPr>
          <a:xfrm>
            <a:off x="728573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2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5" name="椭圆 4">
            <a:hlinkClick r:id="rId4" action="ppaction://hlinksldjump"/>
          </p:cNvPr>
          <p:cNvSpPr/>
          <p:nvPr/>
        </p:nvSpPr>
        <p:spPr>
          <a:xfrm>
            <a:off x="1061610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3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6" name="椭圆 5">
            <a:hlinkClick r:id="rId5" action="ppaction://hlinksldjump"/>
          </p:cNvPr>
          <p:cNvSpPr/>
          <p:nvPr/>
        </p:nvSpPr>
        <p:spPr>
          <a:xfrm>
            <a:off x="1394647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4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7" name="椭圆 6">
            <a:hlinkClick r:id="rId6" action="ppaction://hlinksldjump"/>
          </p:cNvPr>
          <p:cNvSpPr/>
          <p:nvPr/>
        </p:nvSpPr>
        <p:spPr>
          <a:xfrm>
            <a:off x="1727684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5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10" name="圆角矩形 9">
            <a:hlinkClick r:id="rId7" action="ppaction://hlinksldjump"/>
          </p:cNvPr>
          <p:cNvSpPr/>
          <p:nvPr/>
        </p:nvSpPr>
        <p:spPr>
          <a:xfrm>
            <a:off x="2123728" y="1052513"/>
            <a:ext cx="936104" cy="288255"/>
          </a:xfrm>
          <a:prstGeom prst="round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smtClean="0">
                <a:solidFill>
                  <a:schemeClr val="bg1"/>
                </a:solidFill>
                <a:latin typeface="+mj-ea"/>
                <a:ea typeface="+mj-ea"/>
              </a:rPr>
              <a:t>自我体验</a:t>
            </a:r>
            <a:endParaRPr lang="zh-CN" altLang="en-US" sz="1200">
              <a:solidFill>
                <a:schemeClr val="bg1"/>
              </a:solidFill>
              <a:latin typeface="+mj-ea"/>
              <a:ea typeface="+mj-ea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508000" y="2034754"/>
          <a:ext cx="8128000" cy="333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文档" r:id="rId8" progId="Word.Document.12">
                  <p:embed/>
                </p:oleObj>
              </mc:Choice>
              <mc:Fallback>
                <p:oleObj name="文档" r:id="rId8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08000" y="2034754"/>
                        <a:ext cx="8128000" cy="333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pull/>
      </p:transition>
    </mc:Choice>
    <mc:Fallback>
      <p:transition spd="slow">
        <p:pull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10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3" name="椭圆 2">
            <a:hlinkClick r:id="rId2" action="ppaction://hlinksldjump"/>
          </p:cNvPr>
          <p:cNvSpPr/>
          <p:nvPr/>
        </p:nvSpPr>
        <p:spPr>
          <a:xfrm>
            <a:off x="395536" y="1052736"/>
            <a:ext cx="270000" cy="270000"/>
          </a:xfrm>
          <a:prstGeom prst="ellipse">
            <a:avLst/>
          </a:prstGeom>
          <a:solidFill>
            <a:srgbClr val="FFED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rgbClr val="CD242B"/>
                </a:solidFill>
              </a:rPr>
              <a:t>1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4" name="椭圆 3">
            <a:hlinkClick r:id="rId3" action="ppaction://hlinksldjump"/>
          </p:cNvPr>
          <p:cNvSpPr/>
          <p:nvPr/>
        </p:nvSpPr>
        <p:spPr>
          <a:xfrm>
            <a:off x="728573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2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5" name="椭圆 4">
            <a:hlinkClick r:id="rId4" action="ppaction://hlinksldjump"/>
          </p:cNvPr>
          <p:cNvSpPr/>
          <p:nvPr/>
        </p:nvSpPr>
        <p:spPr>
          <a:xfrm>
            <a:off x="1061610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3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6" name="椭圆 5">
            <a:hlinkClick r:id="rId5" action="ppaction://hlinksldjump"/>
          </p:cNvPr>
          <p:cNvSpPr/>
          <p:nvPr/>
        </p:nvSpPr>
        <p:spPr>
          <a:xfrm>
            <a:off x="1394647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4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7" name="椭圆 6">
            <a:hlinkClick r:id="rId6" action="ppaction://hlinksldjump"/>
          </p:cNvPr>
          <p:cNvSpPr/>
          <p:nvPr/>
        </p:nvSpPr>
        <p:spPr>
          <a:xfrm>
            <a:off x="1727684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5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10" name="圆角矩形 9">
            <a:hlinkClick r:id="rId7" action="ppaction://hlinksldjump"/>
          </p:cNvPr>
          <p:cNvSpPr/>
          <p:nvPr/>
        </p:nvSpPr>
        <p:spPr>
          <a:xfrm>
            <a:off x="2123728" y="1052513"/>
            <a:ext cx="936104" cy="288255"/>
          </a:xfrm>
          <a:prstGeom prst="round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smtClean="0">
                <a:solidFill>
                  <a:schemeClr val="bg1"/>
                </a:solidFill>
                <a:latin typeface="+mj-ea"/>
                <a:ea typeface="+mj-ea"/>
              </a:rPr>
              <a:t>自我体验</a:t>
            </a:r>
            <a:endParaRPr lang="zh-CN" altLang="en-US" sz="120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284513"/>
            <a:ext cx="8040365" cy="30166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11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3" name="椭圆 2">
            <a:hlinkClick r:id="rId2" action="ppaction://hlinksldjump"/>
          </p:cNvPr>
          <p:cNvSpPr/>
          <p:nvPr/>
        </p:nvSpPr>
        <p:spPr>
          <a:xfrm>
            <a:off x="395536" y="1052736"/>
            <a:ext cx="270000" cy="270000"/>
          </a:xfrm>
          <a:prstGeom prst="ellipse">
            <a:avLst/>
          </a:prstGeom>
          <a:solidFill>
            <a:srgbClr val="FFED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rgbClr val="CD242B"/>
                </a:solidFill>
              </a:rPr>
              <a:t>1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4" name="椭圆 3">
            <a:hlinkClick r:id="rId3" action="ppaction://hlinksldjump"/>
          </p:cNvPr>
          <p:cNvSpPr/>
          <p:nvPr/>
        </p:nvSpPr>
        <p:spPr>
          <a:xfrm>
            <a:off x="728573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2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5" name="椭圆 4">
            <a:hlinkClick r:id="rId4" action="ppaction://hlinksldjump"/>
          </p:cNvPr>
          <p:cNvSpPr/>
          <p:nvPr/>
        </p:nvSpPr>
        <p:spPr>
          <a:xfrm>
            <a:off x="1061610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3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6" name="椭圆 5">
            <a:hlinkClick r:id="rId5" action="ppaction://hlinksldjump"/>
          </p:cNvPr>
          <p:cNvSpPr/>
          <p:nvPr/>
        </p:nvSpPr>
        <p:spPr>
          <a:xfrm>
            <a:off x="1394647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4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7" name="椭圆 6">
            <a:hlinkClick r:id="rId6" action="ppaction://hlinksldjump"/>
          </p:cNvPr>
          <p:cNvSpPr/>
          <p:nvPr/>
        </p:nvSpPr>
        <p:spPr>
          <a:xfrm>
            <a:off x="1727684" y="1052736"/>
            <a:ext cx="270000" cy="270000"/>
          </a:xfrm>
          <a:prstGeom prst="ellipse">
            <a:avLst/>
          </a:prstGeom>
          <a:solidFill>
            <a:srgbClr val="FFEDAB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CD242B"/>
                </a:solidFill>
              </a:rPr>
              <a:t>5</a:t>
            </a:r>
            <a:endParaRPr lang="zh-CN" altLang="en-US">
              <a:solidFill>
                <a:srgbClr val="CD242B"/>
              </a:solidFill>
            </a:endParaRPr>
          </a:p>
        </p:txBody>
      </p:sp>
      <p:sp>
        <p:nvSpPr>
          <p:cNvPr id="10" name="圆角矩形 9">
            <a:hlinkClick r:id="rId7" action="ppaction://hlinksldjump"/>
          </p:cNvPr>
          <p:cNvSpPr/>
          <p:nvPr/>
        </p:nvSpPr>
        <p:spPr>
          <a:xfrm>
            <a:off x="2123728" y="1052513"/>
            <a:ext cx="936104" cy="288255"/>
          </a:xfrm>
          <a:prstGeom prst="round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smtClean="0">
                <a:solidFill>
                  <a:schemeClr val="bg1"/>
                </a:solidFill>
                <a:latin typeface="+mj-ea"/>
                <a:ea typeface="+mj-ea"/>
              </a:rPr>
              <a:t>自我体验</a:t>
            </a:r>
            <a:endParaRPr lang="zh-CN" altLang="en-US" sz="120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1" name="图片 10"/>
          <p:cNvPicPr/>
          <p:nvPr/>
        </p:nvPicPr>
        <p:blipFill>
          <a:blip r:embed="rId8"/>
          <a:stretch>
            <a:fillRect/>
          </a:stretch>
        </p:blipFill>
        <p:spPr>
          <a:xfrm>
            <a:off x="430350" y="2492896"/>
            <a:ext cx="8390121" cy="26675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pull dir="r"/>
      </p:transition>
    </mc:Choice>
    <mc:Fallback>
      <p:transition spd="slow">
        <p:pull dir="r"/>
      </p:transition>
    </mc:Fallback>
  </mc:AlternateContent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高优14新制作模板">
  <a:themeElements>
    <a:clrScheme name="自定义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FFFF00"/>
      </a:folHlink>
    </a:clrScheme>
    <a:fontScheme name="Office 经典">
      <a:majorFont>
        <a:latin typeface="Arial"/>
        <a:ea typeface="Arial"/>
        <a:cs typeface="Arial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Arial"/>
        <a:cs typeface="Arial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2014高优二轮模板</Template>
  <Manager>3</Manager>
  <Company>3</Company>
  <PresentationFormat>On-screen Show (4:3)</PresentationFormat>
  <Paragraphs>113</Paragraphs>
  <Slides>11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2">
      <vt:lpstr>高优14新制作模板</vt:lpstr>
      <vt:lpstr>专题六　图文转换</vt:lpstr>
      <vt:lpstr>Slide 2</vt:lpstr>
      <vt:lpstr>第一板块　从命题角度把握复习方向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cp:contentStatus>22</cp:contentStatus>
  <cp:contentType>22</cp:contentType>
  <dc:creator>3</dc:creator>
  <dc:description>3</dc:description>
  <cp:keywords>3</cp:keywords>
  <cp:lastModifiedBy>2</cp:lastModifiedBy>
  <cp:revision>9</cp:revision>
  <dcterms:created xsi:type="dcterms:W3CDTF">2016-01-30T04:19:00Z</dcterms:created>
  <dcterms:modified xsi:type="dcterms:W3CDTF">2021-10-10T01:54:06Z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KSOProductBuildVer">
    <vt:lpwstr>2052-10.1.0.5603</vt:lpwstr>
  </property>
</Properties>
</file>