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908" r:id="rId1"/>
    <p:sldMasterId id="2147484945" r:id="rId2"/>
  </p:sldMasterIdLst>
  <p:notesMasterIdLst>
    <p:notesMasterId r:id="rId3"/>
  </p:notesMasterIdLst>
  <p:sldIdLst>
    <p:sldId id="803" r:id="rId4"/>
    <p:sldId id="807" r:id="rId5"/>
    <p:sldId id="810" r:id="rId6"/>
    <p:sldId id="813" r:id="rId7"/>
    <p:sldId id="816" r:id="rId8"/>
    <p:sldId id="819" r:id="rId9"/>
    <p:sldId id="822" r:id="rId10"/>
    <p:sldId id="825" r:id="rId11"/>
    <p:sldId id="828" r:id="rId12"/>
    <p:sldId id="831" r:id="rId13"/>
    <p:sldId id="834" r:id="rId14"/>
    <p:sldId id="837" r:id="rId15"/>
    <p:sldId id="840" r:id="rId16"/>
    <p:sldId id="843" r:id="rId17"/>
    <p:sldId id="846" r:id="rId18"/>
    <p:sldId id="849" r:id="rId19"/>
    <p:sldId id="852" r:id="rId20"/>
    <p:sldId id="855" r:id="rId21"/>
    <p:sldId id="858" r:id="rId22"/>
    <p:sldId id="861" r:id="rId23"/>
    <p:sldId id="864" r:id="rId24"/>
    <p:sldId id="867" r:id="rId25"/>
    <p:sldId id="870" r:id="rId26"/>
    <p:sldId id="873" r:id="rId27"/>
    <p:sldId id="876" r:id="rId28"/>
    <p:sldId id="879" r:id="rId29"/>
    <p:sldId id="882" r:id="rId30"/>
    <p:sldId id="885" r:id="rId31"/>
    <p:sldId id="888" r:id="rId32"/>
    <p:sldId id="891" r:id="rId33"/>
    <p:sldId id="894" r:id="rId34"/>
    <p:sldId id="897" r:id="rId35"/>
    <p:sldId id="900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909" r:id="rId1"/>
    <p:sldLayoutId id="2147484910" r:id="rId2"/>
    <p:sldLayoutId id="2147484911" r:id="rId3"/>
    <p:sldLayoutId id="2147484912" r:id="rId4"/>
    <p:sldLayoutId id="2147484913" r:id="rId5"/>
    <p:sldLayoutId id="2147484914" r:id="rId6"/>
    <p:sldLayoutId id="2147484915" r:id="rId7"/>
    <p:sldLayoutId id="2147484916" r:id="rId8"/>
    <p:sldLayoutId id="2147484917" r:id="rId9"/>
    <p:sldLayoutId id="2147484918" r:id="rId10"/>
    <p:sldLayoutId id="214748491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946" r:id="rId1"/>
    <p:sldLayoutId id="2147484947" r:id="rId2"/>
    <p:sldLayoutId id="2147484948" r:id="rId3"/>
    <p:sldLayoutId id="2147484949" r:id="rId4"/>
    <p:sldLayoutId id="2147484950" r:id="rId5"/>
    <p:sldLayoutId id="2147484951" r:id="rId6"/>
    <p:sldLayoutId id="2147484952" r:id="rId7"/>
    <p:sldLayoutId id="2147484953" r:id="rId8"/>
    <p:sldLayoutId id="2147484954" r:id="rId9"/>
    <p:sldLayoutId id="2147484955" r:id="rId10"/>
    <p:sldLayoutId id="214748495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tags" Target="../tags/tag180.xml"/><Relationship Id="rId14" Type="http://schemas.openxmlformats.org/officeDocument/2006/relationships/tags" Target="../tags/tag181.xml"/><Relationship Id="rId15" Type="http://schemas.openxmlformats.org/officeDocument/2006/relationships/tags" Target="../tags/tag182.xml"/><Relationship Id="rId16" Type="http://schemas.openxmlformats.org/officeDocument/2006/relationships/tags" Target="../tags/tag183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tags" Target="../tags/tag227.xml"/><Relationship Id="rId18" Type="http://schemas.openxmlformats.org/officeDocument/2006/relationships/tags" Target="../tags/tag228.xml"/><Relationship Id="rId19" Type="http://schemas.openxmlformats.org/officeDocument/2006/relationships/tags" Target="../tags/tag229.xml"/><Relationship Id="rId20" Type="http://schemas.openxmlformats.org/officeDocument/2006/relationships/tags" Target="../tags/tag230.xml"/><Relationship Id="rId21" Type="http://schemas.openxmlformats.org/officeDocument/2006/relationships/tags" Target="../tags/tag231.xml"/><Relationship Id="rId22" Type="http://schemas.openxmlformats.org/officeDocument/2006/relationships/tags" Target="../tags/tag232.xml"/><Relationship Id="rId23" Type="http://schemas.openxmlformats.org/officeDocument/2006/relationships/tags" Target="../tags/tag233.xml"/><Relationship Id="rId24" Type="http://schemas.openxmlformats.org/officeDocument/2006/relationships/tags" Target="../tags/tag234.xml"/><Relationship Id="rId25" Type="http://schemas.openxmlformats.org/officeDocument/2006/relationships/tags" Target="../tags/tag235.xml"/><Relationship Id="rId26" Type="http://schemas.openxmlformats.org/officeDocument/2006/relationships/tags" Target="../tags/tag236.xml"/><Relationship Id="rId27" Type="http://schemas.openxmlformats.org/officeDocument/2006/relationships/tags" Target="../tags/tag237.xml"/><Relationship Id="rId28" Type="http://schemas.openxmlformats.org/officeDocument/2006/relationships/tags" Target="../tags/tag238.xml"/><Relationship Id="rId29" Type="http://schemas.openxmlformats.org/officeDocument/2006/relationships/tags" Target="../tags/tag239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tags" Target="../tags/tag288.xml"/><Relationship Id="rId14" Type="http://schemas.openxmlformats.org/officeDocument/2006/relationships/tags" Target="../tags/tag289.xml"/><Relationship Id="rId15" Type="http://schemas.openxmlformats.org/officeDocument/2006/relationships/tags" Target="../tags/tag290.xml"/><Relationship Id="rId16" Type="http://schemas.openxmlformats.org/officeDocument/2006/relationships/tags" Target="../tags/tag291.xml"/><Relationship Id="rId17" Type="http://schemas.openxmlformats.org/officeDocument/2006/relationships/tags" Target="../tags/tag292.xml"/><Relationship Id="rId18" Type="http://schemas.openxmlformats.org/officeDocument/2006/relationships/tags" Target="../tags/tag293.xml"/><Relationship Id="rId19" Type="http://schemas.openxmlformats.org/officeDocument/2006/relationships/tags" Target="../tags/tag294.xml"/><Relationship Id="rId20" Type="http://schemas.openxmlformats.org/officeDocument/2006/relationships/tags" Target="../tags/tag295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tags" Target="../tags/tag350.xml"/><Relationship Id="rId14" Type="http://schemas.openxmlformats.org/officeDocument/2006/relationships/tags" Target="../tags/tag351.xml"/><Relationship Id="rId15" Type="http://schemas.openxmlformats.org/officeDocument/2006/relationships/tags" Target="../tags/tag352.xml"/><Relationship Id="rId16" Type="http://schemas.openxmlformats.org/officeDocument/2006/relationships/tags" Target="../tags/tag353.xml"/><Relationship Id="rId17" Type="http://schemas.openxmlformats.org/officeDocument/2006/relationships/tags" Target="../tags/tag354.xml"/><Relationship Id="rId18" Type="http://schemas.openxmlformats.org/officeDocument/2006/relationships/tags" Target="../tags/tag355.xml"/><Relationship Id="rId19" Type="http://schemas.openxmlformats.org/officeDocument/2006/relationships/tags" Target="../tags/tag356.xml"/><Relationship Id="rId20" Type="http://schemas.openxmlformats.org/officeDocument/2006/relationships/tags" Target="../tags/tag357.xml"/><Relationship Id="rId21" Type="http://schemas.openxmlformats.org/officeDocument/2006/relationships/tags" Target="../tags/tag358.xml"/><Relationship Id="rId22" Type="http://schemas.openxmlformats.org/officeDocument/2006/relationships/tags" Target="../tags/tag359.xml"/><Relationship Id="rId23" Type="http://schemas.openxmlformats.org/officeDocument/2006/relationships/tags" Target="../tags/tag360.xml"/><Relationship Id="rId24" Type="http://schemas.openxmlformats.org/officeDocument/2006/relationships/tags" Target="../tags/tag361.xml"/><Relationship Id="rId25" Type="http://schemas.openxmlformats.org/officeDocument/2006/relationships/tags" Target="../tags/tag362.xml"/><Relationship Id="rId26" Type="http://schemas.openxmlformats.org/officeDocument/2006/relationships/tags" Target="../tags/tag363.xml"/><Relationship Id="rId27" Type="http://schemas.openxmlformats.org/officeDocument/2006/relationships/tags" Target="../tags/tag364.xml"/><Relationship Id="rId28" Type="http://schemas.openxmlformats.org/officeDocument/2006/relationships/tags" Target="../tags/tag365.xml"/><Relationship Id="rId29" Type="http://schemas.openxmlformats.org/officeDocument/2006/relationships/tags" Target="../tags/tag366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tags" Target="../tags/tag387.xml"/><Relationship Id="rId10" Type="http://schemas.openxmlformats.org/officeDocument/2006/relationships/tags" Target="../tags/tag388.xml"/><Relationship Id="rId11" Type="http://schemas.openxmlformats.org/officeDocument/2006/relationships/tags" Target="../tags/tag389.xml"/><Relationship Id="rId12" Type="http://schemas.openxmlformats.org/officeDocument/2006/relationships/tags" Target="../tags/tag390.xml"/><Relationship Id="rId13" Type="http://schemas.openxmlformats.org/officeDocument/2006/relationships/tags" Target="../tags/tag391.xml"/><Relationship Id="rId14" Type="http://schemas.openxmlformats.org/officeDocument/2006/relationships/tags" Target="../tags/tag392.xml"/><Relationship Id="rId15" Type="http://schemas.openxmlformats.org/officeDocument/2006/relationships/tags" Target="../tags/tag393.xml"/><Relationship Id="rId16" Type="http://schemas.openxmlformats.org/officeDocument/2006/relationships/tags" Target="../tags/tag394.xml"/><Relationship Id="rId17" Type="http://schemas.openxmlformats.org/officeDocument/2006/relationships/tags" Target="../tags/tag395.xml"/><Relationship Id="rId18" Type="http://schemas.openxmlformats.org/officeDocument/2006/relationships/tags" Target="../tags/tag396.xml"/><Relationship Id="rId19" Type="http://schemas.openxmlformats.org/officeDocument/2006/relationships/tags" Target="../tags/tag397.xml"/><Relationship Id="rId20" Type="http://schemas.openxmlformats.org/officeDocument/2006/relationships/tags" Target="../tags/tag398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tags" Target="../tags/tag402.xml"/><Relationship Id="rId5" Type="http://schemas.openxmlformats.org/officeDocument/2006/relationships/tags" Target="../tags/tag403.xml"/><Relationship Id="rId6" Type="http://schemas.openxmlformats.org/officeDocument/2006/relationships/tags" Target="../tags/tag404.xml"/><Relationship Id="rId7" Type="http://schemas.openxmlformats.org/officeDocument/2006/relationships/tags" Target="../tags/tag405.xml"/><Relationship Id="rId8" Type="http://schemas.openxmlformats.org/officeDocument/2006/relationships/tags" Target="../tags/tag406.xml"/><Relationship Id="rId9" Type="http://schemas.openxmlformats.org/officeDocument/2006/relationships/tags" Target="../tags/tag407.xml"/><Relationship Id="rId10" Type="http://schemas.openxmlformats.org/officeDocument/2006/relationships/tags" Target="../tags/tag408.xml"/><Relationship Id="rId11" Type="http://schemas.openxmlformats.org/officeDocument/2006/relationships/tags" Target="../tags/tag409.xml"/><Relationship Id="rId12" Type="http://schemas.openxmlformats.org/officeDocument/2006/relationships/tags" Target="../tags/tag410.xml"/><Relationship Id="rId13" Type="http://schemas.openxmlformats.org/officeDocument/2006/relationships/tags" Target="../tags/tag411.xml"/><Relationship Id="rId14" Type="http://schemas.openxmlformats.org/officeDocument/2006/relationships/tags" Target="../tags/tag412.xml"/><Relationship Id="rId15" Type="http://schemas.openxmlformats.org/officeDocument/2006/relationships/tags" Target="../tags/tag413.xml"/><Relationship Id="rId16" Type="http://schemas.openxmlformats.org/officeDocument/2006/relationships/tags" Target="../tags/tag414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5.xml"/><Relationship Id="rId2" Type="http://schemas.openxmlformats.org/officeDocument/2006/relationships/tags" Target="../tags/tag416.xml"/><Relationship Id="rId3" Type="http://schemas.openxmlformats.org/officeDocument/2006/relationships/tags" Target="../tags/tag417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18.xml"/><Relationship Id="rId2" Type="http://schemas.openxmlformats.org/officeDocument/2006/relationships/tags" Target="../tags/tag419.xml"/><Relationship Id="rId3" Type="http://schemas.openxmlformats.org/officeDocument/2006/relationships/tags" Target="../tags/tag420.xml"/><Relationship Id="rId4" Type="http://schemas.openxmlformats.org/officeDocument/2006/relationships/tags" Target="../tags/tag421.xml"/><Relationship Id="rId5" Type="http://schemas.openxmlformats.org/officeDocument/2006/relationships/tags" Target="../tags/tag422.xml"/><Relationship Id="rId6" Type="http://schemas.openxmlformats.org/officeDocument/2006/relationships/tags" Target="../tags/tag423.xml"/><Relationship Id="rId7" Type="http://schemas.openxmlformats.org/officeDocument/2006/relationships/tags" Target="../tags/tag424.xml"/><Relationship Id="rId8" Type="http://schemas.openxmlformats.org/officeDocument/2006/relationships/tags" Target="../tags/tag425.xml"/><Relationship Id="rId9" Type="http://schemas.openxmlformats.org/officeDocument/2006/relationships/tags" Target="../tags/tag426.xml"/><Relationship Id="rId10" Type="http://schemas.openxmlformats.org/officeDocument/2006/relationships/tags" Target="../tags/tag427.xml"/><Relationship Id="rId11" Type="http://schemas.openxmlformats.org/officeDocument/2006/relationships/tags" Target="../tags/tag428.xml"/><Relationship Id="rId12" Type="http://schemas.openxmlformats.org/officeDocument/2006/relationships/tags" Target="../tags/tag429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30.xml"/><Relationship Id="rId2" Type="http://schemas.openxmlformats.org/officeDocument/2006/relationships/tags" Target="../tags/tag431.xml"/><Relationship Id="rId3" Type="http://schemas.openxmlformats.org/officeDocument/2006/relationships/tags" Target="../tags/tag432.xml"/><Relationship Id="rId4" Type="http://schemas.openxmlformats.org/officeDocument/2006/relationships/tags" Target="../tags/tag433.xml"/><Relationship Id="rId5" Type="http://schemas.openxmlformats.org/officeDocument/2006/relationships/tags" Target="../tags/tag434.xml"/><Relationship Id="rId6" Type="http://schemas.openxmlformats.org/officeDocument/2006/relationships/tags" Target="../tags/tag435.xml"/><Relationship Id="rId7" Type="http://schemas.openxmlformats.org/officeDocument/2006/relationships/tags" Target="../tags/tag436.xml"/><Relationship Id="rId8" Type="http://schemas.openxmlformats.org/officeDocument/2006/relationships/tags" Target="../tags/tag437.xml"/><Relationship Id="rId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38.xml"/><Relationship Id="rId2" Type="http://schemas.openxmlformats.org/officeDocument/2006/relationships/tags" Target="../tags/tag439.xml"/><Relationship Id="rId3" Type="http://schemas.openxmlformats.org/officeDocument/2006/relationships/tags" Target="../tags/tag440.xml"/><Relationship Id="rId4" Type="http://schemas.openxmlformats.org/officeDocument/2006/relationships/tags" Target="../tags/tag441.xml"/><Relationship Id="rId5" Type="http://schemas.openxmlformats.org/officeDocument/2006/relationships/tags" Target="../tags/tag442.xml"/><Relationship Id="rId6" Type="http://schemas.openxmlformats.org/officeDocument/2006/relationships/tags" Target="../tags/tag443.xml"/><Relationship Id="rId7" Type="http://schemas.openxmlformats.org/officeDocument/2006/relationships/tags" Target="../tags/tag444.xml"/><Relationship Id="rId8" Type="http://schemas.openxmlformats.org/officeDocument/2006/relationships/tags" Target="../tags/tag445.xml"/><Relationship Id="rId9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46.xml"/><Relationship Id="rId2" Type="http://schemas.openxmlformats.org/officeDocument/2006/relationships/tags" Target="../tags/tag447.xml"/><Relationship Id="rId3" Type="http://schemas.openxmlformats.org/officeDocument/2006/relationships/tags" Target="../tags/tag448.xml"/><Relationship Id="rId4" Type="http://schemas.openxmlformats.org/officeDocument/2006/relationships/tags" Target="../tags/tag449.xml"/><Relationship Id="rId5" Type="http://schemas.openxmlformats.org/officeDocument/2006/relationships/tags" Target="../tags/tag450.xml"/><Relationship Id="rId6" Type="http://schemas.openxmlformats.org/officeDocument/2006/relationships/tags" Target="../tags/tag451.xml"/><Relationship Id="rId7" Type="http://schemas.openxmlformats.org/officeDocument/2006/relationships/tags" Target="../tags/tag452.xml"/><Relationship Id="rId8" Type="http://schemas.openxmlformats.org/officeDocument/2006/relationships/tags" Target="../tags/tag453.xml"/><Relationship Id="rId9" Type="http://schemas.openxmlformats.org/officeDocument/2006/relationships/tags" Target="../tags/tag454.xml"/><Relationship Id="rId10" Type="http://schemas.openxmlformats.org/officeDocument/2006/relationships/tags" Target="../tags/tag455.xml"/><Relationship Id="rId11" Type="http://schemas.openxmlformats.org/officeDocument/2006/relationships/tags" Target="../tags/tag456.xml"/><Relationship Id="rId12" Type="http://schemas.openxmlformats.org/officeDocument/2006/relationships/tags" Target="../tags/tag457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58.xml"/><Relationship Id="rId2" Type="http://schemas.openxmlformats.org/officeDocument/2006/relationships/tags" Target="../tags/tag459.xml"/><Relationship Id="rId3" Type="http://schemas.openxmlformats.org/officeDocument/2006/relationships/tags" Target="../tags/tag46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培养小学生体能和运动技能的教育计划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教育目标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教育内容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教育方法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160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0830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5415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教育评价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1070610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843280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1967865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教育保障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4" name="圆角矩形 83"/>
          <p:cNvSpPr/>
          <p:nvPr>
            <p:custDataLst>
              <p:tags r:id="rId17"/>
            </p:custDataLst>
          </p:nvPr>
        </p:nvSpPr>
        <p:spPr>
          <a:xfrm>
            <a:off x="686879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6" name="对角圆角矩形 84"/>
          <p:cNvSpPr/>
          <p:nvPr>
            <p:custDataLst>
              <p:tags r:id="rId18"/>
            </p:custDataLst>
          </p:nvPr>
        </p:nvSpPr>
        <p:spPr>
          <a:xfrm flipH="1">
            <a:off x="664146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06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8" name="TextBox 8"/>
          <p:cNvSpPr txBox="1"/>
          <p:nvPr>
            <p:custDataLst>
              <p:tags r:id="rId19"/>
            </p:custDataLst>
          </p:nvPr>
        </p:nvSpPr>
        <p:spPr>
          <a:xfrm>
            <a:off x="7766050" y="474853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教育实施计划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教育目标</a:t>
            </a:r>
            <a:endParaRPr altLang="en-US" lang="zh-CN"/>
          </a:p>
        </p:txBody>
      </p:sp>
      <p:sp>
        <p:nvSpPr>
          <p:cNvPr id="104889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增强学生体能</a:t>
            </a:r>
            <a:endParaRPr altLang="en-US" lang="zh-CN"/>
          </a:p>
        </p:txBody>
      </p:sp>
      <p:sp>
        <p:nvSpPr>
          <p:cNvPr id="104894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提高学生心肺功能，增强身体素质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4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增强学生肌肉力量和耐力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5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培养学生正确的运动姿势和技巧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6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提高学生身体协调性和灵活性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提高学生运动技能</a:t>
            </a:r>
            <a:endParaRPr altLang="en-US" lang="zh-CN"/>
          </a:p>
        </p:txBody>
      </p:sp>
      <p:sp>
        <p:nvSpPr>
          <p:cNvPr id="104900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掌握基本运动技能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提高体能水平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培养运动兴趣和习惯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增强意志品质和团队协作能力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培养学生健康生活习惯</a:t>
            </a:r>
            <a:endParaRPr altLang="en-US" lang="zh-CN"/>
          </a:p>
        </p:txBody>
      </p:sp>
      <p:sp>
        <p:nvSpPr>
          <p:cNvPr id="10490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养成定期锻炼的习惯，保持身体健康。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培养运动兴趣，鼓励学生积极参与各类体育活动。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教授学生正确的运动姿势和技巧，避免运动伤害。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培养自律和坚持的品质，形成良好的生活习惯。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促进学生全面发展</a:t>
            </a:r>
            <a:endParaRPr altLang="en-US" lang="zh-CN"/>
          </a:p>
        </p:txBody>
      </p:sp>
      <p:sp>
        <p:nvSpPr>
          <p:cNvPr id="104913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促进学生身心健康发展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增强学生体质，提高健康水平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培养学生的运动技能和兴趣爱好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提高学生的综合素质和竞争力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教育内容</a:t>
            </a:r>
            <a:endParaRPr altLang="en-US" lang="zh-CN"/>
          </a:p>
        </p:txBody>
      </p:sp>
      <p:sp>
        <p:nvSpPr>
          <p:cNvPr id="104920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体育课程设置</a:t>
            </a:r>
            <a:endParaRPr altLang="en-US" lang="zh-CN"/>
          </a:p>
        </p:txBody>
      </p:sp>
      <p:sp>
        <p:nvSpPr>
          <p:cNvPr id="10492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基础体能训练：包括跑步、跳跃、投掷等基础运动技能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专项体能训练：针对不同运动项目进行的专业技能训练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体育知识学习：学习体育规则、运动技巧等知识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体育精神培养：培养小学生的团队协作、拼搏进取等体育精神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运动技能培训</a:t>
            </a:r>
            <a:endParaRPr altLang="en-US" lang="zh-CN"/>
          </a:p>
        </p:txBody>
      </p:sp>
      <p:sp>
        <p:nvSpPr>
          <p:cNvPr id="104931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基础运动技能：包括走、跑、跳、投掷、攀爬等基础运动技能。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专项运动技能：根据小学生的兴趣爱好和特长，选择适合的专项运动技能进行培训，如篮球、足球、游泳等。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运动安全技能：培训小学生如何在运动中保护自己，避免受伤，如正确的摔倒姿势、如何避免碰撞等。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运动规则和礼仪：让小学生了解各种运动的规则和礼仪，培养其良好的体育道德和运动精神。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健康知识普及</a:t>
            </a:r>
            <a:endParaRPr altLang="en-US" lang="zh-CN"/>
          </a:p>
        </p:txBody>
      </p:sp>
      <p:sp>
        <p:nvSpPr>
          <p:cNvPr id="104938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9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9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0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0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介绍健康饮食的重要性，如何选择营养丰富的食物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强调养成良好生活习惯的重要性，如规律作息、不吸烟等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传授预防常见疾病的知识，如感冒、近视等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讲解运动对身体健康的益处，如何合理安排运动时间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体育竞赛与活动组织</a:t>
            </a:r>
            <a:endParaRPr altLang="en-US" lang="zh-CN"/>
          </a:p>
        </p:txBody>
      </p:sp>
      <p:sp>
        <p:nvSpPr>
          <p:cNvPr id="104946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定期开展户外拓展活动，增强学生团队协作能力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组织校内体育竞赛，激发学生的竞争意识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策划趣味运动项目，培养学生运动兴趣和创新能力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结合节日庆典等形式，丰富体育活动内容，提高学生参与度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教育方法</a:t>
            </a:r>
            <a:endParaRPr altLang="en-US" lang="zh-CN"/>
          </a:p>
        </p:txBody>
      </p:sp>
      <p:sp>
        <p:nvSpPr>
          <p:cNvPr id="104952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理论教学与实践相结合</a:t>
            </a:r>
            <a:endParaRPr altLang="en-US" lang="zh-CN"/>
          </a:p>
        </p:txBody>
      </p:sp>
      <p:sp>
        <p:nvSpPr>
          <p:cNvPr id="104956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理论教学：传授运动知识和技能理论，帮助学生理解运动原理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实践教学：通过活动和游戏，引导学生实际操作，培养运动技能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结合方式：交替进行理论教学和实践教学，相互补充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作用：使学生在理解的基础上掌握运动技能，提高学习效果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个性化教学与集体教学相结合</a:t>
            </a:r>
            <a:endParaRPr altLang="en-US" lang="zh-CN"/>
          </a:p>
        </p:txBody>
      </p:sp>
      <p:sp>
        <p:nvSpPr>
          <p:cNvPr id="104963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个性化教学：根据学生的兴趣、特长和需求，制定个性化的教学计划，注重学生的个性发展。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集体教学：以班级为单位，注重学生的共性发展，通过集体活动培养学生的团队协作和沟通能力。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结合方式：在集体教学中融入个性化教学，根据学生的学习进度和能力水平进行差异化教学，提高教学效果。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优势互补：个性化教学和集体教学各有优劣，结合使用可以充分发挥各自的优势，提高教学质量。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家庭、学校和社会共同参与</a:t>
            </a:r>
            <a:endParaRPr altLang="en-US" lang="zh-CN"/>
          </a:p>
        </p:txBody>
      </p:sp>
      <p:sp>
        <p:nvSpPr>
          <p:cNvPr id="1049678" name="矩形 5"/>
          <p:cNvSpPr/>
          <p:nvPr>
            <p:custDataLst>
              <p:tags r:id="rId1"/>
            </p:custDataLst>
          </p:nvPr>
        </p:nvSpPr>
        <p:spPr>
          <a:xfrm>
            <a:off x="608400" y="2182160"/>
            <a:ext cx="3350608" cy="338882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矩形 10"/>
          <p:cNvSpPr/>
          <p:nvPr>
            <p:custDataLst>
              <p:tags r:id="rId2"/>
            </p:custDataLst>
          </p:nvPr>
        </p:nvSpPr>
        <p:spPr>
          <a:xfrm>
            <a:off x="1066542" y="2175132"/>
            <a:ext cx="687958" cy="35671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9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TextBox 2"/>
          <p:cNvSpPr txBox="1"/>
          <p:nvPr>
            <p:custDataLst>
              <p:tags r:id="rId3"/>
            </p:custDataLst>
          </p:nvPr>
        </p:nvSpPr>
        <p:spPr>
          <a:xfrm>
            <a:off x="808398" y="2935506"/>
            <a:ext cx="2949725" cy="238187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2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家庭：家长应积极参与孩子的体能训练，如定期参加户外活动、亲子运动等。</a:t>
            </a:r>
            <a:endParaRPr altLang="en-US" dirty="0" sz="22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84" name="矩形 6"/>
          <p:cNvSpPr/>
          <p:nvPr>
            <p:custDataLst>
              <p:tags r:id="rId4"/>
            </p:custDataLst>
          </p:nvPr>
        </p:nvSpPr>
        <p:spPr>
          <a:xfrm>
            <a:off x="4417301" y="2182160"/>
            <a:ext cx="3350608" cy="338882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矩形 11"/>
          <p:cNvSpPr/>
          <p:nvPr>
            <p:custDataLst>
              <p:tags r:id="rId5"/>
            </p:custDataLst>
          </p:nvPr>
        </p:nvSpPr>
        <p:spPr>
          <a:xfrm>
            <a:off x="4901640" y="2175132"/>
            <a:ext cx="687958" cy="35671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9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TextBox 2"/>
          <p:cNvSpPr txBox="1"/>
          <p:nvPr>
            <p:custDataLst>
              <p:tags r:id="rId6"/>
            </p:custDataLst>
          </p:nvPr>
        </p:nvSpPr>
        <p:spPr>
          <a:xfrm>
            <a:off x="4617938" y="2935506"/>
            <a:ext cx="2949725" cy="238187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2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学校：学校应开设体能课程，提供专业的体能训练和运动技能指导，确保学生得到全面锻炼。</a:t>
            </a:r>
            <a:endParaRPr altLang="en-US" dirty="0" sz="22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90" name="矩形 33"/>
          <p:cNvSpPr/>
          <p:nvPr>
            <p:custDataLst>
              <p:tags r:id="rId7"/>
            </p:custDataLst>
          </p:nvPr>
        </p:nvSpPr>
        <p:spPr>
          <a:xfrm>
            <a:off x="8226841" y="2175132"/>
            <a:ext cx="3350608" cy="338882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矩形 37"/>
          <p:cNvSpPr/>
          <p:nvPr>
            <p:custDataLst>
              <p:tags r:id="rId8"/>
            </p:custDataLst>
          </p:nvPr>
        </p:nvSpPr>
        <p:spPr>
          <a:xfrm>
            <a:off x="8684982" y="2168742"/>
            <a:ext cx="687958" cy="35671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9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TextBox 2"/>
          <p:cNvSpPr txBox="1"/>
          <p:nvPr>
            <p:custDataLst>
              <p:tags r:id="rId9"/>
            </p:custDataLst>
          </p:nvPr>
        </p:nvSpPr>
        <p:spPr>
          <a:xfrm>
            <a:off x="8426838" y="2928477"/>
            <a:ext cx="2949725" cy="2381876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社会：社区和相关机构应提供多样化的运动设施和活动，鼓励小学生积极参与体育运动，提高身体素质。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运用现代科技手段辅助教学</a:t>
            </a:r>
            <a:endParaRPr altLang="en-US" lang="zh-CN"/>
          </a:p>
        </p:txBody>
      </p:sp>
      <p:sp>
        <p:nvSpPr>
          <p:cNvPr id="10497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运用多媒体课件，生动形象地展示教学内容，提高学生的学习兴趣。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运用虚拟现实技术，模拟真实场景，帮助学生更好地理解和掌握运动技能。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利用数据分析技术，对学生的学习情况进行跟踪和分析，为个性化教学提供支持。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利用网络资源，提供丰富的学习材料和教学资源，方便学生进行自主学习和合作学习。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教育评价</a:t>
            </a:r>
            <a:endParaRPr altLang="en-US" lang="zh-CN"/>
          </a:p>
        </p:txBody>
      </p:sp>
      <p:sp>
        <p:nvSpPr>
          <p:cNvPr id="104981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学生体能和运动技能评价</a:t>
            </a:r>
            <a:endParaRPr altLang="en-US" lang="zh-CN"/>
          </a:p>
        </p:txBody>
      </p:sp>
      <p:sp>
        <p:nvSpPr>
          <p:cNvPr id="104986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评价内容：学生的身体形态、机能、素质、运动能力等方面。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评价目标：提高学生的体能和运动技能水平，促进学生的身心健康。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评价方法：采用多种评价方法，如观察、测试、问卷调查等。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评价标准：根据学生的年龄、性别、运动项目等因素制定相应的评价标准。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学生学习态度和习惯评价</a:t>
            </a:r>
            <a:endParaRPr altLang="en-US" lang="zh-CN"/>
          </a:p>
        </p:txBody>
      </p:sp>
      <p:sp>
        <p:nvSpPr>
          <p:cNvPr id="10499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评价学生的学习态度，包括是否积极、认真、自律等。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评价学生的运动技能掌握情况，包括动作是否规范、熟练等。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评价学生的运动习惯，包括是否经常参与运动、能否坚持训练等。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综合评价学生的学习态度、运动技能和运动习惯，给出相应的建议和指导。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教师教学质量评价</a:t>
            </a:r>
            <a:endParaRPr altLang="en-US" lang="zh-CN"/>
          </a:p>
        </p:txBody>
      </p:sp>
      <p:sp>
        <p:nvSpPr>
          <p:cNvPr id="104998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教学目标：是否明确、具体、可衡量，是否符合学生实际需求。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教学内容：是否具有科学性、系统性、实用性，是否符合学科特点。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教学方法：是否具有启发性、趣味性、实践性，是否能够调动学生学习积极性。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教学评价：是否具有针对性、及时性、有效性，是否能够促进学生全面发展。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教育计划实施效果评价</a:t>
            </a:r>
            <a:endParaRPr altLang="en-US" lang="zh-CN"/>
          </a:p>
        </p:txBody>
      </p:sp>
      <p:sp>
        <p:nvSpPr>
          <p:cNvPr id="105003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3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评价目标：评估小学生体能和运动技能的提升情况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4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评价内容：学生的体能测试成绩、运动技能掌握程度、参与运动的积极性等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4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4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评价方法：通过观察、测试、问卷调查等方式收集数据，进行定量和定性分析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5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5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评价结果：根据数据分析结果，提出改进措施，进一步完善教育计划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教育保障</a:t>
            </a:r>
            <a:endParaRPr altLang="en-US" lang="zh-CN"/>
          </a:p>
        </p:txBody>
      </p:sp>
      <p:sp>
        <p:nvSpPr>
          <p:cNvPr id="105009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师资队伍建设</a:t>
            </a:r>
            <a:endParaRPr altLang="en-US" lang="zh-CN"/>
          </a:p>
        </p:txBody>
      </p:sp>
      <p:sp>
        <p:nvSpPr>
          <p:cNvPr id="105014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4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4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4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4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5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5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6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6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培训专业体育教师，提高教学水平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鼓励教师参加学术研讨，提升学术素养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定期开展教师交流活动，分享教学经验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加强教师团队建设，形成教学合力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场地设施建设</a:t>
            </a:r>
            <a:endParaRPr altLang="en-US" lang="zh-CN"/>
          </a:p>
        </p:txBody>
      </p:sp>
      <p:sp>
        <p:nvSpPr>
          <p:cNvPr id="105022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建设多功能体育馆，提供室内运动场所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3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完善室外运动场地，包括足球场、篮球场等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3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配备专业的体能训练器材和设备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4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定期对场地设施进行检查和维护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经费投入保障</a:t>
            </a:r>
            <a:endParaRPr altLang="en-US" lang="zh-CN"/>
          </a:p>
        </p:txBody>
      </p:sp>
      <p:sp>
        <p:nvSpPr>
          <p:cNvPr id="10502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政府财政拨款：为学校提供稳定的经费来源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学校自筹资金：通过合理规划校内资源提高资金使用效率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专项经费保障：设立体育教育专项经费，确保专款专用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社会捐赠：鼓励社会各界对学校体育教育的支持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安全保障措施</a:t>
            </a:r>
            <a:endParaRPr altLang="en-US" lang="zh-CN"/>
          </a:p>
        </p:txBody>
      </p:sp>
      <p:sp>
        <p:nvSpPr>
          <p:cNvPr id="105036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配备专业教练：确保学生在运动过程中得到专业指导和保护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制定安全教育计划：确保学生了解安全知识和规则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定期检查运动设施：确保设施安全可靠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制定应急预案：应对运动中可能出现的意外情况，保障学生安全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教育实施计划</a:t>
            </a:r>
            <a:endParaRPr altLang="en-US" lang="zh-CN"/>
          </a:p>
        </p:txBody>
      </p:sp>
      <p:sp>
        <p:nvSpPr>
          <p:cNvPr id="105044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分阶段实施计划</a:t>
            </a:r>
            <a:endParaRPr altLang="en-US" lang="zh-CN"/>
          </a:p>
        </p:txBody>
      </p:sp>
      <p:sp>
        <p:nvSpPr>
          <p:cNvPr id="105048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第一阶段：基础体能训练（1-2年级）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第二阶段：技能提升（3-4年级）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第三阶段：综合体能训练（5-6年级）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第四阶段：成果展示与评价（全年）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具体实施步骤和时间安排</a:t>
            </a:r>
            <a:endParaRPr altLang="en-US" lang="zh-CN"/>
          </a:p>
        </p:txBody>
      </p:sp>
      <p:sp>
        <p:nvSpPr>
          <p:cNvPr id="105055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5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5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5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5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第二阶段：体能训练（3-12个月）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6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第一阶段：制定计划和目标（1-2周）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6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第三阶段：运动技能培训（13-24个月）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6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第四阶段：评估和调整（每6个月进行一次）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资源整合与利用</a:t>
            </a:r>
            <a:endParaRPr altLang="en-US" lang="zh-CN"/>
          </a:p>
        </p:txBody>
      </p:sp>
      <p:sp>
        <p:nvSpPr>
          <p:cNvPr id="105060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0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1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1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1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体育教师：加强培训和交流，提高教学水平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1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体育场地和设施：合理规划和使用，提高使用效率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1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家庭和社会资源：积极利用，丰富教学内容和方式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2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科技手段：运用现代技术辅助教学，提高教学效果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风险评估与应对</a:t>
            </a:r>
            <a:endParaRPr altLang="en-US" lang="zh-CN"/>
          </a:p>
        </p:txBody>
      </p:sp>
      <p:sp>
        <p:nvSpPr>
          <p:cNvPr id="10506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风险识别：对教育计划实施过程中可能出现的问题进行预测和判断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风险评估：对识别出的风险进行量化和评估，确定其可能的影响程度和发生概率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制定应对措施：针对不同风险制定相应的预防和应对策略，降低风险对教育计划的影响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实施应对措施：在教育计划实施过程中，根据实际情况调整和优化应对措施，确保计划的顺利推进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2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726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6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6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6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6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6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6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6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6_2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6_1"/>
  <p:tag name="KSO_WM_UNIT_TYPE" val="l_h_a"/>
  <p:tag name="KSO_WM_UNIT_ID" val="custom20230915_6*l_h_a*1_6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SLIDE_ID" val="custom2023091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LIDE_LAYOUT" val="a_l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3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3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8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86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50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9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9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37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41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6"/>
</p:tagLst>
</file>

<file path=ppt/tags/tag417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45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460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2024-01-03T11:17:29Z</dcterms:created>
  <dcterms:modified xsi:type="dcterms:W3CDTF">2024-01-03T11:17:29Z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d15ccfa73c524466b2c4c5980492bd87_21</vt:lpwstr>
  </property>
</Properties>
</file>