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600" r:id="rId1"/>
    <p:sldMasterId id="2147501637" r:id="rId2"/>
  </p:sldMasterIdLst>
  <p:notesMasterIdLst>
    <p:notesMasterId r:id="rId3"/>
  </p:notesMasterIdLst>
  <p:sldIdLst>
    <p:sldId id="8610" r:id="rId4"/>
    <p:sldId id="8614" r:id="rId5"/>
    <p:sldId id="8618" r:id="rId6"/>
    <p:sldId id="8621" r:id="rId7"/>
    <p:sldId id="8624" r:id="rId8"/>
    <p:sldId id="8627" r:id="rId9"/>
    <p:sldId id="8630" r:id="rId10"/>
    <p:sldId id="8633" r:id="rId11"/>
    <p:sldId id="8636" r:id="rId12"/>
    <p:sldId id="8639" r:id="rId13"/>
    <p:sldId id="8642" r:id="rId14"/>
    <p:sldId id="8645" r:id="rId15"/>
    <p:sldId id="8648" r:id="rId16"/>
    <p:sldId id="8651" r:id="rId17"/>
    <p:sldId id="8654" r:id="rId18"/>
    <p:sldId id="8657" r:id="rId19"/>
    <p:sldId id="8660" r:id="rId20"/>
    <p:sldId id="8663" r:id="rId21"/>
    <p:sldId id="8666" r:id="rId22"/>
    <p:sldId id="8669" r:id="rId23"/>
    <p:sldId id="8672" r:id="rId24"/>
    <p:sldId id="8675" r:id="rId25"/>
    <p:sldId id="8678" r:id="rId26"/>
    <p:sldId id="8681" r:id="rId27"/>
    <p:sldId id="8684" r:id="rId28"/>
    <p:sldId id="8687" r:id="rId29"/>
    <p:sldId id="8690" r:id="rId30"/>
    <p:sldId id="869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601" r:id="rId1"/>
    <p:sldLayoutId id="2147501602" r:id="rId2"/>
    <p:sldLayoutId id="2147501603" r:id="rId3"/>
    <p:sldLayoutId id="2147501604" r:id="rId4"/>
    <p:sldLayoutId id="2147501605" r:id="rId5"/>
    <p:sldLayoutId id="2147501606" r:id="rId6"/>
    <p:sldLayoutId id="2147501607" r:id="rId7"/>
    <p:sldLayoutId id="2147501608" r:id="rId8"/>
    <p:sldLayoutId id="2147501609" r:id="rId9"/>
    <p:sldLayoutId id="2147501610" r:id="rId10"/>
    <p:sldLayoutId id="214750161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638" r:id="rId1"/>
    <p:sldLayoutId id="2147501639" r:id="rId2"/>
    <p:sldLayoutId id="2147501640" r:id="rId3"/>
    <p:sldLayoutId id="2147501641" r:id="rId4"/>
    <p:sldLayoutId id="2147501642" r:id="rId5"/>
    <p:sldLayoutId id="2147501643" r:id="rId6"/>
    <p:sldLayoutId id="2147501644" r:id="rId7"/>
    <p:sldLayoutId id="2147501645" r:id="rId8"/>
    <p:sldLayoutId id="2147501646" r:id="rId9"/>
    <p:sldLayoutId id="2147501647" r:id="rId10"/>
    <p:sldLayoutId id="214750164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ags" Target="../tags/tag98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5556"/>
          </a:bodyPr>
          <a:p>
            <a:r>
              <a:rPr altLang="en-US" dirty="0" lang="zh-CN"/>
              <a:t>2024年云计算行业数据安全保护解决方案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云计算行业数据安全保护现状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数据安全保护解决方案需求分析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2024年数据安全保护解决方案市场趋势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1399928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解决方案的关键要素和特点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5091844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成功案例与效果评估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8526135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未来展望与建议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4468557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7974045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4460818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7966306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云计算行业数据安全保护现状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数据泄露事件频发</a:t>
            </a:r>
            <a:endParaRPr altLang="en-US" lang="zh-CN"/>
          </a:p>
        </p:txBody>
      </p:sp>
      <p:sp>
        <p:nvSpPr>
          <p:cNvPr id="10489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2023年全球数据泄露事件数量增长了30%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云计算行业成为数据泄露的重灾区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多数企业缺乏完善的数据安全保护措施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数据泄露事件对企业声誉和客户信任造成严重影响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传统安全措施的局限性</a:t>
            </a:r>
            <a:endParaRPr altLang="en-US" lang="zh-CN"/>
          </a:p>
        </p:txBody>
      </p:sp>
      <p:sp>
        <p:nvSpPr>
          <p:cNvPr id="10489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难以应对新型威胁：随着云计算技术的快速发展，新型威胁不断涌现，传统安全措施往往无法及时应对。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难以全面防护：传统安全措施通常只针对特定的安全问题，难以全面保护云计算环境下的数据安全。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难以高效管理：传统安全措施的管理复杂，需要大量的人力和物力投入，难以满足云计算环境下快速响应的需求。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难以跨平台兼容：传统安全措施往往只能在特定的操作系统或硬件平台上运行，难以实现跨平台的兼容和协同工作。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云计算安全标准与合规性要求</a:t>
            </a:r>
            <a:endParaRPr altLang="en-US" lang="zh-CN"/>
          </a:p>
        </p:txBody>
      </p:sp>
      <p:sp>
        <p:nvSpPr>
          <p:cNvPr id="10490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国内云计算安全标准：如《云计算服务安全评估办法》，对云服务提供商进行评估和监督。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国际云计算安全标准：如ISO 27018、ISO 27017等，为数据安全提供保障。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合规性要求：企业采用云计算服务需要满足相关法律法规要求，如GDPR等。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最佳实践：如多因素身份验证、加密存储和传输等，提高数据安全性。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数据安全保护解决方案需求分析</a:t>
            </a:r>
            <a:endParaRPr altLang="en-US" dirty="0" lang="zh-CN"/>
          </a:p>
        </p:txBody>
      </p:sp>
      <p:sp>
        <p:nvSpPr>
          <p:cNvPr id="10490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企业对于数据安全保护的需求</a:t>
            </a:r>
            <a:endParaRPr altLang="en-US" lang="zh-CN"/>
          </a:p>
        </p:txBody>
      </p:sp>
      <p:sp>
        <p:nvSpPr>
          <p:cNvPr id="10491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高效性能：保证数据传输和存储的高效性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保障数据安全：防止数据泄露、被篡改或损坏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符合法规要求：满足相关法律法规和监管要求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可扩展性：随着业务增长，数据安全保护方案能够灵活扩展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云计算服务提供商的安全能力要求</a:t>
            </a:r>
            <a:endParaRPr altLang="en-US" lang="zh-CN"/>
          </a:p>
        </p:txBody>
      </p:sp>
      <p:sp>
        <p:nvSpPr>
          <p:cNvPr id="10491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保障数据安全：提供加密技术和安全存储措施，确保数据不被泄露或篡改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身份验证和访问控制：实施严格的身份验证机制，限制对数据的访问权限，防止未经授权的访问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安全审计和监控：提供安全审计功能，实时监控数据访问和操作，及时发现和处理安全事件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应急响应和恢复计划：制定完善的安全事件应急响应机制，及时处置系统安全漏洞和威胁，确保数据安全和业务连续性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解决方案的适用场景和客户群体</a:t>
            </a:r>
            <a:endParaRPr altLang="en-US" lang="zh-CN"/>
          </a:p>
        </p:txBody>
      </p:sp>
      <p:sp>
        <p:nvSpPr>
          <p:cNvPr id="10492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适用场景：适用于各种规模的企业和组织，特别是对数据安全有较高要求的行业，如金融、医疗、政府等。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客户群体：企业IT部门、系统集成商、安全咨询服务商以及需要加强数据安全保护的各类企业和组织。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解决方案优势：提供全面的数据安全保护，有效降低数据泄露风险，提高企业竞争力。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解决方案实施效果：增强企业数据安全防护能力，提高数据安全性，保障企业业务连续性和稳定性。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2024年数据安全保护解决方案市场趋势</a:t>
            </a:r>
            <a:endParaRPr altLang="en-US" dirty="0" lang="zh-CN"/>
          </a:p>
        </p:txBody>
      </p:sp>
      <p:sp>
        <p:nvSpPr>
          <p:cNvPr id="10492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云原生安全技术的广泛应用</a:t>
            </a:r>
            <a:endParaRPr altLang="en-US" lang="zh-CN"/>
          </a:p>
        </p:txBody>
      </p:sp>
      <p:sp>
        <p:nvSpPr>
          <p:cNvPr id="10493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云原生安全技术的定义和特点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2024年数据安全保护解决方案市场趋势对云原生安全技术的需求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云原生安全技术在数据安全保护解决方案中的优势和作用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云原生安全技术的未来发展方向和前景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数据安全与隐私保护的整合</a:t>
            </a:r>
            <a:endParaRPr altLang="en-US" lang="zh-CN"/>
          </a:p>
        </p:txBody>
      </p:sp>
      <p:sp>
        <p:nvSpPr>
          <p:cNvPr id="10493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解决方案提供商需要关注数据安全与隐私保护的整合，以满足市场需求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云计算行业的发展推动了数据安全与隐私保护的需求增长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整合数据安全与隐私保护成为市场趋势，为用户提供更全面的保障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整合数据安全与隐私保护有助于提高企业竞争力，促进云计算行业的健康发展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安全自动化和智能化的提升</a:t>
            </a:r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云计算技术的快速发展，推动了数据安全保护解决方案的自动化和智能化。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随着人工智能和机器学习技术的应用，数据安全保护解决方案能够更加智能地识别和防御威胁。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安全自动化和智能化可以大大提高数据保护的效率和准确性，减少人为错误和疏漏。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未来，安全自动化和智能化将继续成为数据安全保护解决方案的重要趋势，为企业提供更加全面和高效的数据安全保障。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解决方案的关键要素和特点</a:t>
            </a:r>
            <a:endParaRPr altLang="en-US" dirty="0" lang="zh-CN"/>
          </a:p>
        </p:txBody>
      </p:sp>
      <p:sp>
        <p:nvSpPr>
          <p:cNvPr id="10494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数据加密与密钥管理</a:t>
            </a:r>
            <a:endParaRPr altLang="en-US" lang="zh-CN"/>
          </a:p>
        </p:txBody>
      </p:sp>
      <p:sp>
        <p:nvSpPr>
          <p:cNvPr id="1049490" name="矩形: 圆角 1"/>
          <p:cNvSpPr/>
          <p:nvPr>
            <p:custDataLst>
              <p:tags r:id="rId1"/>
            </p:custDataLst>
          </p:nvPr>
        </p:nvSpPr>
        <p:spPr>
          <a:xfrm>
            <a:off x="838200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92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4681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94" name="标题"/>
          <p:cNvSpPr txBox="1"/>
          <p:nvPr>
            <p:custDataLst>
              <p:tags r:id="rId3"/>
            </p:custDataLst>
          </p:nvPr>
        </p:nvSpPr>
        <p:spPr>
          <a:xfrm>
            <a:off x="958055" y="240666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96" name="正文"/>
          <p:cNvSpPr txBox="1"/>
          <p:nvPr>
            <p:custDataLst>
              <p:tags r:id="rId4"/>
            </p:custDataLst>
          </p:nvPr>
        </p:nvSpPr>
        <p:spPr>
          <a:xfrm>
            <a:off x="2334866" y="231540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数据加密技术：采用加密算法对数据进行加密，确保数据在传输和存储过程中的机密性和完整性。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498" name="矩形: 圆角 19"/>
          <p:cNvSpPr/>
          <p:nvPr>
            <p:custDataLst>
              <p:tags r:id="rId5"/>
            </p:custDataLst>
          </p:nvPr>
        </p:nvSpPr>
        <p:spPr>
          <a:xfrm>
            <a:off x="6159274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00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4559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02" name="标题"/>
          <p:cNvSpPr txBox="1"/>
          <p:nvPr>
            <p:custDataLst>
              <p:tags r:id="rId7"/>
            </p:custDataLst>
          </p:nvPr>
        </p:nvSpPr>
        <p:spPr>
          <a:xfrm>
            <a:off x="6273045" y="240605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04" name="正文"/>
          <p:cNvSpPr txBox="1"/>
          <p:nvPr>
            <p:custDataLst>
              <p:tags r:id="rId8"/>
            </p:custDataLst>
          </p:nvPr>
        </p:nvSpPr>
        <p:spPr>
          <a:xfrm>
            <a:off x="7650464" y="231661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密钥管理：建立完善的密钥管理体系，对密钥的生成、存储、使用和销毁等环节进行严格的管理和控制，确保密钥的安全性和可靠性。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06" name="矩形: 圆角 28"/>
          <p:cNvSpPr/>
          <p:nvPr>
            <p:custDataLst>
              <p:tags r:id="rId9"/>
            </p:custDataLst>
          </p:nvPr>
        </p:nvSpPr>
        <p:spPr>
          <a:xfrm>
            <a:off x="838200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08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2135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10" name="标题"/>
          <p:cNvSpPr txBox="1"/>
          <p:nvPr>
            <p:custDataLst>
              <p:tags r:id="rId11"/>
            </p:custDataLst>
          </p:nvPr>
        </p:nvSpPr>
        <p:spPr>
          <a:xfrm>
            <a:off x="958055" y="3981202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12" name="正文"/>
          <p:cNvSpPr txBox="1"/>
          <p:nvPr>
            <p:custDataLst>
              <p:tags r:id="rId12"/>
            </p:custDataLst>
          </p:nvPr>
        </p:nvSpPr>
        <p:spPr>
          <a:xfrm>
            <a:off x="2334866" y="388994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加密算法选择：根据不同的应用场景和数据类型，选择合适的加密算法，如对称加密算法、非对称加密算法等。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14" name="矩形: 圆角 24"/>
          <p:cNvSpPr/>
          <p:nvPr>
            <p:custDataLst>
              <p:tags r:id="rId13"/>
            </p:custDataLst>
          </p:nvPr>
        </p:nvSpPr>
        <p:spPr>
          <a:xfrm>
            <a:off x="6159274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16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2014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18" name="标题"/>
          <p:cNvSpPr txBox="1"/>
          <p:nvPr>
            <p:custDataLst>
              <p:tags r:id="rId15"/>
            </p:custDataLst>
          </p:nvPr>
        </p:nvSpPr>
        <p:spPr>
          <a:xfrm>
            <a:off x="6273045" y="397998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0" name="正文"/>
          <p:cNvSpPr txBox="1"/>
          <p:nvPr>
            <p:custDataLst>
              <p:tags r:id="rId16"/>
            </p:custDataLst>
          </p:nvPr>
        </p:nvSpPr>
        <p:spPr>
          <a:xfrm>
            <a:off x="7650464" y="389055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数据加密与密钥管理的关系：数据加密和密钥管理是相辅相成的，数据加密需要通过密钥来进行加解密操作，而密钥的安全管理又直接关系到数据加密的效果。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访问控制与身份验证</a:t>
            </a:r>
            <a:endParaRPr altLang="en-US" lang="zh-CN"/>
          </a:p>
        </p:txBody>
      </p:sp>
      <p:sp>
        <p:nvSpPr>
          <p:cNvPr id="10495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访问控制：确保只有授权用户能够访问数据，采用多因素认证和动态令牌等技术增强安全性。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持续验证：在用户访问过程中，通过行为分析、会话监控和令牌撤销等技术，确保用户行为的合规性和安全性。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联合身份验证：与第三方身份提供商集成，实现跨应用和跨域的身份验证和管理，提高便利性和安全性。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身份验证：采用单点登录、智能卡和生物识别等技术，确保用户身份的真实性和唯一性。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安全审计与监控告警</a:t>
            </a:r>
            <a:endParaRPr altLang="en-US" lang="zh-CN"/>
          </a:p>
        </p:txBody>
      </p:sp>
      <p:sp>
        <p:nvSpPr>
          <p:cNvPr id="1049630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2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安全审计：对云服务提供商进行全面审查，确保其符合数据安全标准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6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8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监控告警：实时监控云环境中的数据安全状况，及时发出告警，以便快速响应和处理安全威胁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数据备份与恢复机制</a:t>
            </a:r>
            <a:endParaRPr altLang="en-US" lang="zh-CN"/>
          </a:p>
        </p:txBody>
      </p:sp>
      <p:sp>
        <p:nvSpPr>
          <p:cNvPr id="10496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备份存储：选择可靠的存储设备，保证备份数据的安全性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备份加密：对备份数据进行加密处理，防止数据被非法访问或篡改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数据备份：定期对重要数据进行完整复制，确保数据安全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恢复策略：制定详细的恢复计划，确保在数据丢失时能够快速恢复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成功案例与效果评估</a:t>
            </a:r>
            <a:endParaRPr altLang="en-US" dirty="0" lang="zh-CN"/>
          </a:p>
        </p:txBody>
      </p:sp>
      <p:sp>
        <p:nvSpPr>
          <p:cNvPr id="10497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知名企业采用的安全解决方案</a:t>
            </a:r>
            <a:endParaRPr altLang="en-US" lang="zh-CN"/>
          </a:p>
        </p:txBody>
      </p:sp>
      <p:sp>
        <p:nvSpPr>
          <p:cNvPr id="104977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亚马逊AWS：采用先进的加密技术和安全控制措施，保护客户数据不被泄露或被未经授权的访问。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微软Azure：提供全面的数据安全解决方案，包括数据加密、身份验证和访问控制等功能，确保客户数据的安全性。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谷歌云：采用强大的数据安全技术，提供数据备份和恢复服务，以及安全审计和监控功能，确保客户数据的安全性和完整性。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IBM云：提供端到端的数据安全解决方案，包括数据加密、安全审计和威胁情报等功能，帮助企业保护其数据的安全性。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客户反馈与效果评估</a:t>
            </a:r>
            <a:endParaRPr altLang="en-US" lang="zh-CN"/>
          </a:p>
        </p:txBody>
      </p:sp>
      <p:sp>
        <p:nvSpPr>
          <p:cNvPr id="10498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客户对数据安全保护解决方案的满意度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解决方案实施后的数据安全事故发生率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客户对解决方案的性能和稳定性的评价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解决方案实施后的数据泄露风险降低程度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解决方案的竞争优势与不足之处</a:t>
            </a:r>
            <a:endParaRPr altLang="en-US" lang="zh-CN"/>
          </a:p>
        </p:txBody>
      </p:sp>
      <p:sp>
        <p:nvSpPr>
          <p:cNvPr id="10498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竞争优势：提供全面的数据安全保护，有效降低安全风险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竞争优势：具有高度的可扩展性和灵活性，适应不同规模企业的需求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不足之处：实施成本较高，可能不适合小型企业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不足之处：部分技术尚不够成熟，需要进一步完善和优化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未来展望与建议</a:t>
            </a:r>
            <a:endParaRPr altLang="en-US" dirty="0" lang="zh-CN"/>
          </a:p>
        </p:txBody>
      </p:sp>
      <p:sp>
        <p:nvSpPr>
          <p:cNvPr id="10499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数据安全保护技术的创新方向</a:t>
            </a:r>
            <a:endParaRPr altLang="en-US" lang="zh-CN"/>
          </a:p>
        </p:txBody>
      </p:sp>
      <p:sp>
        <p:nvSpPr>
          <p:cNvPr id="10499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区块链技术在数据安全保护中的发展与前景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人工智能与机器学习在数据安全保护中的应用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零信任网络架构在数据安全保护中的实践与推广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数据安全保护技术的标准化与合规化发展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行业标准和政策的制定与完善</a:t>
            </a:r>
            <a:endParaRPr altLang="en-US" lang="zh-CN"/>
          </a:p>
        </p:txBody>
      </p:sp>
      <p:sp>
        <p:nvSpPr>
          <p:cNvPr id="10500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云计算行业的发展需要制定和完善行业标准，以确保数据安全保护的可靠性和有效性。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政府应加强对云计算行业的监管，制定相关政策和法规，以促进云计算行业的健康发展。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企业应积极参与行业标准和政策的制定与完善，提高自身的数据安全保护能力，同时推动整个行业的进步。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行业组织和协会也应发挥积极作用，加强与政府和企业的合作，共同推动云计算行业的发展和数据安全保护的进步。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企业如何应对数据安全挑战</a:t>
            </a:r>
            <a:endParaRPr altLang="en-US" lang="zh-CN"/>
          </a:p>
        </p:txBody>
      </p:sp>
      <p:sp>
        <p:nvSpPr>
          <p:cNvPr id="105007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加强数据安全意识培训，提高员工对数据安全的重视程度。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建立完善的数据安全管理制度，明确各级职责，确保数据安全得到有效保障。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采用最新的加密技术和安全防护措施，对数据进行全方位的保护，防止数据泄露和被攻击。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定期进行数据安全漏洞扫描和风险评估，及时发现和修复潜在的安全隐患。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1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11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18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120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6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6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6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6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6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6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6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6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6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6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1_6*l_h_i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Six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1_6*l_h_a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6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SLIDE_ID" val="custom2023098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5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15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16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2024-01-06T00:37:39Z</dcterms:created>
  <dcterms:modified xsi:type="dcterms:W3CDTF">2024-01-06T00:37:39Z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5b4512effbb2492599192d2a36e7550f_21</vt:lpwstr>
  </property>
</Properties>
</file>