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wav" ContentType="audio/x-wav"/>
  <Default Extension="png" ContentType="image/png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2.1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6" r:id="rId3"/>
    <p:sldId id="600" r:id="rId4"/>
    <p:sldId id="257" r:id="rId5"/>
    <p:sldId id="559" r:id="rId6"/>
    <p:sldId id="560" r:id="rId7"/>
    <p:sldId id="563" r:id="rId8"/>
    <p:sldId id="602" r:id="rId9"/>
    <p:sldId id="606" r:id="rId10"/>
    <p:sldId id="608" r:id="rId11"/>
    <p:sldId id="609" r:id="rId12"/>
    <p:sldId id="607" r:id="rId13"/>
    <p:sldId id="541" r:id="rId14"/>
    <p:sldId id="528" r:id="rId15"/>
    <p:sldId id="529" r:id="rId16"/>
    <p:sldId id="532" r:id="rId17"/>
    <p:sldId id="537" r:id="rId18"/>
    <p:sldId id="538" r:id="rId19"/>
    <p:sldId id="479" r:id="rId20"/>
    <p:sldId id="480" r:id="rId21"/>
    <p:sldId id="389" r:id="rId22"/>
    <p:sldId id="394" r:id="rId23"/>
    <p:sldId id="415" r:id="rId24"/>
    <p:sldId id="414" r:id="rId25"/>
    <p:sldId id="432" r:id="rId26"/>
  </p:sldIdLst>
  <p:sldSz cx="9144000" cy="6858000" type="screen4x3"/>
  <p:notesSz cx="6858000" cy="9144000"/>
  <p:custDataLst>
    <p:tags r:id="rId27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orient="horz" pos="1144" userDrawn="1">
          <p15:clr>
            <a:srgbClr val="A4A3A4"/>
          </p15:clr>
        </p15:guide>
        <p15:guide id="3" orient="horz" pos="3740" userDrawn="1">
          <p15:clr>
            <a:srgbClr val="A4A3A4"/>
          </p15:clr>
        </p15:guide>
        <p15:guide id="4" pos="2874" userDrawn="1">
          <p15:clr>
            <a:srgbClr val="A4A3A4"/>
          </p15:clr>
        </p15:guide>
        <p15:guide id="5" pos="5147" userDrawn="1">
          <p15:clr>
            <a:srgbClr val="A4A3A4"/>
          </p15:clr>
        </p15:guide>
        <p15:guide id="6" pos="6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924"/>
    <p:restoredTop sz="93922"/>
  </p:normalViewPr>
  <p:slideViewPr>
    <p:cSldViewPr showGuides="1">
      <p:cViewPr varScale="1">
        <p:scale>
          <a:sx n="69" d="100"/>
          <a:sy n="69" d="100"/>
        </p:scale>
        <p:origin x="1716" y="78"/>
      </p:cViewPr>
      <p:guideLst>
        <p:guide orient="horz" pos="2161"/>
        <p:guide orient="horz" pos="1144"/>
        <p:guide orient="horz" pos="3740"/>
        <p:guide pos="2874"/>
        <p:guide pos="5147"/>
        <p:guide pos="61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tags" Target="tags/tag1.xml" /><Relationship Id="rId28" Type="http://schemas.openxmlformats.org/officeDocument/2006/relationships/presProps" Target="presProps.xml" /><Relationship Id="rId29" Type="http://schemas.openxmlformats.org/officeDocument/2006/relationships/viewProps" Target="viewProps.xml" /><Relationship Id="rId3" Type="http://schemas.openxmlformats.org/officeDocument/2006/relationships/slide" Target="slides/slide1.xml" /><Relationship Id="rId30" Type="http://schemas.openxmlformats.org/officeDocument/2006/relationships/theme" Target="theme/theme1.xml" /><Relationship Id="rId31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wmf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4F2864D-4C15-407A-820B-DB754EDADA8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3249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71613" y="1020763"/>
            <a:ext cx="3676650" cy="2757487"/>
          </a:xfrm>
          <a:ln>
            <a:solidFill>
              <a:srgbClr val="000000"/>
            </a:solidFill>
            <a:miter/>
          </a:ln>
        </p:spPr>
      </p:sp>
      <p:sp>
        <p:nvSpPr>
          <p:cNvPr id="53250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77884" tIns="38942" rIns="77884" bIns="38942" anchor="t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53251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619500" y="6932613"/>
            <a:ext cx="2770188" cy="366712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000">
                <a:latin typeface="Arial" panose="020b0604020202020204" pitchFamily="34" charset="0"/>
                <a:ea typeface="宋体" panose="02010600030101010101" pitchFamily="2" charset="-122"/>
              </a:rPr>
              <a:t>5</a:t>
            </a:fld>
            <a:endParaRPr lang="zh-CN" altLang="en-US" sz="10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6322" name="幻灯片图像占位符 156673"/>
          <p:cNvSpPr>
            <a:spLocks noRot="1" noTextEdit="1"/>
          </p:cNvSpPr>
          <p:nvPr>
            <p:ph type="sldImg"/>
          </p:nvPr>
        </p:nvSpPr>
        <p:spPr/>
      </p:sp>
      <p:sp>
        <p:nvSpPr>
          <p:cNvPr id="56323" name="文本占位符 156674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/>
          <a:lstStyle/>
          <a:p>
            <a:pPr lvl="0" eaLnBrk="1" hangingPunct="1"/>
            <a:r>
              <a:rPr lang="en-US" altLang="zh-CN"/>
              <a:t>1,2,4</a:t>
            </a:r>
            <a:r>
              <a:rPr lang="zh-CN" altLang="en-US"/>
              <a:t>这几个反应的书写的依据在哪里呢</a:t>
            </a:r>
            <a:r>
              <a:rPr lang="en-US" altLang="zh-CN"/>
              <a:t>?</a:t>
            </a:r>
            <a:r>
              <a:rPr lang="zh-CN" altLang="en-US"/>
              <a:t>请大家再看看物质溶解性表</a:t>
            </a:r>
            <a:endParaRPr lang="zh-CN" altLang="en-US"/>
          </a:p>
        </p:txBody>
      </p:sp>
      <p:sp>
        <p:nvSpPr>
          <p:cNvPr id="56324" name="灯片编号占位符 1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>
              <a:buChar char="•"/>
            </a:pPr>
            <a:fld id="{9A0DB2DC-4C9A-4742-B13C-FB6460FD3503}" type="slidenum">
              <a:rPr lang="en-US" altLang="en-US" sz="1200"/>
              <a:t>11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7345" name="幻灯片图像占位符 1"/>
          <p:cNvSpPr>
            <a:spLocks noGrp="1" noRot="1" noChangeAspect="1"/>
          </p:cNvSpPr>
          <p:nvPr>
            <p:ph type="sldImg"/>
          </p:nvPr>
        </p:nvSpPr>
        <p:spPr>
          <a:ln>
            <a:solidFill>
              <a:srgbClr val="000000"/>
            </a:solidFill>
          </a:ln>
        </p:spPr>
      </p:sp>
      <p:sp>
        <p:nvSpPr>
          <p:cNvPr id="57346" name="文本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8609" name="幻灯片图像占位符 1"/>
          <p:cNvSpPr>
            <a:spLocks noGrp="1" noRot="1" noChangeAspect="1"/>
          </p:cNvSpPr>
          <p:nvPr>
            <p:ph type="sldImg"/>
          </p:nvPr>
        </p:nvSpPr>
        <p:spPr>
          <a:ln>
            <a:solidFill>
              <a:srgbClr val="000000"/>
            </a:solidFill>
          </a:ln>
        </p:spPr>
      </p:sp>
      <p:sp>
        <p:nvSpPr>
          <p:cNvPr id="68610" name="文本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TargetMode="Internal" /><Relationship Id="rId2" Type="http://schemas.openxmlformats.org/officeDocument/2006/relationships/slide" Target="../slides/slide21.xml" TargetMode="Internal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val 38"/>
          <p:cNvSpPr>
            <a:spLocks noChangeArrowheads="1"/>
          </p:cNvSpPr>
          <p:nvPr/>
        </p:nvSpPr>
        <p:spPr bwMode="gray">
          <a:xfrm>
            <a:off x="611188" y="836613"/>
            <a:ext cx="5905500" cy="5761038"/>
          </a:xfrm>
          <a:prstGeom prst="ellipse">
            <a:avLst/>
          </a:prstGeom>
          <a:gradFill rotWithShape="1">
            <a:gsLst>
              <a:gs pos="0">
                <a:schemeClr val="bg2">
                  <a:alpha val="48000"/>
                </a:schemeClr>
              </a:gs>
              <a:gs pos="100000">
                <a:schemeClr val="bg2">
                  <a:gamma/>
                  <a:tint val="0"/>
                  <a:invGamma/>
                  <a:alpha val="80000"/>
                </a:schemeClr>
              </a:gs>
            </a:gsLst>
            <a:lin ang="0" scaled="1"/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Rectangle 39"/>
          <p:cNvSpPr>
            <a:spLocks noChangeArrowheads="1"/>
          </p:cNvSpPr>
          <p:nvPr/>
        </p:nvSpPr>
        <p:spPr bwMode="ltGray">
          <a:xfrm>
            <a:off x="0" y="4508500"/>
            <a:ext cx="9144000" cy="17287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/>
          <a:lstStyle>
            <a:lvl1pPr eaLnBrk="0" hangingPunct="0">
              <a:defRPr sz="1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Oval 43"/>
          <p:cNvSpPr>
            <a:spLocks noChangeArrowheads="1"/>
          </p:cNvSpPr>
          <p:nvPr/>
        </p:nvSpPr>
        <p:spPr bwMode="gray">
          <a:xfrm>
            <a:off x="4179888" y="2636838"/>
            <a:ext cx="1223963" cy="1223963"/>
          </a:xfrm>
          <a:prstGeom prst="ellipse">
            <a:avLst/>
          </a:prstGeom>
          <a:solidFill>
            <a:srgbClr val="1BABE5">
              <a:alpha val="10196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sz="1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575" y="1677027"/>
            <a:ext cx="3600400" cy="3600400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6" name="Picture 58"/>
          <p:cNvPicPr>
            <a:picLocks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51395" y="1340767"/>
            <a:ext cx="1800200" cy="1656184"/>
          </a:xfrm>
          <a:prstGeom prst="ellipse">
            <a:avLst/>
          </a:prstGeom>
          <a:ln w="9525">
            <a:solidFill>
              <a:schemeClr val="bg1"/>
            </a:solidFill>
            <a:miter lim="800000"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rcRect l="43514" t="14213" r="-100" b="25306"/>
          <a:stretch>
            <a:fillRect/>
          </a:stretch>
        </p:blipFill>
        <p:spPr>
          <a:xfrm>
            <a:off x="3316004" y="3544913"/>
            <a:ext cx="1873320" cy="178074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52664" y="1628800"/>
            <a:ext cx="4495800" cy="1752600"/>
          </a:xfrm>
        </p:spPr>
        <p:txBody>
          <a:bodyPr/>
          <a:lstStyle>
            <a:lvl1pPr algn="r">
              <a:defRPr sz="4800">
                <a:solidFill>
                  <a:schemeClr val="tx2"/>
                </a:solidFill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>
            <a:hlinkClick action="ppaction://noaction"/>
          </p:cNvPr>
          <p:cNvSpPr/>
          <p:nvPr/>
        </p:nvSpPr>
        <p:spPr>
          <a:xfrm>
            <a:off x="2728913" y="6000750"/>
            <a:ext cx="1225550" cy="379413"/>
          </a:xfrm>
          <a:prstGeom prst="rect">
            <a:avLst/>
          </a:prstGeom>
          <a:noFill/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新知学习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13" name="矩形 12">
            <a:hlinkClick r:id="rId1" action="ppaction://hlinksldjump"/>
          </p:cNvPr>
          <p:cNvSpPr/>
          <p:nvPr/>
        </p:nvSpPr>
        <p:spPr>
          <a:xfrm>
            <a:off x="3965575" y="6000750"/>
            <a:ext cx="1227138" cy="379413"/>
          </a:xfrm>
          <a:prstGeom prst="rect">
            <a:avLst/>
          </a:prstGeom>
          <a:noFill/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课堂小结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14" name="矩形 13">
            <a:hlinkClick r:id="rId2" action="ppaction://hlinksldjump"/>
          </p:cNvPr>
          <p:cNvSpPr/>
          <p:nvPr/>
        </p:nvSpPr>
        <p:spPr>
          <a:xfrm>
            <a:off x="5203825" y="6000750"/>
            <a:ext cx="1225550" cy="379413"/>
          </a:xfrm>
          <a:prstGeom prst="rect">
            <a:avLst/>
          </a:prstGeom>
          <a:noFill/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知能训练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15" name="圆角矩形 14">
            <a:hlinkClick action="ppaction://hlinkshowjump?jump=previousslide"/>
          </p:cNvPr>
          <p:cNvSpPr/>
          <p:nvPr/>
        </p:nvSpPr>
        <p:spPr bwMode="auto">
          <a:xfrm>
            <a:off x="6804248" y="6092825"/>
            <a:ext cx="648072" cy="241300"/>
          </a:xfrm>
          <a:prstGeom prst="roundRect">
            <a:avLst/>
          </a:prstGeom>
          <a:solidFill>
            <a:srgbClr val="3B79C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上一页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6" name="圆角矩形 15">
            <a:hlinkClick action="ppaction://hlinkshowjump?jump=nextslide"/>
          </p:cNvPr>
          <p:cNvSpPr/>
          <p:nvPr/>
        </p:nvSpPr>
        <p:spPr bwMode="auto">
          <a:xfrm>
            <a:off x="7523317" y="6092825"/>
            <a:ext cx="648072" cy="246882"/>
          </a:xfrm>
          <a:prstGeom prst="roundRect">
            <a:avLst/>
          </a:prstGeom>
          <a:solidFill>
            <a:srgbClr val="3B79C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下一页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0"/>
          </p:nvPr>
        </p:nvSpPr>
        <p:spPr>
          <a:xfrm>
            <a:off x="971550" y="1484784"/>
            <a:ext cx="7272338" cy="4320480"/>
          </a:xfrm>
        </p:spPr>
        <p:txBody>
          <a:bodyPr/>
          <a:lstStyle>
            <a:lvl1pPr marL="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3716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18288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1"/>
          </p:nvPr>
        </p:nvSpPr>
        <p:spPr>
          <a:xfrm>
            <a:off x="4191000" y="6534150"/>
            <a:ext cx="83820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84B0DFE-2B6E-4B64-BDC2-378A17E1223C}" type="slidenum"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2"/>
          </p:nvPr>
        </p:nvSpPr>
        <p:spPr>
          <a:xfrm>
            <a:off x="381000" y="6534150"/>
            <a:ext cx="190500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27113" y="766763"/>
            <a:ext cx="6019800" cy="487362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971600" y="1700758"/>
            <a:ext cx="7272808" cy="4392538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>
          <a:xfrm>
            <a:off x="4191000" y="6534150"/>
            <a:ext cx="83820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84B0DFE-2B6E-4B64-BDC2-378A17E1223C}" type="slidenum"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381000" y="6534150"/>
            <a:ext cx="190500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5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4191000" y="6534150"/>
            <a:ext cx="83820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84B0DFE-2B6E-4B64-BDC2-378A17E1223C}" type="slidenum"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1"/>
          </p:nvPr>
        </p:nvSpPr>
        <p:spPr>
          <a:xfrm>
            <a:off x="381000" y="6534150"/>
            <a:ext cx="190500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4191000" y="6534150"/>
            <a:ext cx="838200" cy="261938"/>
          </a:xfr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84B0DFE-2B6E-4B64-BDC2-378A17E1223C}" type="slidenum"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1"/>
          </p:nvPr>
        </p:nvSpPr>
        <p:spPr>
          <a:xfrm>
            <a:off x="381000" y="6534150"/>
            <a:ext cx="1905000" cy="261938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27113" y="766763"/>
            <a:ext cx="6019800" cy="487362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0" y="1700213"/>
            <a:ext cx="405765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210050" y="1700213"/>
            <a:ext cx="405765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>
          <a:xfrm>
            <a:off x="4191000" y="6534150"/>
            <a:ext cx="838200" cy="261938"/>
          </a:xfr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84B0DFE-2B6E-4B64-BDC2-378A17E1223C}" type="slidenum"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1"/>
          </p:nvPr>
        </p:nvSpPr>
        <p:spPr>
          <a:xfrm>
            <a:off x="381000" y="6534150"/>
            <a:ext cx="1905000" cy="261938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0"/>
          </p:nvPr>
        </p:nvSpPr>
        <p:spPr>
          <a:xfrm>
            <a:off x="4191000" y="6534150"/>
            <a:ext cx="838200" cy="261938"/>
          </a:xfr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84B0DFE-2B6E-4B64-BDC2-378A17E1223C}" type="slidenum"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1"/>
          </p:nvPr>
        </p:nvSpPr>
        <p:spPr>
          <a:xfrm>
            <a:off x="381000" y="6534150"/>
            <a:ext cx="1905000" cy="261938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27113" y="766763"/>
            <a:ext cx="6019800" cy="487362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>
          <a:xfrm>
            <a:off x="4191000" y="6534150"/>
            <a:ext cx="838200" cy="261938"/>
          </a:xfr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84B0DFE-2B6E-4B64-BDC2-378A17E1223C}" type="slidenum"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1"/>
          </p:nvPr>
        </p:nvSpPr>
        <p:spPr>
          <a:xfrm>
            <a:off x="381000" y="6534150"/>
            <a:ext cx="1905000" cy="261938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4191000" y="6534150"/>
            <a:ext cx="838200" cy="261938"/>
          </a:xfr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84B0DFE-2B6E-4B64-BDC2-378A17E1223C}" type="slidenum"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1"/>
          </p:nvPr>
        </p:nvSpPr>
        <p:spPr>
          <a:xfrm>
            <a:off x="381000" y="6534150"/>
            <a:ext cx="1905000" cy="261938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Only" preserve="1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301625" y="685800"/>
            <a:ext cx="8543925" cy="51816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81000" y="6534150"/>
            <a:ext cx="190500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 eaLnBrk="1" fontAlgn="base" hangingPunct="1"/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019800"/>
            <a:ext cx="2895600" cy="476250"/>
          </a:xfrm>
        </p:spPr>
        <p:txBody>
          <a:bodyPr/>
          <a:lstStyle/>
          <a:p>
            <a:pPr lvl="0" eaLnBrk="1" fontAlgn="base" hangingPunct="1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191000" y="6534150"/>
            <a:ext cx="83820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 eaLnBrk="1" fontAlgn="base" hangingPunct="1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/>
  <p:timing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v"/>
        <a:defRPr sz="24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黑体" panose="02010609060101010101" pitchFamily="49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audio" Target="../media/audio11.wav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2" Type="http://schemas.openxmlformats.org/officeDocument/2006/relationships/notesSlide" Target="../notesSlides/notesSlide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2" Type="http://schemas.openxmlformats.org/officeDocument/2006/relationships/hyperlink" Target="&#20154;&#25945;&#29256;&#20061;&#24180;&#32423;&#21270;&#23398;&#19979;&#20876;&#31532;11&#21333;&#20803;%20&#27682;&#27687;&#21270;&#38048;&#27695;&#21270;&#38049;&#19982;&#30827;&#37240;&#38108;&#30340;&#21453;&#24212;%20&#23454;&#39564;&#35270;&#39057;.mp4" TargetMode="Externa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2" Type="http://schemas.openxmlformats.org/officeDocument/2006/relationships/image" Target="../media/image7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2" Type="http://schemas.openxmlformats.org/officeDocument/2006/relationships/notesSlide" Target="../notesSlides/notesSlide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2" Type="http://schemas.openxmlformats.org/officeDocument/2006/relationships/notesSlide" Target="../notesSlides/notesSlide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2" Type="http://schemas.openxmlformats.org/officeDocument/2006/relationships/oleObject" Target="../embeddings/oleObject1.bin" TargetMode="Internal" /><Relationship Id="rId3" Type="http://schemas.openxmlformats.org/officeDocument/2006/relationships/image" Target="../media/image8.wmf" /><Relationship Id="rId4" Type="http://schemas.openxmlformats.org/officeDocument/2006/relationships/vmlDrawing" Target="../drawings/vmlDrawing1.v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2" Type="http://schemas.openxmlformats.org/officeDocument/2006/relationships/notesSlide" Target="../notesSlides/notesSlide4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5057" name="KSO_CT1"/>
          <p:cNvSpPr>
            <a:spLocks noGrp="1"/>
          </p:cNvSpPr>
          <p:nvPr>
            <p:ph type="ctrTitle"/>
          </p:nvPr>
        </p:nvSpPr>
        <p:spPr>
          <a:xfrm>
            <a:off x="3563938" y="1196975"/>
            <a:ext cx="5221287" cy="1439863"/>
          </a:xfrm>
        </p:spPr>
        <p:txBody>
          <a:bodyPr wrap="square" lIns="91440" tIns="45720" rIns="91440" bIns="45720" anchor="ctr"/>
          <a:lstStyle/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rgbClr val="000000"/>
                </a:solidFill>
                <a:latin typeface="Baskerville Old Face" panose="02020602080505020303" pitchFamily="18" charset="0"/>
                <a:ea typeface="黑体" panose="02010609060101010101" pitchFamily="49" charset="-122"/>
                <a:cs typeface="+mj-cs"/>
              </a:rPr>
              <a:t>第</a:t>
            </a:r>
            <a:r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rPr>
              <a:t>1</a:t>
            </a:r>
            <a:r>
              <a:rPr lang="zh-CN" altLang="en-US">
                <a:solidFill>
                  <a:srgbClr val="000000"/>
                </a:solidFill>
                <a:latin typeface="Baskerville Old Face" panose="02020602080505020303" pitchFamily="18" charset="0"/>
                <a:ea typeface="黑体" panose="02010609060101010101" pitchFamily="49" charset="-122"/>
                <a:cs typeface="+mj-cs"/>
              </a:rPr>
              <a:t>节 </a:t>
            </a:r>
            <a:br>
              <a:rPr lang="en-US" altLang="zh-CN">
                <a:solidFill>
                  <a:srgbClr val="000000"/>
                </a:solidFill>
                <a:latin typeface="Baskerville Old Face" panose="02020602080505020303" pitchFamily="18" charset="0"/>
                <a:ea typeface="黑体" panose="02010609060101010101" pitchFamily="49" charset="-122"/>
                <a:cs typeface="+mj-cs"/>
              </a:rPr>
            </a:br>
            <a:r>
              <a:rPr lang="zh-CN" altLang="en-US">
                <a:solidFill>
                  <a:srgbClr val="000000"/>
                </a:solidFill>
                <a:latin typeface="Baskerville Old Face" panose="02020602080505020303" pitchFamily="18" charset="0"/>
                <a:ea typeface="黑体" panose="02010609060101010101" pitchFamily="49" charset="-122"/>
                <a:cs typeface="+mj-cs"/>
              </a:rPr>
              <a:t>生活中常见的盐</a:t>
            </a:r>
            <a:endParaRPr lang="en-US" altLang="zh-CN">
              <a:solidFill>
                <a:srgbClr val="000000"/>
              </a:solidFill>
              <a:latin typeface="Baskerville Old Face" panose="02020602080505020303" pitchFamily="18" charset="0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45058" name="文本框 1"/>
          <p:cNvSpPr txBox="1"/>
          <p:nvPr/>
        </p:nvSpPr>
        <p:spPr>
          <a:xfrm>
            <a:off x="5595938" y="3811588"/>
            <a:ext cx="2019300" cy="64452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</a:rPr>
              <a:t>第二课时</a:t>
            </a:r>
            <a:endParaRPr lang="zh-CN" altLang="en-US" sz="36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61" name="Text Box 6"/>
          <p:cNvSpPr txBox="1"/>
          <p:nvPr/>
        </p:nvSpPr>
        <p:spPr>
          <a:xfrm>
            <a:off x="471805" y="1368425"/>
            <a:ext cx="7772400" cy="3961765"/>
          </a:xfrm>
          <a:prstGeom prst="rect">
            <a:avLst/>
          </a:prstGeom>
          <a:noFill/>
          <a:ln w="38100" cap="flat" cmpd="dbl">
            <a:solidFill>
              <a:srgbClr val="00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latin typeface="Arial" panose="020b0604020202020204" pitchFamily="34" charset="0"/>
              </a:rPr>
              <a:t>大家结合这些化学反应看能发现有什么共同点？</a:t>
            </a:r>
            <a:endParaRPr lang="zh-CN" altLang="en-US" sz="2800" b="1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endParaRPr lang="zh-CN" altLang="en-US" sz="2800" b="1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endParaRPr lang="zh-CN" altLang="en-US" sz="2800" b="1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endParaRPr lang="zh-CN" altLang="en-US" sz="2800" b="1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endParaRPr lang="zh-CN" altLang="en-US" sz="2800" b="1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endParaRPr lang="zh-CN" altLang="en-US" sz="2800" b="1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endParaRPr lang="zh-CN" altLang="en-US" sz="900" b="1">
              <a:latin typeface="Arial" panose="020b0604020202020204" pitchFamily="34" charset="0"/>
            </a:endParaRPr>
          </a:p>
        </p:txBody>
      </p:sp>
      <p:sp>
        <p:nvSpPr>
          <p:cNvPr id="119811" name="文本框 119810"/>
          <p:cNvSpPr txBox="1"/>
          <p:nvPr/>
        </p:nvSpPr>
        <p:spPr>
          <a:xfrm>
            <a:off x="1187450" y="4254500"/>
            <a:ext cx="309880" cy="89154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endParaRPr lang="en-US" altLang="zh-CN" sz="2000" b="1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endParaRPr lang="en-US" altLang="zh-CN" sz="1600" b="1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endParaRPr lang="en-US" altLang="zh-CN" sz="1600">
              <a:latin typeface="Arial" panose="020b0604020202020204" pitchFamily="34" charset="0"/>
            </a:endParaRPr>
          </a:p>
        </p:txBody>
      </p:sp>
      <p:pic>
        <p:nvPicPr>
          <p:cNvPr id="119813" name="图片 119812" descr="F:/上传资源/待上传资源/九年级化学/第十一单元 盐 化肥/http:/r.edugd.cn:8082/resroot/topicres/GD000000073/GD000000002/GD000000023/GD000000213/GD000001804/images/course/course02_1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350" y="1990725"/>
            <a:ext cx="5486400" cy="10572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9814" name="图片 119813" descr="F:/上传资源/待上传资源/九年级化学/第十一单元 盐 化肥/http:/r.edugd.cn:8082/resroot/topicres/GD000000073/GD000000002/GD000000023/GD000000213/GD000001804/images/course/course02_12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350" y="3047683"/>
            <a:ext cx="5486400" cy="21082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组合 119835"/>
          <p:cNvGrpSpPr/>
          <p:nvPr/>
        </p:nvGrpSpPr>
        <p:grpSpPr>
          <a:xfrm>
            <a:off x="911225" y="2381250"/>
            <a:ext cx="1524000" cy="304800"/>
            <a:chOff x="864" y="1008"/>
            <a:chExt cx="960" cy="192"/>
          </a:xfrm>
        </p:grpSpPr>
        <p:sp>
          <p:nvSpPr>
            <p:cNvPr id="19479" name="直接连接符 119815"/>
            <p:cNvSpPr/>
            <p:nvPr/>
          </p:nvSpPr>
          <p:spPr>
            <a:xfrm>
              <a:off x="864" y="1008"/>
              <a:ext cx="288" cy="0"/>
            </a:xfrm>
            <a:prstGeom prst="line">
              <a:avLst/>
            </a:prstGeom>
            <a:ln w="762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9480" name="直接连接符 119816"/>
            <p:cNvSpPr/>
            <p:nvPr/>
          </p:nvSpPr>
          <p:spPr>
            <a:xfrm>
              <a:off x="1680" y="1008"/>
              <a:ext cx="144" cy="0"/>
            </a:xfrm>
            <a:prstGeom prst="line">
              <a:avLst/>
            </a:prstGeom>
            <a:ln w="762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grpSp>
          <p:nvGrpSpPr>
            <p:cNvPr id="19481" name="Group 34"/>
            <p:cNvGrpSpPr/>
            <p:nvPr/>
          </p:nvGrpSpPr>
          <p:grpSpPr>
            <a:xfrm rot="10800000">
              <a:off x="960" y="1056"/>
              <a:ext cx="768" cy="144"/>
              <a:chOff x="960" y="480"/>
              <a:chExt cx="576" cy="144"/>
            </a:xfrm>
          </p:grpSpPr>
          <p:sp>
            <p:nvSpPr>
              <p:cNvPr id="19482" name="Line 35"/>
              <p:cNvSpPr/>
              <p:nvPr/>
            </p:nvSpPr>
            <p:spPr>
              <a:xfrm flipH="1">
                <a:off x="960" y="480"/>
                <a:ext cx="0" cy="14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/>
            </p:txBody>
          </p:sp>
          <p:sp>
            <p:nvSpPr>
              <p:cNvPr id="19483" name="Line 36"/>
              <p:cNvSpPr/>
              <p:nvPr/>
            </p:nvSpPr>
            <p:spPr>
              <a:xfrm>
                <a:off x="960" y="480"/>
                <a:ext cx="576" cy="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9484" name="Line 37"/>
              <p:cNvSpPr/>
              <p:nvPr/>
            </p:nvSpPr>
            <p:spPr>
              <a:xfrm flipH="1">
                <a:off x="1536" y="480"/>
                <a:ext cx="0" cy="14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/>
            </p:txBody>
          </p:sp>
        </p:grpSp>
      </p:grpSp>
      <p:grpSp>
        <p:nvGrpSpPr>
          <p:cNvPr id="4" name="组合 119838"/>
          <p:cNvGrpSpPr/>
          <p:nvPr/>
        </p:nvGrpSpPr>
        <p:grpSpPr>
          <a:xfrm>
            <a:off x="835025" y="3424555"/>
            <a:ext cx="1676400" cy="304800"/>
            <a:chOff x="864" y="1728"/>
            <a:chExt cx="1056" cy="192"/>
          </a:xfrm>
        </p:grpSpPr>
        <p:sp>
          <p:nvSpPr>
            <p:cNvPr id="19473" name="直接连接符 119817"/>
            <p:cNvSpPr/>
            <p:nvPr/>
          </p:nvSpPr>
          <p:spPr>
            <a:xfrm>
              <a:off x="864" y="1728"/>
              <a:ext cx="240" cy="0"/>
            </a:xfrm>
            <a:prstGeom prst="line">
              <a:avLst/>
            </a:prstGeom>
            <a:ln w="762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9474" name="直接连接符 119818"/>
            <p:cNvSpPr/>
            <p:nvPr/>
          </p:nvSpPr>
          <p:spPr>
            <a:xfrm>
              <a:off x="1776" y="1728"/>
              <a:ext cx="144" cy="0"/>
            </a:xfrm>
            <a:prstGeom prst="line">
              <a:avLst/>
            </a:prstGeom>
            <a:ln w="762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grpSp>
          <p:nvGrpSpPr>
            <p:cNvPr id="19475" name="Group 34"/>
            <p:cNvGrpSpPr/>
            <p:nvPr/>
          </p:nvGrpSpPr>
          <p:grpSpPr>
            <a:xfrm rot="10800000">
              <a:off x="1008" y="1776"/>
              <a:ext cx="864" cy="144"/>
              <a:chOff x="960" y="480"/>
              <a:chExt cx="576" cy="144"/>
            </a:xfrm>
          </p:grpSpPr>
          <p:sp>
            <p:nvSpPr>
              <p:cNvPr id="19476" name="Line 35"/>
              <p:cNvSpPr/>
              <p:nvPr/>
            </p:nvSpPr>
            <p:spPr>
              <a:xfrm flipH="1">
                <a:off x="960" y="480"/>
                <a:ext cx="0" cy="14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/>
            </p:txBody>
          </p:sp>
          <p:sp>
            <p:nvSpPr>
              <p:cNvPr id="19477" name="Line 36"/>
              <p:cNvSpPr/>
              <p:nvPr/>
            </p:nvSpPr>
            <p:spPr>
              <a:xfrm>
                <a:off x="960" y="480"/>
                <a:ext cx="576" cy="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9478" name="Line 37"/>
              <p:cNvSpPr/>
              <p:nvPr/>
            </p:nvSpPr>
            <p:spPr>
              <a:xfrm flipH="1">
                <a:off x="1536" y="480"/>
                <a:ext cx="0" cy="14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/>
            </p:txBody>
          </p:sp>
        </p:grpSp>
      </p:grpSp>
      <p:grpSp>
        <p:nvGrpSpPr>
          <p:cNvPr id="6" name="组合 119837"/>
          <p:cNvGrpSpPr/>
          <p:nvPr/>
        </p:nvGrpSpPr>
        <p:grpSpPr>
          <a:xfrm>
            <a:off x="949325" y="4547870"/>
            <a:ext cx="1600200" cy="304800"/>
            <a:chOff x="912" y="2400"/>
            <a:chExt cx="1008" cy="192"/>
          </a:xfrm>
        </p:grpSpPr>
        <p:sp>
          <p:nvSpPr>
            <p:cNvPr id="19467" name="直接连接符 119819"/>
            <p:cNvSpPr/>
            <p:nvPr/>
          </p:nvSpPr>
          <p:spPr>
            <a:xfrm>
              <a:off x="912" y="2400"/>
              <a:ext cx="192" cy="0"/>
            </a:xfrm>
            <a:prstGeom prst="line">
              <a:avLst/>
            </a:prstGeom>
            <a:ln w="762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9468" name="直接连接符 119820"/>
            <p:cNvSpPr/>
            <p:nvPr/>
          </p:nvSpPr>
          <p:spPr>
            <a:xfrm>
              <a:off x="1776" y="2400"/>
              <a:ext cx="144" cy="0"/>
            </a:xfrm>
            <a:prstGeom prst="line">
              <a:avLst/>
            </a:prstGeom>
            <a:ln w="762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grpSp>
          <p:nvGrpSpPr>
            <p:cNvPr id="19469" name="Group 34"/>
            <p:cNvGrpSpPr/>
            <p:nvPr/>
          </p:nvGrpSpPr>
          <p:grpSpPr>
            <a:xfrm rot="10800000">
              <a:off x="1008" y="2448"/>
              <a:ext cx="864" cy="144"/>
              <a:chOff x="960" y="480"/>
              <a:chExt cx="576" cy="144"/>
            </a:xfrm>
          </p:grpSpPr>
          <p:sp>
            <p:nvSpPr>
              <p:cNvPr id="19470" name="Line 35"/>
              <p:cNvSpPr/>
              <p:nvPr/>
            </p:nvSpPr>
            <p:spPr>
              <a:xfrm flipH="1">
                <a:off x="960" y="480"/>
                <a:ext cx="0" cy="14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/>
            </p:txBody>
          </p:sp>
          <p:sp>
            <p:nvSpPr>
              <p:cNvPr id="19471" name="Line 36"/>
              <p:cNvSpPr/>
              <p:nvPr/>
            </p:nvSpPr>
            <p:spPr>
              <a:xfrm>
                <a:off x="960" y="480"/>
                <a:ext cx="576" cy="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9472" name="Line 37"/>
              <p:cNvSpPr/>
              <p:nvPr/>
            </p:nvSpPr>
            <p:spPr>
              <a:xfrm flipH="1">
                <a:off x="1536" y="480"/>
                <a:ext cx="0" cy="14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/>
            </p:txBody>
          </p:sp>
        </p:grpSp>
      </p:grpSp>
      <p:pic>
        <p:nvPicPr>
          <p:cNvPr id="119840" name="对角圆角矩形 8"/>
          <p:cNvPicPr/>
          <p:nvPr/>
        </p:nvPicPr>
        <p:blipFill>
          <a:blip r:embed="rId4">
            <a:lum bright="6000"/>
          </a:blip>
          <a:stretch>
            <a:fillRect/>
          </a:stretch>
        </p:blipFill>
        <p:spPr>
          <a:xfrm>
            <a:off x="471805" y="5156200"/>
            <a:ext cx="7993063" cy="10048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6104" name="文本框 145419"/>
          <p:cNvSpPr txBox="1"/>
          <p:nvPr/>
        </p:nvSpPr>
        <p:spPr>
          <a:xfrm>
            <a:off x="381000" y="666750"/>
            <a:ext cx="4495800" cy="706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0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课前回顾</a:t>
            </a:r>
            <a:endParaRPr lang="zh-CN" altLang="en-US" sz="40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02005" y="6027420"/>
            <a:ext cx="73329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/>
              <a:t>符合之前学习过的基本反应类型中的一种吗？</a:t>
            </a:r>
            <a:endParaRPr lang="zh-CN" altLang="en-US" sz="28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9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98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98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1198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1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177" name="内容占位符 1"/>
          <p:cNvSpPr>
            <a:spLocks noGrp="1"/>
          </p:cNvSpPr>
          <p:nvPr>
            <p:ph type="body" sz="quarter" idx="10"/>
          </p:nvPr>
        </p:nvSpPr>
        <p:spPr>
          <a:xfrm>
            <a:off x="971550" y="1714500"/>
            <a:ext cx="7272338" cy="3673475"/>
          </a:xfrm>
        </p:spPr>
        <p:txBody>
          <a:bodyPr wrap="square" lIns="91440" tIns="45720" rIns="91440" bIns="45720" anchor="t"/>
          <a:lstStyle/>
          <a:p>
            <a:pPr marL="0" indent="0" eaLnBrk="1" hangingPunct="1">
              <a:lnSpc>
                <a:spcPct val="200000"/>
              </a:lnSpc>
              <a:spcBef>
                <a:spcPct val="0"/>
              </a:spcBef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en-US" altLang="zh-CN"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1.</a:t>
            </a:r>
            <a:r>
              <a:rPr lang="zh-CN" altLang="en-US"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学会盐的化学性质；</a:t>
            </a:r>
            <a:endParaRPr lang="en-US" altLang="zh-CN"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  <a:p>
            <a:pPr marL="0" indent="0" eaLnBrk="1" hangingPunct="1">
              <a:lnSpc>
                <a:spcPct val="200000"/>
              </a:lnSpc>
              <a:spcBef>
                <a:spcPct val="0"/>
              </a:spcBef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en-US" altLang="zh-CN"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2.</a:t>
            </a:r>
            <a:r>
              <a:rPr lang="zh-CN" altLang="en-US"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知道复分解反应的特点，会根据发生复分解反应的条件判断酸、碱、盐间能否发生复分解反应。</a:t>
            </a:r>
            <a:endParaRPr lang="en-US" altLang="zh-CN"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50178" name="标题 1"/>
          <p:cNvSpPr>
            <a:spLocks noGrp="1"/>
          </p:cNvSpPr>
          <p:nvPr>
            <p:ph type="title"/>
          </p:nvPr>
        </p:nvSpPr>
        <p:spPr>
          <a:xfrm>
            <a:off x="3635375" y="765175"/>
            <a:ext cx="2212975" cy="487363"/>
          </a:xfrm>
        </p:spPr>
        <p:txBody>
          <a:bodyPr wrap="square" lIns="91440" tIns="45720" rIns="91440" bIns="45720" anchor="ctr"/>
          <a:lstStyle/>
          <a:p>
            <a:pPr algn="l"/>
            <a:r>
              <a:rPr lang="zh-CN" altLang="en-US">
                <a:latin typeface="黑体" panose="02010609060101010101" pitchFamily="49" charset="-122"/>
                <a:ea typeface="黑体" panose="02010609060101010101" pitchFamily="49" charset="-122"/>
              </a:rPr>
              <a:t>学习目标</a:t>
            </a:r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01" name="内容占位符 2"/>
          <p:cNvSpPr>
            <a:spLocks noGrp="1"/>
          </p:cNvSpPr>
          <p:nvPr>
            <p:ph type="body" sz="quarter" idx="10"/>
          </p:nvPr>
        </p:nvSpPr>
        <p:spPr>
          <a:xfrm>
            <a:off x="219075" y="1458913"/>
            <a:ext cx="7273925" cy="4392612"/>
          </a:xfrm>
        </p:spPr>
        <p:txBody>
          <a:bodyPr wrap="square" lIns="68580" tIns="34290" rIns="68580" bIns="34290" anchor="t"/>
          <a:lstStyle/>
          <a:p>
            <a:endParaRPr lang="zh-CN" altLang="en-US"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endParaRPr lang="zh-CN" altLang="en-US"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60937" y="702470"/>
            <a:ext cx="2929890" cy="64516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一、设疑自探</a:t>
            </a: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  <a:cs typeface="+mn-cs"/>
            </a:endParaRPr>
          </a:p>
        </p:txBody>
      </p:sp>
      <p:sp>
        <p:nvSpPr>
          <p:cNvPr id="51203" name="文本框 4"/>
          <p:cNvSpPr txBox="1"/>
          <p:nvPr/>
        </p:nvSpPr>
        <p:spPr>
          <a:xfrm>
            <a:off x="3390900" y="1458913"/>
            <a:ext cx="4100513" cy="41433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100" b="1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“</a:t>
            </a:r>
            <a:r>
              <a:rPr lang="zh-CN" altLang="en-US" sz="2100" b="1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疑而探知则明，疑而不探则空</a:t>
            </a:r>
            <a:r>
              <a:rPr lang="en-US" altLang="zh-CN" sz="2100" b="1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”</a:t>
            </a:r>
            <a:endParaRPr lang="en-US" altLang="zh-CN" sz="2100" b="1">
              <a:solidFill>
                <a:srgbClr val="FF00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6" name="内容占位符 2"/>
          <p:cNvSpPr>
            <a:spLocks noGrp="1"/>
          </p:cNvSpPr>
          <p:nvPr/>
        </p:nvSpPr>
        <p:spPr>
          <a:xfrm>
            <a:off x="218758" y="2265363"/>
            <a:ext cx="8905875" cy="3263900"/>
          </a:xfrm>
          <a:prstGeom prst="rect">
            <a:avLst/>
          </a:prstGeom>
        </p:spPr>
        <p:txBody>
          <a:bodyPr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7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要求：</a:t>
            </a:r>
            <a:endParaRPr kumimoji="0" lang="zh-CN" altLang="en-US" sz="27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7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请同学们自主学习，快速的找出以下问题的答案？（</a:t>
            </a:r>
            <a:r>
              <a:rPr kumimoji="0" lang="en-US" altLang="zh-CN" sz="15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P73-77</a:t>
            </a:r>
            <a:r>
              <a:rPr kumimoji="0" lang="zh-CN" altLang="en-US" sz="15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</a:t>
            </a:r>
            <a:endParaRPr kumimoji="0" lang="zh-CN" altLang="en-US" sz="15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7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问题：</a:t>
            </a:r>
            <a:endParaRPr kumimoji="0" lang="zh-CN" altLang="en-US" sz="27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zh-CN" altLang="en-US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、什么叫做复分解反应？</a:t>
            </a:r>
            <a:endParaRPr kumimoji="0" lang="zh-CN" altLang="en-US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b="1" strike="noStrike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+mn-ea"/>
              </a:rPr>
              <a:t>2、复分解反应发生的条件是什么？</a:t>
            </a:r>
            <a:endParaRPr lang="zh-CN" altLang="en-US" b="1" strike="noStrike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sym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b="1" strike="noStrike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3</a:t>
            </a:r>
            <a:r>
              <a:rPr lang="zh-CN" altLang="en-US" b="1" strike="noStrike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  <a:sym typeface="+mn-ea"/>
              </a:rPr>
              <a:t>、盐的化学性质有哪些？</a:t>
            </a:r>
            <a:endParaRPr lang="zh-CN" altLang="en-US" b="1" strike="noStrike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  <a:sym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lang="zh-CN" altLang="en-US" b="1" strike="noStrike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宋体" panose="02010600030101010101" pitchFamily="2" charset="-122"/>
              <a:sym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520006" y="810777"/>
            <a:ext cx="2682240" cy="570230"/>
          </a:xfrm>
          <a:prstGeom prst="rect">
            <a:avLst/>
          </a:prstGeom>
          <a:noFill/>
          <a:ln>
            <a:noFill/>
          </a:ln>
        </p:spPr>
        <p:txBody>
          <a:bodyPr wrap="none" lIns="51435" tIns="25717" rIns="51435" bIns="25717">
            <a:spAutoFit/>
            <a:scene3d>
              <a:camera prst="orthographicFront"/>
              <a:lightRig rig="threePt" dir="t"/>
            </a:scene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375" b="1" i="0" u="none" strike="noStrike" kern="1200" cap="none" spc="0" normalizeH="0" baseline="0" noProof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二、解疑合探</a:t>
            </a:r>
            <a:endParaRPr kumimoji="0" lang="zh-CN" altLang="en-US" sz="3375" b="1" i="0" u="none" strike="noStrike" kern="1200" cap="none" spc="0" normalizeH="0" baseline="0" noProof="0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  <a:cs typeface="+mn-cs"/>
            </a:endParaRPr>
          </a:p>
        </p:txBody>
      </p:sp>
      <p:sp>
        <p:nvSpPr>
          <p:cNvPr id="52264" name="文本框 4"/>
          <p:cNvSpPr txBox="1"/>
          <p:nvPr/>
        </p:nvSpPr>
        <p:spPr>
          <a:xfrm>
            <a:off x="2854960" y="1186180"/>
            <a:ext cx="6237605" cy="419735"/>
          </a:xfrm>
          <a:prstGeom prst="rect">
            <a:avLst/>
          </a:prstGeom>
          <a:noFill/>
          <a:ln w="9525">
            <a:noFill/>
          </a:ln>
        </p:spPr>
        <p:txBody>
          <a:bodyPr wrap="square" lIns="51435" tIns="25717" rIns="51435" bIns="25717" anchor="t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独学而无友，则孤陋而寡闻</a:t>
            </a:r>
            <a:r>
              <a:rPr lang="en-US" altLang="zh-CN" sz="2400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”——</a:t>
            </a:r>
            <a:r>
              <a:rPr lang="zh-CN" altLang="en-US" sz="2400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《礼记》</a:t>
            </a:r>
            <a:endParaRPr lang="zh-CN" altLang="en-US" sz="2400">
              <a:solidFill>
                <a:srgbClr val="FF00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" name="内容占位符 2"/>
          <p:cNvSpPr>
            <a:spLocks noGrp="1"/>
          </p:cNvSpPr>
          <p:nvPr/>
        </p:nvSpPr>
        <p:spPr>
          <a:xfrm>
            <a:off x="218758" y="2265363"/>
            <a:ext cx="8905875" cy="3263900"/>
          </a:xfrm>
          <a:prstGeom prst="rect">
            <a:avLst/>
          </a:prstGeom>
        </p:spPr>
        <p:txBody>
          <a:bodyPr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7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要求：</a:t>
            </a:r>
            <a:endParaRPr kumimoji="0" lang="zh-CN" altLang="en-US" sz="27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7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请同学们自主学习，快速的找出以下问题的答案？（</a:t>
            </a:r>
            <a:r>
              <a:rPr kumimoji="0" lang="en-US" altLang="zh-CN" sz="15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P73-77</a:t>
            </a:r>
            <a:r>
              <a:rPr kumimoji="0" lang="zh-CN" altLang="en-US" sz="15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</a:t>
            </a:r>
            <a:endParaRPr kumimoji="0" lang="zh-CN" altLang="en-US" sz="15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7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问题：</a:t>
            </a:r>
            <a:endParaRPr kumimoji="0" lang="zh-CN" altLang="en-US" sz="27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zh-CN" altLang="en-US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、什么叫做复分解反应？</a:t>
            </a:r>
            <a:endParaRPr kumimoji="0" lang="zh-CN" altLang="en-US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b="1" strike="noStrike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+mn-ea"/>
              </a:rPr>
              <a:t>2、复分解反应发生的条件是什么？</a:t>
            </a:r>
            <a:endParaRPr lang="zh-CN" altLang="en-US" b="1" strike="noStrike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sym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b="1" strike="noStrike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3</a:t>
            </a:r>
            <a:r>
              <a:rPr lang="zh-CN" altLang="en-US" b="1" strike="noStrike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  <a:sym typeface="+mn-ea"/>
              </a:rPr>
              <a:t>、盐的化学性质有哪些？</a:t>
            </a:r>
            <a:endParaRPr lang="zh-CN" altLang="en-US" b="1" strike="noStrike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  <a:sym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lang="zh-CN" altLang="en-US" b="1" strike="noStrike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宋体" panose="02010600030101010101" pitchFamily="2" charset="-122"/>
              <a:sym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571500" y="1364298"/>
            <a:ext cx="7300913" cy="15541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　　</a:t>
            </a:r>
            <a:r>
              <a:rPr kumimoji="1" lang="zh-CN" altLang="en-US" sz="3200" b="1" i="0" u="sng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两种化合物互相交换成分，生成另外两种化合物的反应</a:t>
            </a: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，叫做</a:t>
            </a: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复分解反应</a:t>
            </a: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。</a:t>
            </a:r>
            <a:endParaRPr kumimoji="1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513080" y="2984183"/>
            <a:ext cx="8445500" cy="762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4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表达式：</a:t>
            </a:r>
            <a:r>
              <a:rPr kumimoji="1" lang="en-US" altLang="zh-CN" sz="4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AB + CD→</a:t>
            </a:r>
            <a:endParaRPr kumimoji="1" lang="en-US" altLang="zh-CN" sz="4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24581" name="Text Box 5"/>
          <p:cNvSpPr txBox="1"/>
          <p:nvPr/>
        </p:nvSpPr>
        <p:spPr>
          <a:xfrm>
            <a:off x="623888" y="4076065"/>
            <a:ext cx="7196137" cy="7620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defTabSz="914400"/>
            <a:r>
              <a:rPr lang="zh-CN" altLang="en-US" sz="4400" b="1">
                <a:latin typeface="Arial" panose="020b0604020202020204" pitchFamily="34" charset="0"/>
                <a:ea typeface="宋体" panose="02010600030101010101" pitchFamily="2" charset="-122"/>
              </a:rPr>
              <a:t>特   点：</a:t>
            </a:r>
            <a:r>
              <a:rPr lang="zh-CN" altLang="en-US" sz="4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双交换，价不变</a:t>
            </a:r>
            <a:endParaRPr lang="zh-CN" altLang="en-US" sz="44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582" name="AutoShape 6"/>
          <p:cNvSpPr>
            <a:spLocks noChangeArrowheads="1"/>
          </p:cNvSpPr>
          <p:nvPr/>
        </p:nvSpPr>
        <p:spPr bwMode="auto">
          <a:xfrm>
            <a:off x="2872105" y="2646363"/>
            <a:ext cx="2044700" cy="762000"/>
          </a:xfrm>
          <a:custGeom>
            <a:gdLst>
              <a:gd name="T0" fmla="*/ 93692367 w 21600"/>
              <a:gd name="T1" fmla="*/ 12453 h 21600"/>
              <a:gd name="T2" fmla="*/ 8201597 w 21600"/>
              <a:gd name="T3" fmla="*/ 13592668 h 21600"/>
              <a:gd name="T4" fmla="*/ 94409123 w 21600"/>
              <a:gd name="T5" fmla="*/ 2260035 h 21600"/>
              <a:gd name="T6" fmla="*/ 220109431 w 21600"/>
              <a:gd name="T7" fmla="*/ 12178877 h 21600"/>
              <a:gd name="T8" fmla="*/ 189961340 w 21600"/>
              <a:gd name="T9" fmla="*/ 16988965 h 21600"/>
              <a:gd name="T10" fmla="*/ 154904971 w 21600"/>
              <a:gd name="T11" fmla="*/ 12852188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9766" y="10125"/>
                </a:moveTo>
                <a:cubicBezTo>
                  <a:pt x="19413" y="5433"/>
                  <a:pt x="15504" y="1808"/>
                  <a:pt x="10800" y="1808"/>
                </a:cubicBezTo>
                <a:cubicBezTo>
                  <a:pt x="5833" y="1808"/>
                  <a:pt x="1808" y="5833"/>
                  <a:pt x="1808" y="10800"/>
                </a:cubicBezTo>
                <a:cubicBezTo>
                  <a:pt x="1807" y="10837"/>
                  <a:pt x="1808" y="10874"/>
                  <a:pt x="1808" y="10911"/>
                </a:cubicBezTo>
                <a:lnTo>
                  <a:pt x="0" y="10934"/>
                </a:lnTo>
                <a:cubicBezTo>
                  <a:pt x="0" y="10889"/>
                  <a:pt x="0" y="10844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450" y="-1"/>
                  <a:pt x="21145" y="4355"/>
                  <a:pt x="21569" y="9989"/>
                </a:cubicBezTo>
                <a:lnTo>
                  <a:pt x="24261" y="9786"/>
                </a:lnTo>
                <a:lnTo>
                  <a:pt x="20938" y="13651"/>
                </a:lnTo>
                <a:lnTo>
                  <a:pt x="17074" y="10327"/>
                </a:lnTo>
                <a:lnTo>
                  <a:pt x="19766" y="10125"/>
                </a:lnTo>
                <a:close/>
              </a:path>
            </a:pathLst>
          </a:custGeom>
          <a:solidFill>
            <a:srgbClr val="FF00FF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24583" name="AutoShape 7"/>
          <p:cNvSpPr>
            <a:spLocks noChangeArrowheads="1"/>
          </p:cNvSpPr>
          <p:nvPr/>
        </p:nvSpPr>
        <p:spPr bwMode="auto">
          <a:xfrm rot="10997366">
            <a:off x="3417570" y="3157538"/>
            <a:ext cx="1198563" cy="936625"/>
          </a:xfrm>
          <a:custGeom>
            <a:gdLst>
              <a:gd name="T0" fmla="*/ 28090226 w 21600"/>
              <a:gd name="T1" fmla="*/ 266981 h 21600"/>
              <a:gd name="T2" fmla="*/ 3646687 w 21600"/>
              <a:gd name="T3" fmla="*/ 20307112 h 21600"/>
              <a:gd name="T4" fmla="*/ 29269547 w 21600"/>
              <a:gd name="T5" fmla="*/ 4629269 h 21600"/>
              <a:gd name="T6" fmla="*/ 73218874 w 21600"/>
              <a:gd name="T7" fmla="*/ 12193644 h 21600"/>
              <a:gd name="T8" fmla="*/ 65664837 w 21600"/>
              <a:gd name="T9" fmla="*/ 21429631 h 21600"/>
              <a:gd name="T10" fmla="*/ 50423324 w 21600"/>
              <a:gd name="T11" fmla="*/ 16851141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8805" y="8100"/>
                </a:moveTo>
                <a:cubicBezTo>
                  <a:pt x="17647" y="4664"/>
                  <a:pt x="14425" y="2351"/>
                  <a:pt x="10800" y="2351"/>
                </a:cubicBezTo>
                <a:cubicBezTo>
                  <a:pt x="6133" y="2351"/>
                  <a:pt x="2351" y="6133"/>
                  <a:pt x="2351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5434" y="0"/>
                  <a:pt x="19552" y="2957"/>
                  <a:pt x="21033" y="7348"/>
                </a:cubicBezTo>
                <a:lnTo>
                  <a:pt x="23592" y="6485"/>
                </a:lnTo>
                <a:lnTo>
                  <a:pt x="21158" y="11397"/>
                </a:lnTo>
                <a:lnTo>
                  <a:pt x="16247" y="8962"/>
                </a:lnTo>
                <a:lnTo>
                  <a:pt x="18805" y="81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5653088" y="3044825"/>
            <a:ext cx="695325" cy="701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4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AD</a:t>
            </a:r>
            <a:endParaRPr kumimoji="1" lang="en-US" altLang="zh-CN" sz="4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6502083" y="3078480"/>
            <a:ext cx="1206500" cy="701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4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+ CB</a:t>
            </a:r>
            <a:endParaRPr kumimoji="1" lang="en-US" altLang="zh-CN" sz="4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72712" name="文本框 3"/>
          <p:cNvSpPr txBox="1"/>
          <p:nvPr/>
        </p:nvSpPr>
        <p:spPr>
          <a:xfrm>
            <a:off x="403225" y="765175"/>
            <a:ext cx="4598988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一、复分解反应</a:t>
            </a:r>
            <a:endParaRPr lang="zh-CN" altLang="en-US" sz="280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9523" name="Text Box 3"/>
          <p:cNvSpPr txBox="1"/>
          <p:nvPr/>
        </p:nvSpPr>
        <p:spPr>
          <a:xfrm>
            <a:off x="374015" y="4731385"/>
            <a:ext cx="7696200" cy="11604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latin typeface="Arial" panose="020b0604020202020204" pitchFamily="34" charset="0"/>
              </a:rPr>
              <a:t>请问：中和反应是不是复分解反应？</a:t>
            </a:r>
            <a:endParaRPr lang="zh-CN" altLang="en-US" sz="2800" b="1"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chemeClr val="accent2"/>
                </a:solidFill>
                <a:latin typeface="Arial" panose="020b0604020202020204" pitchFamily="34" charset="0"/>
              </a:rPr>
              <a:t>            </a:t>
            </a:r>
            <a:r>
              <a:rPr lang="en-US" altLang="zh-CN" sz="2800" b="1">
                <a:solidFill>
                  <a:schemeClr val="hlink"/>
                </a:solidFill>
                <a:latin typeface="Arial" panose="020b0604020202020204" pitchFamily="34" charset="0"/>
              </a:rPr>
              <a:t>H</a:t>
            </a:r>
            <a:r>
              <a:rPr lang="en-US" altLang="zh-CN" sz="2800" b="1">
                <a:latin typeface="Arial" panose="020b0604020202020204" pitchFamily="34" charset="0"/>
              </a:rPr>
              <a:t>Cl + </a:t>
            </a:r>
            <a:r>
              <a:rPr lang="en-US" altLang="zh-CN" sz="2800" b="1">
                <a:solidFill>
                  <a:schemeClr val="hlink"/>
                </a:solidFill>
                <a:latin typeface="Arial" panose="020b0604020202020204" pitchFamily="34" charset="0"/>
              </a:rPr>
              <a:t>Na</a:t>
            </a:r>
            <a:r>
              <a:rPr lang="en-US" altLang="zh-CN" sz="2800" b="1">
                <a:latin typeface="Arial" panose="020b0604020202020204" pitchFamily="34" charset="0"/>
              </a:rPr>
              <a:t>OH == </a:t>
            </a:r>
            <a:r>
              <a:rPr lang="en-US" altLang="zh-CN" sz="2800" b="1">
                <a:solidFill>
                  <a:srgbClr val="FF00FF"/>
                </a:solidFill>
                <a:latin typeface="Arial" panose="020b0604020202020204" pitchFamily="34" charset="0"/>
              </a:rPr>
              <a:t>Na</a:t>
            </a:r>
            <a:r>
              <a:rPr lang="en-US" altLang="zh-CN" sz="2800" b="1">
                <a:latin typeface="Arial" panose="020b0604020202020204" pitchFamily="34" charset="0"/>
              </a:rPr>
              <a:t>Cl + </a:t>
            </a:r>
            <a:r>
              <a:rPr lang="en-US" altLang="zh-CN" sz="2800" b="1">
                <a:solidFill>
                  <a:srgbClr val="FF00FF"/>
                </a:solidFill>
                <a:latin typeface="Arial" panose="020b0604020202020204" pitchFamily="34" charset="0"/>
              </a:rPr>
              <a:t>H</a:t>
            </a:r>
            <a:r>
              <a:rPr lang="en-US" altLang="zh-CN" sz="2800" b="1" baseline="-25000">
                <a:solidFill>
                  <a:schemeClr val="accent2"/>
                </a:solidFill>
                <a:latin typeface="Arial" panose="020b0604020202020204" pitchFamily="34" charset="0"/>
              </a:rPr>
              <a:t>2</a:t>
            </a:r>
            <a:r>
              <a:rPr lang="en-US" altLang="zh-CN" sz="2800" b="1">
                <a:solidFill>
                  <a:schemeClr val="accent2"/>
                </a:solidFill>
                <a:latin typeface="Arial" panose="020b0604020202020204" pitchFamily="34" charset="0"/>
              </a:rPr>
              <a:t>O</a:t>
            </a:r>
            <a:endParaRPr lang="en-US" altLang="zh-CN" sz="2800" b="1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149524" name="Text Box 3"/>
          <p:cNvSpPr txBox="1"/>
          <p:nvPr/>
        </p:nvSpPr>
        <p:spPr>
          <a:xfrm>
            <a:off x="374015" y="5968365"/>
            <a:ext cx="7696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latin typeface="Arial" panose="020b0604020202020204" pitchFamily="34" charset="0"/>
              </a:rPr>
              <a:t>答：中和反应</a:t>
            </a: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</a:rPr>
              <a:t>是</a:t>
            </a:r>
            <a:r>
              <a:rPr lang="zh-CN" altLang="en-US" sz="2800" b="1">
                <a:latin typeface="Arial" panose="020b0604020202020204" pitchFamily="34" charset="0"/>
              </a:rPr>
              <a:t>复分解反应。</a:t>
            </a:r>
            <a:endParaRPr lang="zh-CN" altLang="en-US" sz="2800" b="1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dur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7" presetClass="entr" presetSubtype="0" dur="8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6" dur="80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7" dur="80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80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49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49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/>
      <p:bldP spid="24580" grpId="0"/>
      <p:bldP spid="24584" grpId="0"/>
      <p:bldP spid="24585" grpId="0"/>
      <p:bldP spid="149523" grpId="0"/>
      <p:bldP spid="1495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578" name="Text Box 3"/>
          <p:cNvSpPr txBox="1"/>
          <p:nvPr/>
        </p:nvSpPr>
        <p:spPr>
          <a:xfrm>
            <a:off x="134620" y="1411605"/>
            <a:ext cx="7696200" cy="22339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Arial" panose="020b0604020202020204" pitchFamily="34" charset="0"/>
              </a:rPr>
              <a:t>(1)HCl+ NaOH== </a:t>
            </a: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</a:rPr>
              <a:t>H</a:t>
            </a:r>
            <a:r>
              <a:rPr lang="en-US" altLang="zh-CN" sz="2800" b="1" baseline="-25000">
                <a:solidFill>
                  <a:srgbClr val="FF0000"/>
                </a:solidFill>
                <a:latin typeface="Arial" panose="020b0604020202020204" pitchFamily="34" charset="0"/>
              </a:rPr>
              <a:t>2</a:t>
            </a: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</a:rPr>
              <a:t>O</a:t>
            </a:r>
            <a:r>
              <a:rPr lang="en-US" altLang="zh-CN" sz="2800" b="1">
                <a:latin typeface="Arial" panose="020b0604020202020204" pitchFamily="34" charset="0"/>
              </a:rPr>
              <a:t> + NaCl</a:t>
            </a:r>
            <a:endParaRPr lang="en-US" altLang="zh-CN" sz="2800" b="1"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8000"/>
                </a:solidFill>
                <a:latin typeface="Arial" panose="020b0604020202020204" pitchFamily="34" charset="0"/>
              </a:rPr>
              <a:t>(2)CaCO</a:t>
            </a:r>
            <a:r>
              <a:rPr lang="en-US" altLang="zh-CN" sz="2800" b="1" baseline="-25000">
                <a:solidFill>
                  <a:srgbClr val="008000"/>
                </a:solidFill>
                <a:latin typeface="Arial" panose="020b0604020202020204" pitchFamily="34" charset="0"/>
              </a:rPr>
              <a:t>3</a:t>
            </a:r>
            <a:r>
              <a:rPr lang="en-US" altLang="zh-CN" sz="2800" b="1">
                <a:solidFill>
                  <a:srgbClr val="008000"/>
                </a:solidFill>
                <a:latin typeface="Arial" panose="020b0604020202020204" pitchFamily="34" charset="0"/>
              </a:rPr>
              <a:t> +2HCl==CaCl</a:t>
            </a:r>
            <a:r>
              <a:rPr lang="en-US" altLang="zh-CN" sz="2800" b="1" baseline="-25000">
                <a:solidFill>
                  <a:srgbClr val="008000"/>
                </a:solidFill>
                <a:latin typeface="Arial" panose="020b0604020202020204" pitchFamily="34" charset="0"/>
              </a:rPr>
              <a:t>2 </a:t>
            </a:r>
            <a:r>
              <a:rPr lang="en-US" altLang="zh-CN" sz="2800" b="1">
                <a:solidFill>
                  <a:srgbClr val="008000"/>
                </a:solidFill>
                <a:latin typeface="Arial" panose="020b0604020202020204" pitchFamily="34" charset="0"/>
              </a:rPr>
              <a:t>+ </a:t>
            </a: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</a:rPr>
              <a:t>H</a:t>
            </a:r>
            <a:r>
              <a:rPr lang="en-US" altLang="zh-CN" sz="2800" b="1" baseline="-25000">
                <a:solidFill>
                  <a:srgbClr val="FF0000"/>
                </a:solidFill>
                <a:latin typeface="Arial" panose="020b0604020202020204" pitchFamily="34" charset="0"/>
              </a:rPr>
              <a:t>2</a:t>
            </a: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</a:rPr>
              <a:t>O</a:t>
            </a:r>
            <a:r>
              <a:rPr lang="en-US" altLang="zh-CN" sz="2800" b="1">
                <a:solidFill>
                  <a:srgbClr val="008000"/>
                </a:solidFill>
                <a:latin typeface="Arial" panose="020b0604020202020204" pitchFamily="34" charset="0"/>
              </a:rPr>
              <a:t>+</a:t>
            </a: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</a:rPr>
              <a:t>CO</a:t>
            </a:r>
            <a:r>
              <a:rPr lang="en-US" altLang="zh-CN" sz="2800" b="1" baseline="-25000">
                <a:solidFill>
                  <a:srgbClr val="FF0000"/>
                </a:solidFill>
                <a:latin typeface="Arial" panose="020b0604020202020204" pitchFamily="34" charset="0"/>
              </a:rPr>
              <a:t>2</a:t>
            </a: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</a:rPr>
              <a:t>↑</a:t>
            </a:r>
            <a:endParaRPr lang="en-US" altLang="zh-CN" sz="2800" b="1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8000"/>
                </a:solidFill>
                <a:latin typeface="Arial" panose="020b0604020202020204" pitchFamily="34" charset="0"/>
              </a:rPr>
              <a:t>(3)Na</a:t>
            </a:r>
            <a:r>
              <a:rPr lang="en-US" altLang="zh-CN" sz="2800" b="1" baseline="-25000">
                <a:solidFill>
                  <a:srgbClr val="008000"/>
                </a:solidFill>
                <a:latin typeface="Arial" panose="020b0604020202020204" pitchFamily="34" charset="0"/>
              </a:rPr>
              <a:t>2</a:t>
            </a:r>
            <a:r>
              <a:rPr lang="en-US" altLang="zh-CN" sz="2800" b="1">
                <a:solidFill>
                  <a:srgbClr val="008000"/>
                </a:solidFill>
                <a:latin typeface="Arial" panose="020b0604020202020204" pitchFamily="34" charset="0"/>
              </a:rPr>
              <a:t>CO</a:t>
            </a:r>
            <a:r>
              <a:rPr lang="en-US" altLang="zh-CN" sz="2800" b="1" baseline="-25000">
                <a:solidFill>
                  <a:srgbClr val="008000"/>
                </a:solidFill>
                <a:latin typeface="Arial" panose="020b0604020202020204" pitchFamily="34" charset="0"/>
              </a:rPr>
              <a:t>3</a:t>
            </a:r>
            <a:r>
              <a:rPr lang="en-US" altLang="zh-CN" sz="2800" b="1">
                <a:solidFill>
                  <a:srgbClr val="008000"/>
                </a:solidFill>
                <a:latin typeface="Arial" panose="020b0604020202020204" pitchFamily="34" charset="0"/>
              </a:rPr>
              <a:t> +  Ca(OH)</a:t>
            </a:r>
            <a:r>
              <a:rPr lang="en-US" altLang="zh-CN" sz="2800" b="1" baseline="-25000">
                <a:solidFill>
                  <a:srgbClr val="008000"/>
                </a:solidFill>
                <a:latin typeface="Arial" panose="020b0604020202020204" pitchFamily="34" charset="0"/>
              </a:rPr>
              <a:t>2</a:t>
            </a:r>
            <a:r>
              <a:rPr lang="en-US" altLang="zh-CN" sz="2800" b="1">
                <a:solidFill>
                  <a:srgbClr val="008000"/>
                </a:solidFill>
                <a:latin typeface="Arial" panose="020b0604020202020204" pitchFamily="34" charset="0"/>
              </a:rPr>
              <a:t>== 2NaOH + </a:t>
            </a: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</a:rPr>
              <a:t>CaCO</a:t>
            </a:r>
            <a:r>
              <a:rPr lang="en-US" altLang="zh-CN" sz="2800" b="1" baseline="-25000">
                <a:solidFill>
                  <a:srgbClr val="FF0000"/>
                </a:solidFill>
                <a:latin typeface="Arial" panose="020b0604020202020204" pitchFamily="34" charset="0"/>
              </a:rPr>
              <a:t>3</a:t>
            </a: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</a:rPr>
              <a:t>↓</a:t>
            </a:r>
            <a:endParaRPr lang="en-US" altLang="zh-CN" sz="2800" b="1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endParaRPr lang="en-US" altLang="zh-CN" sz="2800" b="1" baseline="-25000">
              <a:solidFill>
                <a:srgbClr val="008000"/>
              </a:solidFill>
              <a:latin typeface="Arial" panose="020b0604020202020204" pitchFamily="34" charset="0"/>
            </a:endParaRPr>
          </a:p>
        </p:txBody>
      </p:sp>
      <p:sp>
        <p:nvSpPr>
          <p:cNvPr id="154629" name="文本框 154628"/>
          <p:cNvSpPr txBox="1"/>
          <p:nvPr/>
        </p:nvSpPr>
        <p:spPr>
          <a:xfrm>
            <a:off x="4618990" y="2007235"/>
            <a:ext cx="1905000" cy="528638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8000"/>
                </a:solidFill>
                <a:latin typeface="Arial" panose="020b0604020202020204" pitchFamily="34" charset="0"/>
              </a:rPr>
              <a:t>H</a:t>
            </a:r>
            <a:r>
              <a:rPr lang="en-US" altLang="zh-CN" sz="2800" b="1" baseline="-25000">
                <a:solidFill>
                  <a:srgbClr val="008000"/>
                </a:solidFill>
                <a:latin typeface="Arial" panose="020b0604020202020204" pitchFamily="34" charset="0"/>
              </a:rPr>
              <a:t>2</a:t>
            </a:r>
            <a:r>
              <a:rPr lang="en-US" altLang="zh-CN" sz="2800" b="1">
                <a:solidFill>
                  <a:srgbClr val="008000"/>
                </a:solidFill>
                <a:latin typeface="Arial" panose="020b0604020202020204" pitchFamily="34" charset="0"/>
              </a:rPr>
              <a:t>CO</a:t>
            </a:r>
            <a:r>
              <a:rPr lang="en-US" altLang="zh-CN" sz="2800" b="1" baseline="-25000">
                <a:solidFill>
                  <a:srgbClr val="008000"/>
                </a:solidFill>
                <a:latin typeface="Arial" panose="020b0604020202020204" pitchFamily="34" charset="0"/>
              </a:rPr>
              <a:t>3</a:t>
            </a:r>
            <a:endParaRPr lang="en-US" altLang="zh-CN" sz="2800" b="1" baseline="-25000">
              <a:solidFill>
                <a:srgbClr val="008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同侧圆角矩形 28"/>
          <p:cNvSpPr/>
          <p:nvPr/>
        </p:nvSpPr>
        <p:spPr>
          <a:xfrm>
            <a:off x="134620" y="3875701"/>
            <a:ext cx="3505200" cy="642942"/>
          </a:xfrm>
          <a:prstGeom prst="round2Same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仿宋_GB2312" pitchFamily="49" charset="-122"/>
                <a:ea typeface="仿宋_GB2312" pitchFamily="49" charset="-122"/>
                <a:cs typeface="+mn-cs"/>
              </a:rPr>
              <a:t>复分解反应的条件</a:t>
            </a: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仿宋_GB2312" pitchFamily="49" charset="-122"/>
              <a:ea typeface="仿宋_GB2312" pitchFamily="49" charset="-122"/>
              <a:cs typeface="+mn-cs"/>
            </a:endParaRPr>
          </a:p>
        </p:txBody>
      </p:sp>
      <p:sp>
        <p:nvSpPr>
          <p:cNvPr id="154636" name="Text Box 6"/>
          <p:cNvSpPr txBox="1"/>
          <p:nvPr/>
        </p:nvSpPr>
        <p:spPr>
          <a:xfrm>
            <a:off x="134620" y="4518343"/>
            <a:ext cx="8302625" cy="1839912"/>
          </a:xfrm>
          <a:prstGeom prst="rect">
            <a:avLst/>
          </a:prstGeom>
          <a:solidFill>
            <a:schemeClr val="bg1"/>
          </a:solidFill>
          <a:ln w="38100" cap="flat" cmpd="dbl">
            <a:solidFill>
              <a:srgbClr val="00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latin typeface="Arial" panose="020b0604020202020204" pitchFamily="34" charset="0"/>
              </a:rPr>
              <a:t>（</a:t>
            </a:r>
            <a:r>
              <a:rPr lang="en-US" altLang="zh-CN" sz="2800" b="1">
                <a:latin typeface="Arial" panose="020b0604020202020204" pitchFamily="34" charset="0"/>
              </a:rPr>
              <a:t>1</a:t>
            </a:r>
            <a:r>
              <a:rPr lang="zh-CN" altLang="en-US" sz="2800" b="1">
                <a:latin typeface="Arial" panose="020b0604020202020204" pitchFamily="34" charset="0"/>
              </a:rPr>
              <a:t>）生成水；</a:t>
            </a:r>
            <a:endParaRPr lang="zh-CN" altLang="en-US" sz="2800" b="1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latin typeface="Arial" panose="020b0604020202020204" pitchFamily="34" charset="0"/>
              </a:rPr>
              <a:t>（</a:t>
            </a:r>
            <a:r>
              <a:rPr lang="en-US" altLang="zh-CN" sz="2800" b="1">
                <a:latin typeface="Arial" panose="020b0604020202020204" pitchFamily="34" charset="0"/>
              </a:rPr>
              <a:t>2</a:t>
            </a:r>
            <a:r>
              <a:rPr lang="zh-CN" altLang="en-US" sz="2800" b="1">
                <a:latin typeface="Arial" panose="020b0604020202020204" pitchFamily="34" charset="0"/>
              </a:rPr>
              <a:t>）生成气体；</a:t>
            </a:r>
            <a:endParaRPr lang="zh-CN" altLang="en-US" sz="2800" b="1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latin typeface="Arial" panose="020b0604020202020204" pitchFamily="34" charset="0"/>
              </a:rPr>
              <a:t>（</a:t>
            </a:r>
            <a:r>
              <a:rPr lang="en-US" altLang="zh-CN" sz="2800" b="1">
                <a:latin typeface="Arial" panose="020b0604020202020204" pitchFamily="34" charset="0"/>
              </a:rPr>
              <a:t>3</a:t>
            </a:r>
            <a:r>
              <a:rPr lang="zh-CN" altLang="en-US" sz="2800" b="1">
                <a:latin typeface="Arial" panose="020b0604020202020204" pitchFamily="34" charset="0"/>
              </a:rPr>
              <a:t>）生成沉淀。</a:t>
            </a:r>
            <a:endParaRPr lang="zh-CN" altLang="en-US" sz="2800" b="1">
              <a:latin typeface="Arial" panose="020b0604020202020204" pitchFamily="34" charset="0"/>
            </a:endParaRPr>
          </a:p>
        </p:txBody>
      </p:sp>
      <p:grpSp>
        <p:nvGrpSpPr>
          <p:cNvPr id="2" name="组合 154636"/>
          <p:cNvGrpSpPr/>
          <p:nvPr/>
        </p:nvGrpSpPr>
        <p:grpSpPr>
          <a:xfrm>
            <a:off x="3042285" y="4713923"/>
            <a:ext cx="4800600" cy="1447800"/>
            <a:chOff x="2064" y="1632"/>
            <a:chExt cx="3024" cy="912"/>
          </a:xfrm>
        </p:grpSpPr>
        <p:sp>
          <p:nvSpPr>
            <p:cNvPr id="24586" name="右大括号 154637"/>
            <p:cNvSpPr/>
            <p:nvPr/>
          </p:nvSpPr>
          <p:spPr>
            <a:xfrm>
              <a:off x="2064" y="1632"/>
              <a:ext cx="240" cy="912"/>
            </a:xfrm>
            <a:prstGeom prst="rightBrace">
              <a:avLst>
                <a:gd name="adj1" fmla="val 31649"/>
                <a:gd name="adj2" fmla="val 50000"/>
              </a:avLst>
            </a:prstGeom>
            <a:noFill/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24587" name="文本框 154638"/>
            <p:cNvSpPr txBox="1"/>
            <p:nvPr/>
          </p:nvSpPr>
          <p:spPr>
            <a:xfrm>
              <a:off x="2304" y="1776"/>
              <a:ext cx="2784" cy="5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 sz="2800" b="1">
                  <a:solidFill>
                    <a:srgbClr val="000099"/>
                  </a:solidFill>
                  <a:latin typeface="Arial" panose="020b0604020202020204" pitchFamily="34" charset="0"/>
                </a:rPr>
                <a:t>至少要有一种生成，复分解反应才能发生</a:t>
              </a:r>
              <a:endParaRPr lang="zh-CN" altLang="en-US" sz="2800" b="1">
                <a:solidFill>
                  <a:srgbClr val="000099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72712" name="文本框 3"/>
          <p:cNvSpPr txBox="1"/>
          <p:nvPr/>
        </p:nvSpPr>
        <p:spPr>
          <a:xfrm>
            <a:off x="354330" y="765175"/>
            <a:ext cx="4598988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二、复分解反应的条件</a:t>
            </a:r>
            <a:endParaRPr lang="zh-CN" altLang="en-US" sz="280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1546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4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54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9" grpId="0"/>
      <p:bldP spid="1546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4" name="文本框 152577"/>
          <p:cNvSpPr txBox="1"/>
          <p:nvPr/>
        </p:nvSpPr>
        <p:spPr>
          <a:xfrm>
            <a:off x="228600" y="1616710"/>
            <a:ext cx="8686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  <a:hlinkClick r:id="rId2" action="ppaction://hlinkfile"/>
              </a:rPr>
              <a:t>实验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hlinkClick r:id="rId2" action="ppaction://hlinkfile"/>
              </a:rPr>
              <a:t>11-3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向硫酸铜溶液里滴入氢氧化钠溶液。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152603" name="表格 152602"/>
          <p:cNvGraphicFramePr>
            <a:graphicFrameLocks noGrp="1"/>
          </p:cNvGraphicFramePr>
          <p:nvPr/>
        </p:nvGraphicFramePr>
        <p:xfrm>
          <a:off x="381000" y="2463800"/>
          <a:ext cx="8382000" cy="1524000"/>
        </p:xfrm>
        <a:graphic>
          <a:graphicData uri="http://schemas.openxmlformats.org/drawingml/2006/table">
            <a:tbl>
              <a:tblPr/>
              <a:tblGrid>
                <a:gridCol w="914400"/>
                <a:gridCol w="7467600"/>
              </a:tblGrid>
              <a:tr h="762000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b="1"/>
                        <a:t>现象</a:t>
                      </a:r>
                      <a:endParaRPr lang="zh-CN" altLang="en-US" b="1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2000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b="1"/>
                        <a:t>分析</a:t>
                      </a:r>
                      <a:endParaRPr lang="zh-CN" altLang="en-US" b="1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2590" name="文本框 152589"/>
          <p:cNvSpPr txBox="1"/>
          <p:nvPr/>
        </p:nvSpPr>
        <p:spPr>
          <a:xfrm>
            <a:off x="2353310" y="2559685"/>
            <a:ext cx="39624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CC"/>
                </a:solidFill>
                <a:latin typeface="Arial" panose="020b0604020202020204" pitchFamily="34" charset="0"/>
              </a:rPr>
              <a:t>产生蓝色沉淀</a:t>
            </a:r>
            <a:endParaRPr lang="zh-CN" altLang="en-US" sz="3200" b="1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152591" name="文本框 152590"/>
          <p:cNvSpPr txBox="1"/>
          <p:nvPr/>
        </p:nvSpPr>
        <p:spPr>
          <a:xfrm>
            <a:off x="1435100" y="3348355"/>
            <a:ext cx="6934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CC0066"/>
                </a:solidFill>
                <a:latin typeface="Times New Roman" panose="02020603050405020304" pitchFamily="18" charset="0"/>
              </a:rPr>
              <a:t>CuSO</a:t>
            </a:r>
            <a:r>
              <a:rPr lang="en-US" altLang="zh-CN" sz="2800" b="1" baseline="-25000">
                <a:solidFill>
                  <a:srgbClr val="CC0066"/>
                </a:solidFill>
                <a:latin typeface="Times New Roman" panose="02020603050405020304" pitchFamily="18" charset="0"/>
              </a:rPr>
              <a:t>4 </a:t>
            </a:r>
            <a:r>
              <a:rPr lang="en-US" altLang="zh-CN" sz="2800" b="1">
                <a:solidFill>
                  <a:srgbClr val="CC0066"/>
                </a:solidFill>
                <a:latin typeface="Times New Roman" panose="02020603050405020304" pitchFamily="18" charset="0"/>
              </a:rPr>
              <a:t> + NaOH == Cu(OH)</a:t>
            </a:r>
            <a:r>
              <a:rPr lang="en-US" altLang="zh-CN" sz="2800" b="1" baseline="-25000">
                <a:solidFill>
                  <a:srgbClr val="CC0066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800" b="1">
                <a:solidFill>
                  <a:srgbClr val="CC0066"/>
                </a:solidFill>
                <a:latin typeface="Times New Roman" panose="02020603050405020304" pitchFamily="18" charset="0"/>
              </a:rPr>
              <a:t>↓+ Na</a:t>
            </a:r>
            <a:r>
              <a:rPr lang="en-US" altLang="zh-CN" sz="2800" b="1" baseline="-25000">
                <a:solidFill>
                  <a:srgbClr val="CC0066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800" b="1">
                <a:solidFill>
                  <a:srgbClr val="CC0066"/>
                </a:solidFill>
                <a:latin typeface="Times New Roman" panose="02020603050405020304" pitchFamily="18" charset="0"/>
              </a:rPr>
              <a:t>SO</a:t>
            </a:r>
            <a:r>
              <a:rPr lang="en-US" altLang="zh-CN" sz="2800" b="1" baseline="-25000">
                <a:solidFill>
                  <a:srgbClr val="CC0066"/>
                </a:solidFill>
                <a:latin typeface="Times New Roman" panose="02020603050405020304" pitchFamily="18" charset="0"/>
              </a:rPr>
              <a:t>4</a:t>
            </a:r>
            <a:endParaRPr lang="en-US" altLang="zh-CN" sz="2800" b="1" baseline="-25000">
              <a:solidFill>
                <a:srgbClr val="CC00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569" name="文本框 152603"/>
          <p:cNvSpPr txBox="1"/>
          <p:nvPr/>
        </p:nvSpPr>
        <p:spPr>
          <a:xfrm>
            <a:off x="152400" y="3987800"/>
            <a:ext cx="8686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实验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11-3   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向硫酸铜溶液里滴入氯化钡溶液。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152605" name="表格 152604"/>
          <p:cNvGraphicFramePr>
            <a:graphicFrameLocks noGrp="1"/>
          </p:cNvGraphicFramePr>
          <p:nvPr/>
        </p:nvGraphicFramePr>
        <p:xfrm>
          <a:off x="381000" y="4722495"/>
          <a:ext cx="8382000" cy="1524000"/>
        </p:xfrm>
        <a:graphic>
          <a:graphicData uri="http://schemas.openxmlformats.org/drawingml/2006/table">
            <a:tbl>
              <a:tblPr/>
              <a:tblGrid>
                <a:gridCol w="914400"/>
                <a:gridCol w="7467600"/>
              </a:tblGrid>
              <a:tr h="762000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b="1"/>
                        <a:t>现象</a:t>
                      </a:r>
                      <a:endParaRPr lang="zh-CN" altLang="en-US" b="1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2000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b="1"/>
                        <a:t>分析</a:t>
                      </a:r>
                      <a:endParaRPr lang="zh-CN" altLang="en-US" b="1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2616" name="文本框 152615"/>
          <p:cNvSpPr txBox="1"/>
          <p:nvPr/>
        </p:nvSpPr>
        <p:spPr>
          <a:xfrm>
            <a:off x="2133600" y="4834890"/>
            <a:ext cx="39624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CC"/>
                </a:solidFill>
                <a:latin typeface="Arial" panose="020b0604020202020204" pitchFamily="34" charset="0"/>
              </a:rPr>
              <a:t>产生白色沉淀</a:t>
            </a:r>
            <a:endParaRPr lang="zh-CN" altLang="en-US" sz="3200" b="1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152617" name="文本框 152616"/>
          <p:cNvSpPr txBox="1"/>
          <p:nvPr/>
        </p:nvSpPr>
        <p:spPr>
          <a:xfrm>
            <a:off x="1435100" y="5608955"/>
            <a:ext cx="6934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CC0066"/>
                </a:solidFill>
                <a:latin typeface="Times New Roman" panose="02020603050405020304" pitchFamily="18" charset="0"/>
              </a:rPr>
              <a:t>CuSO</a:t>
            </a:r>
            <a:r>
              <a:rPr lang="en-US" altLang="zh-CN" sz="2800" b="1" baseline="-25000">
                <a:solidFill>
                  <a:srgbClr val="CC0066"/>
                </a:solidFill>
                <a:latin typeface="Times New Roman" panose="02020603050405020304" pitchFamily="18" charset="0"/>
              </a:rPr>
              <a:t>4 </a:t>
            </a:r>
            <a:r>
              <a:rPr lang="en-US" altLang="zh-CN" sz="2800" b="1">
                <a:solidFill>
                  <a:srgbClr val="CC0066"/>
                </a:solidFill>
                <a:latin typeface="Times New Roman" panose="02020603050405020304" pitchFamily="18" charset="0"/>
              </a:rPr>
              <a:t> + BaCl</a:t>
            </a:r>
            <a:r>
              <a:rPr lang="en-US" altLang="zh-CN" sz="2800" b="1" baseline="-25000">
                <a:solidFill>
                  <a:srgbClr val="CC0066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800" b="1">
                <a:solidFill>
                  <a:srgbClr val="CC0066"/>
                </a:solidFill>
                <a:latin typeface="Times New Roman" panose="02020603050405020304" pitchFamily="18" charset="0"/>
              </a:rPr>
              <a:t> == BaSO</a:t>
            </a:r>
            <a:r>
              <a:rPr lang="en-US" altLang="zh-CN" sz="2800" b="1" baseline="-25000">
                <a:solidFill>
                  <a:srgbClr val="CC0066"/>
                </a:solidFill>
                <a:latin typeface="Times New Roman" panose="02020603050405020304" pitchFamily="18" charset="0"/>
              </a:rPr>
              <a:t>4</a:t>
            </a:r>
            <a:r>
              <a:rPr lang="en-US" altLang="zh-CN" sz="2800" b="1">
                <a:solidFill>
                  <a:srgbClr val="CC0066"/>
                </a:solidFill>
                <a:latin typeface="Times New Roman" panose="02020603050405020304" pitchFamily="18" charset="0"/>
              </a:rPr>
              <a:t>↓+ CuCl</a:t>
            </a:r>
            <a:r>
              <a:rPr lang="en-US" altLang="zh-CN" sz="2800" b="1" baseline="-25000">
                <a:solidFill>
                  <a:srgbClr val="CC0066"/>
                </a:solidFill>
                <a:latin typeface="Times New Roman" panose="02020603050405020304" pitchFamily="18" charset="0"/>
              </a:rPr>
              <a:t>2</a:t>
            </a:r>
            <a:endParaRPr lang="en-US" altLang="zh-CN" sz="2800" b="1" baseline="-25000">
              <a:solidFill>
                <a:srgbClr val="CC0066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2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2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2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2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90" grpId="0"/>
      <p:bldP spid="152591" grpId="0"/>
      <p:bldP spid="152616" grpId="0"/>
      <p:bldP spid="1526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57698" name="表格 157697"/>
          <p:cNvGraphicFramePr>
            <a:graphicFrameLocks noGrp="1"/>
          </p:cNvGraphicFramePr>
          <p:nvPr/>
        </p:nvGraphicFramePr>
        <p:xfrm>
          <a:off x="381000" y="636588"/>
          <a:ext cx="8458200" cy="6226175"/>
        </p:xfrm>
        <a:graphic>
          <a:graphicData uri="http://schemas.openxmlformats.org/drawingml/2006/table">
            <a:tbl>
              <a:tblPr/>
              <a:tblGrid>
                <a:gridCol w="1547813"/>
                <a:gridCol w="1379537"/>
                <a:gridCol w="1319213"/>
                <a:gridCol w="1358900"/>
                <a:gridCol w="1319212"/>
                <a:gridCol w="1533525"/>
              </a:tblGrid>
              <a:tr h="457223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400"/>
                    </a:p>
                  </a:txBody>
                  <a:tcPr marT="45722" marB="45722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400" b="1"/>
                        <a:t>OH</a:t>
                      </a:r>
                      <a:r>
                        <a:rPr lang="en-US" altLang="zh-CN" sz="2400" b="1" baseline="30000"/>
                        <a:t>-</a:t>
                      </a:r>
                      <a:endParaRPr lang="zh-CN" altLang="en-US" sz="2400" b="1" baseline="30000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400" b="1"/>
                        <a:t>NO</a:t>
                      </a:r>
                      <a:r>
                        <a:rPr lang="en-US" altLang="zh-CN" sz="2400" b="1" baseline="-25000"/>
                        <a:t>3</a:t>
                      </a:r>
                      <a:r>
                        <a:rPr lang="en-US" altLang="zh-CN" sz="2400" b="1" baseline="30000"/>
                        <a:t>-</a:t>
                      </a:r>
                      <a:endParaRPr lang="zh-CN" altLang="en-US" sz="2400" b="1" baseline="-25000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400" b="1" err="1"/>
                        <a:t>Cl</a:t>
                      </a:r>
                      <a:r>
                        <a:rPr lang="en-US" altLang="zh-CN" sz="2400" b="1" baseline="30000"/>
                        <a:t>-</a:t>
                      </a:r>
                      <a:endParaRPr lang="zh-CN" altLang="en-US" sz="24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400" b="1"/>
                        <a:t>SO</a:t>
                      </a:r>
                      <a:r>
                        <a:rPr lang="en-US" altLang="zh-CN" sz="2400" b="1" baseline="-25000"/>
                        <a:t>4</a:t>
                      </a:r>
                      <a:r>
                        <a:rPr lang="en-US" altLang="zh-CN" sz="2400" b="1" baseline="30000"/>
                        <a:t>2-</a:t>
                      </a:r>
                      <a:endParaRPr lang="zh-CN" altLang="en-US" sz="24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400" b="1"/>
                        <a:t>CO</a:t>
                      </a:r>
                      <a:r>
                        <a:rPr lang="en-US" altLang="zh-CN" sz="2400" b="1" baseline="-25000"/>
                        <a:t>3</a:t>
                      </a:r>
                      <a:r>
                        <a:rPr lang="en-US" altLang="zh-CN" sz="2400" b="1" baseline="30000"/>
                        <a:t>2-</a:t>
                      </a:r>
                      <a:endParaRPr lang="zh-CN" altLang="en-US" sz="24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21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/>
                        <a:t>H</a:t>
                      </a:r>
                      <a:r>
                        <a:rPr lang="en-US" altLang="zh-CN" sz="2000" b="1" baseline="30000"/>
                        <a:t>+</a:t>
                      </a:r>
                      <a:endParaRPr lang="zh-CN" altLang="en-US" sz="2000" b="1" baseline="30000"/>
                    </a:p>
                  </a:txBody>
                  <a:tcPr marT="45722" marB="45722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000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溶、挥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溶、挥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溶、挥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21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/>
                        <a:t>NH</a:t>
                      </a:r>
                      <a:r>
                        <a:rPr lang="en-US" altLang="zh-CN" sz="2000" b="1" baseline="-25000"/>
                        <a:t>4</a:t>
                      </a:r>
                      <a:r>
                        <a:rPr lang="en-US" altLang="zh-CN" sz="2000" b="1" baseline="30000"/>
                        <a:t>+</a:t>
                      </a:r>
                      <a:endParaRPr lang="zh-CN" altLang="en-US" sz="2000" b="1" baseline="30000"/>
                    </a:p>
                  </a:txBody>
                  <a:tcPr marT="45722" marB="45722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溶、挥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21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/>
                        <a:t>K</a:t>
                      </a:r>
                      <a:r>
                        <a:rPr lang="en-US" altLang="zh-CN" sz="2000" b="1" baseline="30000"/>
                        <a:t>+</a:t>
                      </a:r>
                      <a:endParaRPr lang="zh-CN" altLang="en-US" sz="2000" b="1" baseline="30000"/>
                    </a:p>
                  </a:txBody>
                  <a:tcPr marT="45722" marB="45722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21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/>
                        <a:t>Na</a:t>
                      </a:r>
                      <a:r>
                        <a:rPr lang="en-US" altLang="zh-CN" sz="2000" b="1" baseline="30000"/>
                        <a:t>+</a:t>
                      </a:r>
                      <a:endParaRPr lang="zh-CN" altLang="en-US" sz="2000" b="1" baseline="30000"/>
                    </a:p>
                  </a:txBody>
                  <a:tcPr marT="45722" marB="45722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946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/>
                        <a:t>Ba</a:t>
                      </a:r>
                      <a:r>
                        <a:rPr lang="en-US" altLang="zh-CN" sz="2000" b="1" baseline="30000"/>
                        <a:t>2+</a:t>
                      </a:r>
                      <a:endParaRPr lang="zh-CN" altLang="en-US" sz="2000" b="1" baseline="30000"/>
                    </a:p>
                  </a:txBody>
                  <a:tcPr marT="45722" marB="45722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FF0000"/>
                          </a:solidFill>
                        </a:rPr>
                        <a:t>不</a:t>
                      </a:r>
                      <a:endParaRPr lang="zh-CN" altLang="en-US" sz="2000" b="1">
                        <a:solidFill>
                          <a:srgbClr val="FF0000"/>
                        </a:solidFill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FF0000"/>
                          </a:solidFill>
                        </a:rPr>
                        <a:t>不</a:t>
                      </a:r>
                      <a:endParaRPr lang="zh-CN" altLang="en-US" sz="2000" b="1">
                        <a:solidFill>
                          <a:srgbClr val="FF0000"/>
                        </a:solidFill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8482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/>
                        <a:t>Ca</a:t>
                      </a:r>
                      <a:r>
                        <a:rPr lang="en-US" altLang="zh-CN" sz="2000" b="1" baseline="30000"/>
                        <a:t>2+</a:t>
                      </a:r>
                      <a:endParaRPr lang="zh-CN" altLang="en-US" sz="2000" b="1" baseline="30000"/>
                    </a:p>
                  </a:txBody>
                  <a:tcPr marT="45722" marB="45722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009900"/>
                          </a:solidFill>
                        </a:rPr>
                        <a:t>微</a:t>
                      </a:r>
                      <a:endParaRPr lang="zh-CN" altLang="en-US" sz="2000" b="1">
                        <a:solidFill>
                          <a:srgbClr val="009900"/>
                        </a:solidFill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009900"/>
                          </a:solidFill>
                        </a:rPr>
                        <a:t>微</a:t>
                      </a:r>
                      <a:endParaRPr lang="zh-CN" altLang="en-US" sz="2000" b="1">
                        <a:solidFill>
                          <a:srgbClr val="009900"/>
                        </a:solidFill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FF0000"/>
                          </a:solidFill>
                        </a:rPr>
                        <a:t>不</a:t>
                      </a:r>
                      <a:endParaRPr lang="zh-CN" altLang="en-US" sz="2000" b="1">
                        <a:solidFill>
                          <a:srgbClr val="FF0000"/>
                        </a:solidFill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23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/>
                        <a:t>Mg</a:t>
                      </a:r>
                      <a:r>
                        <a:rPr lang="en-US" altLang="zh-CN" sz="2000" b="1" baseline="30000"/>
                        <a:t>2+</a:t>
                      </a:r>
                      <a:endParaRPr lang="zh-CN" altLang="en-US" sz="2000" b="1" baseline="30000"/>
                    </a:p>
                  </a:txBody>
                  <a:tcPr marT="45722" marB="45722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FF0000"/>
                          </a:solidFill>
                        </a:rPr>
                        <a:t>不</a:t>
                      </a:r>
                      <a:endParaRPr lang="zh-CN" altLang="en-US" sz="2000" b="1">
                        <a:solidFill>
                          <a:srgbClr val="FF0000"/>
                        </a:solidFill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009900"/>
                          </a:solidFill>
                        </a:rPr>
                        <a:t>微</a:t>
                      </a:r>
                      <a:endParaRPr lang="zh-CN" altLang="en-US" sz="2000" b="1">
                        <a:solidFill>
                          <a:srgbClr val="009900"/>
                        </a:solidFill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60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/>
                        <a:t>Al</a:t>
                      </a:r>
                      <a:r>
                        <a:rPr lang="en-US" altLang="zh-CN" sz="2000" b="1" baseline="30000"/>
                        <a:t>3+</a:t>
                      </a:r>
                      <a:endParaRPr lang="zh-CN" altLang="en-US" sz="2000" b="1" baseline="30000"/>
                    </a:p>
                  </a:txBody>
                  <a:tcPr marT="45722" marB="45722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FF0000"/>
                          </a:solidFill>
                        </a:rPr>
                        <a:t>不</a:t>
                      </a:r>
                      <a:endParaRPr lang="zh-CN" altLang="en-US" sz="2000" b="1">
                        <a:solidFill>
                          <a:srgbClr val="FF0000"/>
                        </a:solidFill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>
                          <a:latin typeface="Arial" panose="020b0604020202020204" pitchFamily="34" charset="0"/>
                        </a:rPr>
                        <a:t>——</a:t>
                      </a:r>
                      <a:endParaRPr lang="zh-CN" altLang="en-US" sz="2000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21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/>
                        <a:t>Mn</a:t>
                      </a:r>
                      <a:r>
                        <a:rPr lang="en-US" altLang="zh-CN" sz="2000" b="1" baseline="30000"/>
                        <a:t>2+</a:t>
                      </a:r>
                      <a:endParaRPr lang="zh-CN" altLang="en-US" sz="2000" b="1" baseline="30000"/>
                    </a:p>
                  </a:txBody>
                  <a:tcPr marT="45722" marB="45722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FF0000"/>
                          </a:solidFill>
                        </a:rPr>
                        <a:t>不</a:t>
                      </a:r>
                      <a:endParaRPr lang="zh-CN" altLang="en-US" sz="2000" b="1">
                        <a:solidFill>
                          <a:srgbClr val="FF0000"/>
                        </a:solidFill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FF0000"/>
                          </a:solidFill>
                        </a:rPr>
                        <a:t>不</a:t>
                      </a:r>
                      <a:endParaRPr lang="zh-CN" altLang="en-US" sz="2000" b="1">
                        <a:solidFill>
                          <a:srgbClr val="FF0000"/>
                        </a:solidFill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21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/>
                        <a:t>Zn</a:t>
                      </a:r>
                      <a:r>
                        <a:rPr lang="en-US" altLang="zh-CN" sz="2000" b="1" baseline="30000"/>
                        <a:t>2+</a:t>
                      </a:r>
                      <a:endParaRPr lang="zh-CN" altLang="en-US" sz="2000" b="1" baseline="30000"/>
                    </a:p>
                  </a:txBody>
                  <a:tcPr marT="45722" marB="45722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FF0000"/>
                          </a:solidFill>
                        </a:rPr>
                        <a:t>不</a:t>
                      </a:r>
                      <a:endParaRPr lang="zh-CN" altLang="en-US" sz="2000" b="1">
                        <a:solidFill>
                          <a:srgbClr val="FF0000"/>
                        </a:solidFill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FF0000"/>
                          </a:solidFill>
                        </a:rPr>
                        <a:t>不</a:t>
                      </a:r>
                      <a:endParaRPr lang="zh-CN" altLang="en-US" sz="2000" b="1">
                        <a:solidFill>
                          <a:srgbClr val="FF0000"/>
                        </a:solidFill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3574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/>
                        <a:t>Fe</a:t>
                      </a:r>
                      <a:r>
                        <a:rPr lang="en-US" altLang="zh-CN" sz="2000" b="1" baseline="30000"/>
                        <a:t>2+</a:t>
                      </a:r>
                      <a:endParaRPr lang="zh-CN" altLang="en-US" sz="2000" b="1" baseline="30000"/>
                    </a:p>
                  </a:txBody>
                  <a:tcPr marT="45722" marB="45722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FF0000"/>
                          </a:solidFill>
                        </a:rPr>
                        <a:t>不</a:t>
                      </a:r>
                      <a:endParaRPr lang="zh-CN" altLang="en-US" sz="2000" b="1">
                        <a:solidFill>
                          <a:srgbClr val="FF0000"/>
                        </a:solidFill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FF0000"/>
                          </a:solidFill>
                        </a:rPr>
                        <a:t>不</a:t>
                      </a:r>
                      <a:endParaRPr lang="zh-CN" altLang="en-US" sz="2000" b="1">
                        <a:solidFill>
                          <a:srgbClr val="FF0000"/>
                        </a:solidFill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21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/>
                        <a:t>Fe</a:t>
                      </a:r>
                      <a:r>
                        <a:rPr lang="en-US" altLang="zh-CN" sz="2000" b="1" baseline="30000"/>
                        <a:t>3+</a:t>
                      </a:r>
                      <a:endParaRPr lang="zh-CN" altLang="en-US" sz="2000" b="1" baseline="30000"/>
                    </a:p>
                  </a:txBody>
                  <a:tcPr marT="45722" marB="45722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FF0000"/>
                          </a:solidFill>
                        </a:rPr>
                        <a:t>不</a:t>
                      </a:r>
                      <a:endParaRPr lang="zh-CN" altLang="en-US" sz="2000" b="1">
                        <a:solidFill>
                          <a:srgbClr val="FF0000"/>
                        </a:solidFill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>
                          <a:latin typeface="Arial" panose="020b0604020202020204" pitchFamily="34" charset="0"/>
                        </a:rPr>
                        <a:t>——</a:t>
                      </a:r>
                      <a:endParaRPr lang="zh-CN" altLang="en-US" sz="2000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60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/>
                        <a:t>Cu</a:t>
                      </a:r>
                      <a:r>
                        <a:rPr lang="en-US" altLang="zh-CN" sz="2000" b="1" baseline="30000"/>
                        <a:t>2+</a:t>
                      </a:r>
                      <a:endParaRPr lang="zh-CN" altLang="en-US" sz="2000" b="1" baseline="30000"/>
                    </a:p>
                  </a:txBody>
                  <a:tcPr marT="45722" marB="45722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FF0000"/>
                          </a:solidFill>
                        </a:rPr>
                        <a:t>不</a:t>
                      </a:r>
                      <a:endParaRPr lang="zh-CN" altLang="en-US" sz="2000" b="1">
                        <a:solidFill>
                          <a:srgbClr val="FF0000"/>
                        </a:solidFill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>
                          <a:latin typeface="Arial" panose="020b0604020202020204" pitchFamily="34" charset="0"/>
                        </a:rPr>
                        <a:t>——</a:t>
                      </a:r>
                      <a:endParaRPr lang="zh-CN" altLang="en-US" sz="2000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60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/>
                        <a:t>Ag</a:t>
                      </a:r>
                      <a:r>
                        <a:rPr lang="en-US" altLang="zh-CN" sz="2000" b="1" baseline="30000"/>
                        <a:t>+</a:t>
                      </a:r>
                      <a:endParaRPr lang="zh-CN" altLang="en-US" sz="2000" b="1" baseline="30000"/>
                    </a:p>
                  </a:txBody>
                  <a:tcPr marT="45722" marB="45722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>
                          <a:latin typeface="Arial" panose="020b0604020202020204" pitchFamily="34" charset="0"/>
                        </a:rPr>
                        <a:t>——</a:t>
                      </a:r>
                      <a:endParaRPr lang="zh-CN" altLang="en-US" sz="2000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溶</a:t>
                      </a:r>
                      <a:endParaRPr lang="zh-CN" altLang="en-US" sz="2000" b="1"/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FF0000"/>
                          </a:solidFill>
                        </a:rPr>
                        <a:t>不</a:t>
                      </a:r>
                      <a:endParaRPr lang="zh-CN" altLang="en-US" sz="2000" b="1">
                        <a:solidFill>
                          <a:srgbClr val="FF0000"/>
                        </a:solidFill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009900"/>
                          </a:solidFill>
                        </a:rPr>
                        <a:t>微</a:t>
                      </a:r>
                      <a:endParaRPr lang="zh-CN" altLang="en-US" sz="2000" b="1">
                        <a:solidFill>
                          <a:srgbClr val="009900"/>
                        </a:solidFill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FF0000"/>
                          </a:solidFill>
                        </a:rPr>
                        <a:t>不</a:t>
                      </a:r>
                      <a:endParaRPr lang="zh-CN" altLang="en-US" sz="2000" b="1">
                        <a:solidFill>
                          <a:srgbClr val="FF0000"/>
                        </a:solidFill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740" name="矩形 2"/>
          <p:cNvSpPr/>
          <p:nvPr/>
        </p:nvSpPr>
        <p:spPr>
          <a:xfrm>
            <a:off x="381000" y="0"/>
            <a:ext cx="6815138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P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114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说出酸、碱、盐的溶解性规律（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20℃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6741" name="椭圆 157812"/>
          <p:cNvSpPr/>
          <p:nvPr/>
        </p:nvSpPr>
        <p:spPr>
          <a:xfrm>
            <a:off x="2362200" y="3505200"/>
            <a:ext cx="457200" cy="381000"/>
          </a:xfrm>
          <a:prstGeom prst="ellipse">
            <a:avLst/>
          </a:prstGeom>
          <a:noFill/>
          <a:ln w="349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6742" name="椭圆 157813"/>
          <p:cNvSpPr/>
          <p:nvPr/>
        </p:nvSpPr>
        <p:spPr>
          <a:xfrm>
            <a:off x="7772400" y="2667000"/>
            <a:ext cx="533400" cy="457200"/>
          </a:xfrm>
          <a:prstGeom prst="ellipse">
            <a:avLst/>
          </a:prstGeom>
          <a:noFill/>
          <a:ln w="349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6743" name="椭圆 157814"/>
          <p:cNvSpPr/>
          <p:nvPr/>
        </p:nvSpPr>
        <p:spPr>
          <a:xfrm>
            <a:off x="2362200" y="3962400"/>
            <a:ext cx="457200" cy="381000"/>
          </a:xfrm>
          <a:prstGeom prst="ellipse">
            <a:avLst/>
          </a:prstGeom>
          <a:noFill/>
          <a:ln w="349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6744" name="椭圆 157815"/>
          <p:cNvSpPr/>
          <p:nvPr/>
        </p:nvSpPr>
        <p:spPr>
          <a:xfrm>
            <a:off x="2362200" y="4343400"/>
            <a:ext cx="457200" cy="381000"/>
          </a:xfrm>
          <a:prstGeom prst="ellipse">
            <a:avLst/>
          </a:prstGeom>
          <a:noFill/>
          <a:ln w="349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6745" name="椭圆 157816"/>
          <p:cNvSpPr/>
          <p:nvPr/>
        </p:nvSpPr>
        <p:spPr>
          <a:xfrm>
            <a:off x="2362200" y="4800600"/>
            <a:ext cx="457200" cy="381000"/>
          </a:xfrm>
          <a:prstGeom prst="ellipse">
            <a:avLst/>
          </a:prstGeom>
          <a:noFill/>
          <a:ln w="349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6746" name="椭圆 157817"/>
          <p:cNvSpPr/>
          <p:nvPr/>
        </p:nvSpPr>
        <p:spPr>
          <a:xfrm>
            <a:off x="2362200" y="5181600"/>
            <a:ext cx="457200" cy="381000"/>
          </a:xfrm>
          <a:prstGeom prst="ellipse">
            <a:avLst/>
          </a:prstGeom>
          <a:noFill/>
          <a:ln w="349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6747" name="椭圆 157818"/>
          <p:cNvSpPr/>
          <p:nvPr/>
        </p:nvSpPr>
        <p:spPr>
          <a:xfrm>
            <a:off x="2362200" y="5638800"/>
            <a:ext cx="457200" cy="381000"/>
          </a:xfrm>
          <a:prstGeom prst="ellipse">
            <a:avLst/>
          </a:prstGeom>
          <a:noFill/>
          <a:ln w="349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6748" name="椭圆 157819"/>
          <p:cNvSpPr/>
          <p:nvPr/>
        </p:nvSpPr>
        <p:spPr>
          <a:xfrm>
            <a:off x="6400800" y="2667000"/>
            <a:ext cx="457200" cy="381000"/>
          </a:xfrm>
          <a:prstGeom prst="ellipse">
            <a:avLst/>
          </a:prstGeom>
          <a:noFill/>
          <a:ln w="349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6749" name="椭圆 157820"/>
          <p:cNvSpPr/>
          <p:nvPr/>
        </p:nvSpPr>
        <p:spPr>
          <a:xfrm>
            <a:off x="2362200" y="6019800"/>
            <a:ext cx="457200" cy="381000"/>
          </a:xfrm>
          <a:prstGeom prst="ellipse">
            <a:avLst/>
          </a:prstGeom>
          <a:noFill/>
          <a:ln w="349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6750" name="椭圆 157821"/>
          <p:cNvSpPr/>
          <p:nvPr/>
        </p:nvSpPr>
        <p:spPr>
          <a:xfrm>
            <a:off x="7848600" y="6400800"/>
            <a:ext cx="457200" cy="457200"/>
          </a:xfrm>
          <a:prstGeom prst="ellipse">
            <a:avLst/>
          </a:prstGeom>
          <a:noFill/>
          <a:ln w="349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6751" name="椭圆 157822"/>
          <p:cNvSpPr/>
          <p:nvPr/>
        </p:nvSpPr>
        <p:spPr>
          <a:xfrm>
            <a:off x="7848600" y="5181600"/>
            <a:ext cx="457200" cy="381000"/>
          </a:xfrm>
          <a:prstGeom prst="ellipse">
            <a:avLst/>
          </a:prstGeom>
          <a:noFill/>
          <a:ln w="349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6752" name="椭圆 157823"/>
          <p:cNvSpPr/>
          <p:nvPr/>
        </p:nvSpPr>
        <p:spPr>
          <a:xfrm>
            <a:off x="5105400" y="6477000"/>
            <a:ext cx="381000" cy="381000"/>
          </a:xfrm>
          <a:prstGeom prst="ellipse">
            <a:avLst/>
          </a:prstGeom>
          <a:noFill/>
          <a:ln w="349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6753" name="椭圆 157824"/>
          <p:cNvSpPr/>
          <p:nvPr/>
        </p:nvSpPr>
        <p:spPr>
          <a:xfrm>
            <a:off x="7848600" y="4800600"/>
            <a:ext cx="457200" cy="381000"/>
          </a:xfrm>
          <a:prstGeom prst="ellipse">
            <a:avLst/>
          </a:prstGeom>
          <a:noFill/>
          <a:ln w="349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6754" name="椭圆 157825"/>
          <p:cNvSpPr/>
          <p:nvPr/>
        </p:nvSpPr>
        <p:spPr>
          <a:xfrm>
            <a:off x="7848600" y="4343400"/>
            <a:ext cx="457200" cy="381000"/>
          </a:xfrm>
          <a:prstGeom prst="ellipse">
            <a:avLst/>
          </a:prstGeom>
          <a:noFill/>
          <a:ln w="349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6755" name="椭圆 157826"/>
          <p:cNvSpPr/>
          <p:nvPr/>
        </p:nvSpPr>
        <p:spPr>
          <a:xfrm>
            <a:off x="7848600" y="3124200"/>
            <a:ext cx="457200" cy="381000"/>
          </a:xfrm>
          <a:prstGeom prst="ellipse">
            <a:avLst/>
          </a:prstGeom>
          <a:noFill/>
          <a:ln w="349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858" name="文本框 121857"/>
          <p:cNvSpPr txBox="1"/>
          <p:nvPr/>
        </p:nvSpPr>
        <p:spPr>
          <a:xfrm>
            <a:off x="228600" y="-111125"/>
            <a:ext cx="8686800" cy="56308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000000"/>
              </a:buClr>
            </a:pPr>
            <a:endParaRPr lang="zh-CN" altLang="en-US" sz="3600" b="1" noProof="1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  <a:p>
            <a:pPr>
              <a:spcBef>
                <a:spcPct val="50000"/>
              </a:spcBef>
              <a:buClr>
                <a:srgbClr val="000000"/>
              </a:buClr>
            </a:pPr>
            <a:r>
              <a:rPr lang="zh-CN" altLang="en-US" sz="3600" b="1" noProof="1">
                <a:solidFill>
                  <a:schemeClr val="bg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物质溶解性口诀：</a:t>
            </a:r>
            <a:endParaRPr lang="zh-CN" altLang="en-US" sz="3600" b="1" noProof="1">
              <a:solidFill>
                <a:schemeClr val="bg1"/>
              </a:solidFill>
              <a:effectLst>
                <a:outerShdw blurRad="38100" dist="38100" dir="2700000">
                  <a:srgbClr val="00000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  <a:p>
            <a:pPr>
              <a:spcBef>
                <a:spcPct val="50000"/>
              </a:spcBef>
              <a:buClr>
                <a:srgbClr val="000000"/>
              </a:buClr>
            </a:pPr>
            <a:r>
              <a:rPr lang="zh-CN" altLang="en-US" sz="3600" b="1" noProof="1">
                <a:solidFill>
                  <a:srgbClr val="0000CC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钾钠铵钡四碱溶；</a:t>
            </a:r>
            <a:endParaRPr lang="zh-CN" altLang="en-US" sz="3600" b="1" noProof="1">
              <a:solidFill>
                <a:srgbClr val="0000CC"/>
              </a:solidFill>
              <a:effectLst>
                <a:outerShdw blurRad="38100" dist="38100" dir="2700000">
                  <a:srgbClr val="00000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spcBef>
                <a:spcPct val="50000"/>
              </a:spcBef>
              <a:buClr>
                <a:srgbClr val="000000"/>
              </a:buClr>
            </a:pPr>
            <a:r>
              <a:rPr lang="zh-CN" altLang="en-US" sz="3600" b="1" noProof="1">
                <a:solidFill>
                  <a:srgbClr val="0000CC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钾钠铵硝盐全溶；</a:t>
            </a:r>
            <a:endParaRPr lang="zh-CN" altLang="en-US" sz="3600" b="1" noProof="1">
              <a:solidFill>
                <a:srgbClr val="0000CC"/>
              </a:solidFill>
              <a:effectLst>
                <a:outerShdw blurRad="38100" dist="38100" dir="2700000">
                  <a:srgbClr val="00000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spcBef>
                <a:spcPct val="50000"/>
              </a:spcBef>
              <a:buClr>
                <a:srgbClr val="000000"/>
              </a:buClr>
            </a:pPr>
            <a:r>
              <a:rPr lang="zh-CN" altLang="en-US" sz="3600" b="1" noProof="1">
                <a:solidFill>
                  <a:srgbClr val="0000CC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盐酸盐，除</a:t>
            </a:r>
            <a:r>
              <a:rPr lang="zh-CN" altLang="en-US" sz="3600" b="1" noProof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银盐</a:t>
            </a:r>
            <a:r>
              <a:rPr lang="zh-CN" altLang="en-US" sz="3600" b="1" noProof="1">
                <a:solidFill>
                  <a:srgbClr val="0000CC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rPr>
              <a:t>；</a:t>
            </a:r>
            <a:endParaRPr lang="zh-CN" altLang="en-US" sz="3600" b="1" noProof="1">
              <a:solidFill>
                <a:srgbClr val="0000CC"/>
              </a:solidFill>
              <a:effectLst>
                <a:outerShdw blurRad="38100" dist="38100" dir="2700000">
                  <a:srgbClr val="00000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spcBef>
                <a:spcPct val="50000"/>
              </a:spcBef>
              <a:buClr>
                <a:srgbClr val="000000"/>
              </a:buClr>
            </a:pPr>
            <a:r>
              <a:rPr lang="zh-CN" altLang="en-US" sz="3600" b="1" noProof="1">
                <a:solidFill>
                  <a:srgbClr val="0000CC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硫酸盐，除</a:t>
            </a:r>
            <a:r>
              <a:rPr lang="zh-CN" altLang="en-US" sz="3600" b="1" noProof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钡盐</a:t>
            </a:r>
            <a:r>
              <a:rPr lang="zh-CN" altLang="en-US" sz="3600" b="1" noProof="1">
                <a:solidFill>
                  <a:srgbClr val="0000CC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rPr>
              <a:t>；</a:t>
            </a:r>
            <a:endParaRPr lang="zh-CN" altLang="en-US" sz="3600" b="1" noProof="1">
              <a:solidFill>
                <a:srgbClr val="0000CC"/>
              </a:solidFill>
              <a:effectLst>
                <a:outerShdw blurRad="38100" dist="38100" dir="2700000">
                  <a:srgbClr val="00000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spcBef>
                <a:spcPct val="50000"/>
              </a:spcBef>
              <a:buClr>
                <a:srgbClr val="000000"/>
              </a:buClr>
            </a:pPr>
            <a:r>
              <a:rPr lang="zh-CN" altLang="en-US" sz="3600" b="1" noProof="1">
                <a:solidFill>
                  <a:srgbClr val="0000CC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碳酸盐，唯有钾钠铵可溶。</a:t>
            </a:r>
            <a:endParaRPr lang="zh-CN" altLang="en-US" sz="3600" b="1" noProof="1">
              <a:solidFill>
                <a:srgbClr val="0000CC"/>
              </a:solidFill>
              <a:effectLst>
                <a:outerShdw blurRad="38100" dist="38100" dir="2700000">
                  <a:srgbClr val="00000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83970" name="文本框 121859"/>
          <p:cNvSpPr txBox="1"/>
          <p:nvPr/>
        </p:nvSpPr>
        <p:spPr>
          <a:xfrm>
            <a:off x="0" y="5911850"/>
            <a:ext cx="9144000" cy="9461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20000"/>
              </a:spcBef>
              <a:buChar char="•"/>
            </a:pP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另外：</a:t>
            </a:r>
            <a:r>
              <a:rPr lang="en-US" altLang="zh-CN" sz="2800" b="1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AgCl</a:t>
            </a: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BaSO</a:t>
            </a:r>
            <a:r>
              <a:rPr lang="en-US" altLang="zh-CN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4</a:t>
            </a: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不溶于水，也不溶于稀硝酸</a:t>
            </a:r>
            <a:endParaRPr lang="zh-CN" altLang="en-US" sz="28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endParaRPr lang="zh-CN" altLang="en-US" sz="28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83971" name="图片 1" descr="08UVTX)FA{7B5Q~CJ4G$7D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8" y="1504950"/>
            <a:ext cx="9015412" cy="53530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02" name="Text Box 2"/>
          <p:cNvSpPr txBox="1"/>
          <p:nvPr/>
        </p:nvSpPr>
        <p:spPr>
          <a:xfrm>
            <a:off x="73025" y="1500188"/>
            <a:ext cx="7848600" cy="107632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99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练习：判断下列反应能否发生，如能发生请写出相应的化学方程式</a:t>
            </a:r>
            <a:endParaRPr lang="zh-CN" altLang="en-US" sz="3200" b="1">
              <a:solidFill>
                <a:srgbClr val="0099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55654" name="文本框 155653"/>
          <p:cNvSpPr txBox="1"/>
          <p:nvPr/>
        </p:nvSpPr>
        <p:spPr>
          <a:xfrm>
            <a:off x="304800" y="2693035"/>
            <a:ext cx="8153400" cy="13287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R="0" defTabSz="914400" eaLnBrk="1" hangingPunct="1">
              <a:spcBef>
                <a:spcPct val="25000"/>
              </a:spcBef>
              <a:buClr>
                <a:schemeClr val="bg1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600" kern="1200" cap="none" spc="0" normalizeH="0" baseline="0" noProof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例：</a:t>
            </a:r>
            <a:r>
              <a:rPr kumimoji="0" lang="fr-CH" altLang="zh-CN" sz="3600" kern="1200" cap="none" spc="0" normalizeH="0" baseline="0" noProof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AgNO</a:t>
            </a:r>
            <a:r>
              <a:rPr kumimoji="0" lang="fr-CH" altLang="zh-CN" sz="3600" kern="1200" cap="none" spc="0" normalizeH="0" baseline="-25000" noProof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3</a:t>
            </a:r>
            <a:r>
              <a:rPr kumimoji="0" lang="fr-CH" altLang="zh-CN" sz="3600" kern="1200" cap="none" spc="0" normalizeH="0" baseline="0" noProof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 + HCl =</a:t>
            </a:r>
            <a:endParaRPr kumimoji="0" lang="fr-CH" altLang="zh-CN" sz="3600" kern="1200" cap="none" spc="0" normalizeH="0" baseline="-25000" noProof="1" smtClean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  <a:p>
            <a:pPr marR="0" defTabSz="914400" eaLnBrk="1" hangingPunct="1">
              <a:spcBef>
                <a:spcPct val="25000"/>
              </a:spcBef>
              <a:buClr>
                <a:schemeClr val="bg1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fr-CH" altLang="zh-CN" sz="3600" kern="1200" cap="none" spc="0" normalizeH="0" baseline="0" noProof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    NaOH + KNO</a:t>
            </a:r>
            <a:r>
              <a:rPr kumimoji="0" lang="fr-CH" altLang="zh-CN" sz="3600" kern="1200" cap="none" spc="0" normalizeH="0" baseline="-25000" noProof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3</a:t>
            </a:r>
            <a:r>
              <a:rPr kumimoji="0" lang="fr-CH" altLang="zh-CN" sz="3600" kern="1200" cap="none" spc="0" normalizeH="0" baseline="0" noProof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 =</a:t>
            </a:r>
            <a:endParaRPr kumimoji="0" lang="fr-CH" altLang="zh-CN" sz="3600" kern="1200" cap="none" spc="0" normalizeH="0" baseline="0" noProof="1" smtClean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</p:txBody>
      </p:sp>
      <p:sp>
        <p:nvSpPr>
          <p:cNvPr id="155655" name="文本框 155654"/>
          <p:cNvSpPr txBox="1"/>
          <p:nvPr/>
        </p:nvSpPr>
        <p:spPr>
          <a:xfrm>
            <a:off x="386715" y="4148455"/>
            <a:ext cx="8153400" cy="13287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R="0" defTabSz="914400" eaLnBrk="1" hangingPunct="1">
              <a:spcBef>
                <a:spcPct val="25000"/>
              </a:spcBef>
              <a:buClr>
                <a:schemeClr val="bg1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fr-CH" altLang="zh-CN" sz="3600" kern="1200" cap="none" spc="0" normalizeH="0" baseline="0" noProof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   AgNO</a:t>
            </a:r>
            <a:r>
              <a:rPr kumimoji="0" lang="fr-CH" altLang="zh-CN" sz="3600" kern="1200" cap="none" spc="0" normalizeH="0" baseline="-25000" noProof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3</a:t>
            </a:r>
            <a:r>
              <a:rPr kumimoji="0" lang="fr-CH" altLang="zh-CN" sz="3600" kern="1200" cap="none" spc="0" normalizeH="0" baseline="0" noProof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 + HCl = </a:t>
            </a:r>
            <a:r>
              <a:rPr kumimoji="0" lang="fr-CH" altLang="zh-CN" sz="3600" kern="1200" cap="none" spc="0" normalizeH="0" baseline="0" noProof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AgCl ↓</a:t>
            </a:r>
            <a:r>
              <a:rPr kumimoji="0" lang="fr-CH" altLang="zh-CN" sz="3600" kern="1200" cap="none" spc="0" normalizeH="0" baseline="0" noProof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+ HNO</a:t>
            </a:r>
            <a:r>
              <a:rPr kumimoji="0" lang="fr-CH" altLang="zh-CN" sz="3600" kern="1200" cap="none" spc="0" normalizeH="0" baseline="-25000" noProof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3</a:t>
            </a:r>
            <a:endParaRPr kumimoji="0" lang="fr-CH" altLang="zh-CN" sz="3600" kern="1200" cap="none" spc="0" normalizeH="0" baseline="-25000" noProof="1" smtClean="0">
              <a:effectLst>
                <a:outerShdw blurRad="38100" dist="38100" dir="2700000" algn="tl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  <a:p>
            <a:pPr marR="0" defTabSz="914400" eaLnBrk="1" hangingPunct="1">
              <a:spcBef>
                <a:spcPct val="25000"/>
              </a:spcBef>
              <a:buClr>
                <a:schemeClr val="bg1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fr-CH" altLang="zh-CN" sz="3600" kern="1200" cap="none" spc="0" normalizeH="0" baseline="0" noProof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   NaOH + KNO</a:t>
            </a:r>
            <a:r>
              <a:rPr kumimoji="0" lang="fr-CH" altLang="zh-CN" sz="3600" kern="1200" cap="none" spc="0" normalizeH="0" baseline="-25000" noProof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3</a:t>
            </a:r>
            <a:r>
              <a:rPr kumimoji="0" lang="fr-CH" altLang="zh-CN" sz="3600" kern="1200" cap="none" spc="0" normalizeH="0" baseline="0" noProof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 = </a:t>
            </a:r>
            <a:r>
              <a:rPr kumimoji="0" lang="zh-CN" altLang="en-US" sz="3600" kern="1200" cap="none" spc="0" normalizeH="0" baseline="0" noProof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不反应</a:t>
            </a:r>
            <a:r>
              <a:rPr kumimoji="0" lang="zh-CN" altLang="en-US" sz="3600" kern="1200" cap="none" spc="0" normalizeH="0" baseline="0" noProof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           </a:t>
            </a:r>
            <a:endParaRPr kumimoji="0" lang="zh-CN" altLang="en-US" sz="3600" kern="1200" cap="none" spc="0" normalizeH="0" baseline="0" noProof="1" smtClean="0">
              <a:effectLst>
                <a:outerShdw blurRad="38100" dist="38100" dir="2700000" algn="tl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5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5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5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5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4" grpId="0"/>
      <p:bldP spid="15565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993" name="文本框 133121"/>
          <p:cNvSpPr txBox="1"/>
          <p:nvPr/>
        </p:nvSpPr>
        <p:spPr>
          <a:xfrm>
            <a:off x="295275" y="619125"/>
            <a:ext cx="3816350" cy="768350"/>
          </a:xfrm>
          <a:prstGeom prst="rect">
            <a:avLst/>
          </a:prstGeom>
          <a:noFill/>
          <a:ln w="9525">
            <a:noFill/>
          </a:ln>
          <a:effectLst>
            <a:outerShdw dist="35921" dir="2699999" algn="ctr" rotWithShape="0">
              <a:schemeClr val="bg2"/>
            </a:outerShdw>
          </a:effectLst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400" b="1">
                <a:solidFill>
                  <a:schemeClr val="bg1"/>
                </a:solidFill>
                <a:latin typeface="Arial" panose="020b0604020202020204" pitchFamily="34" charset="0"/>
                <a:ea typeface="隶书" panose="02010509060101010101" pitchFamily="1" charset="-122"/>
              </a:rPr>
              <a:t>练习</a:t>
            </a:r>
            <a:endParaRPr lang="zh-CN" altLang="en-US" sz="4400" b="1">
              <a:solidFill>
                <a:schemeClr val="bg1"/>
              </a:solidFill>
              <a:latin typeface="Arial" panose="020b0604020202020204" pitchFamily="34" charset="0"/>
              <a:ea typeface="隶书" panose="02010509060101010101" pitchFamily="1" charset="-122"/>
            </a:endParaRPr>
          </a:p>
        </p:txBody>
      </p:sp>
      <p:sp>
        <p:nvSpPr>
          <p:cNvPr id="84994" name="文本框 133122"/>
          <p:cNvSpPr txBox="1"/>
          <p:nvPr/>
        </p:nvSpPr>
        <p:spPr>
          <a:xfrm>
            <a:off x="458788" y="1301750"/>
            <a:ext cx="6324600" cy="52228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1.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判断下列物质是否溶于水。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3124" name="文本框 133123"/>
          <p:cNvSpPr txBox="1"/>
          <p:nvPr/>
        </p:nvSpPr>
        <p:spPr>
          <a:xfrm>
            <a:off x="685800" y="1651000"/>
            <a:ext cx="7772400" cy="2336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ts val="50"/>
              </a:spcBef>
              <a:spcAft>
                <a:spcPct val="0"/>
              </a:spcAft>
              <a:buClr>
                <a:srgbClr val="000000"/>
              </a:buClr>
            </a:pPr>
            <a:r>
              <a:rPr lang="en-US" altLang="zh-CN" sz="2800" b="1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Na</a:t>
            </a:r>
            <a:r>
              <a:rPr lang="en-US" altLang="zh-CN" sz="2800" b="1" baseline="-25000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2</a:t>
            </a:r>
            <a:r>
              <a:rPr lang="en-US" altLang="zh-CN" sz="2800" b="1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CO</a:t>
            </a:r>
            <a:r>
              <a:rPr lang="en-US" altLang="zh-CN" sz="2800" b="1" baseline="-25000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3                         </a:t>
            </a:r>
            <a:r>
              <a:rPr lang="en-US" altLang="zh-CN" sz="2800" b="1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 AgCl                  BaCO</a:t>
            </a:r>
            <a:r>
              <a:rPr lang="en-US" altLang="zh-CN" sz="2800" b="1" baseline="-25000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3</a:t>
            </a:r>
            <a:r>
              <a:rPr lang="en-US" altLang="zh-CN" sz="2800" b="1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          MgSO</a:t>
            </a:r>
            <a:r>
              <a:rPr lang="en-US" altLang="zh-CN" sz="2800" b="1" baseline="-25000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4</a:t>
            </a:r>
            <a:r>
              <a:rPr lang="en-US" altLang="zh-CN" sz="2800" b="1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                  BaSO</a:t>
            </a:r>
            <a:r>
              <a:rPr lang="en-US" altLang="zh-CN" sz="2800" b="1" baseline="-25000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4                       </a:t>
            </a:r>
            <a:r>
              <a:rPr lang="en-US" altLang="zh-CN" sz="2800" b="1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Cu(OH)</a:t>
            </a:r>
            <a:r>
              <a:rPr lang="en-US" altLang="zh-CN" sz="2800" b="1" baseline="-25000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2          </a:t>
            </a:r>
            <a:r>
              <a:rPr lang="en-US" altLang="zh-CN" sz="2800" b="1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(NH</a:t>
            </a:r>
            <a:r>
              <a:rPr lang="en-US" altLang="zh-CN" sz="2800" b="1" baseline="-25000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4</a:t>
            </a:r>
            <a:r>
              <a:rPr lang="en-US" altLang="zh-CN" sz="2800" b="1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)</a:t>
            </a:r>
            <a:r>
              <a:rPr lang="en-US" altLang="zh-CN" sz="2800" b="1" baseline="-25000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2</a:t>
            </a:r>
            <a:r>
              <a:rPr lang="en-US" altLang="zh-CN" sz="2800" b="1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S</a:t>
            </a:r>
            <a:r>
              <a:rPr lang="en-US" altLang="zh-CN" sz="2800" b="1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O</a:t>
            </a:r>
            <a:r>
              <a:rPr lang="en-US" altLang="zh-CN" sz="2800" b="1" baseline="-25000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4</a:t>
            </a:r>
            <a:r>
              <a:rPr lang="en-US" altLang="zh-CN" sz="2800" b="1" noProof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lang="en-US" altLang="zh-CN" sz="2800" b="1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            Ba(OH)</a:t>
            </a:r>
            <a:r>
              <a:rPr lang="en-US" altLang="zh-CN" sz="2800" b="1" baseline="-25000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2                  </a:t>
            </a:r>
            <a:r>
              <a:rPr lang="en-US" altLang="zh-CN" sz="2800" b="1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Mg(OH)</a:t>
            </a:r>
            <a:r>
              <a:rPr lang="en-US" altLang="zh-CN" sz="2800" b="1" baseline="-25000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2</a:t>
            </a:r>
            <a:r>
              <a:rPr lang="en-US" altLang="zh-CN" sz="2800" b="1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    </a:t>
            </a:r>
            <a:endParaRPr lang="en-US" altLang="zh-CN" sz="2800" b="1" noProof="1">
              <a:solidFill>
                <a:srgbClr val="000000"/>
              </a:solidFill>
              <a:effectLst>
                <a:outerShdw blurRad="38100" dist="38100" dir="2700000">
                  <a:srgbClr val="FFFFFF"/>
                </a:outerShdw>
              </a:effectLst>
              <a:latin typeface="Times New Roman" panose="02020603050405020304" pitchFamily="18" charset="0"/>
              <a:ea typeface="隶书" panose="02010509060101010101" pitchFamily="1" charset="-122"/>
            </a:endParaRPr>
          </a:p>
          <a:p>
            <a:pPr>
              <a:lnSpc>
                <a:spcPct val="130000"/>
              </a:lnSpc>
              <a:spcBef>
                <a:spcPts val="50"/>
              </a:spcBef>
              <a:spcAft>
                <a:spcPct val="0"/>
              </a:spcAft>
              <a:buClr>
                <a:srgbClr val="000000"/>
              </a:buClr>
            </a:pPr>
            <a:r>
              <a:rPr lang="en-US" altLang="zh-CN" sz="2800" b="1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AgNO</a:t>
            </a:r>
            <a:r>
              <a:rPr lang="en-US" altLang="zh-CN" sz="2800" b="1" baseline="-25000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3</a:t>
            </a:r>
            <a:r>
              <a:rPr lang="en-US" altLang="zh-CN" sz="2800" b="1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                   Na</a:t>
            </a:r>
            <a:r>
              <a:rPr lang="en-US" altLang="zh-CN" sz="2800" b="1" baseline="-25000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3</a:t>
            </a:r>
            <a:r>
              <a:rPr lang="en-US" altLang="zh-CN" sz="2800" b="1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PO</a:t>
            </a:r>
            <a:r>
              <a:rPr lang="en-US" altLang="zh-CN" sz="2800" b="1" baseline="-25000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4                     </a:t>
            </a:r>
            <a:r>
              <a:rPr lang="en-US" altLang="zh-CN" sz="2800" b="1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Fe(OH)</a:t>
            </a:r>
            <a:r>
              <a:rPr lang="en-US" altLang="zh-CN" sz="2800" b="1" baseline="-25000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3</a:t>
            </a:r>
            <a:r>
              <a:rPr lang="en-US" altLang="zh-CN" sz="2800" b="1" noProof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</a:t>
            </a:r>
            <a:endParaRPr lang="en-US" altLang="zh-CN" sz="2800" b="1" noProof="1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125" name="文本框 133124"/>
          <p:cNvSpPr txBox="1"/>
          <p:nvPr/>
        </p:nvSpPr>
        <p:spPr>
          <a:xfrm>
            <a:off x="4567238" y="1819275"/>
            <a:ext cx="122396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noProof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白色↓</a:t>
            </a:r>
            <a:endParaRPr lang="zh-CN" altLang="en-US" sz="2400" b="1" noProof="1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126" name="文本框 133125"/>
          <p:cNvSpPr txBox="1"/>
          <p:nvPr/>
        </p:nvSpPr>
        <p:spPr>
          <a:xfrm>
            <a:off x="7448550" y="1824038"/>
            <a:ext cx="122396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noProof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白色↓</a:t>
            </a:r>
            <a:endParaRPr lang="zh-CN" altLang="en-US" sz="2400" b="1" noProof="1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127" name="文本框 133126"/>
          <p:cNvSpPr txBox="1"/>
          <p:nvPr/>
        </p:nvSpPr>
        <p:spPr>
          <a:xfrm>
            <a:off x="4567238" y="2327275"/>
            <a:ext cx="122396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noProof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白色↓</a:t>
            </a:r>
            <a:endParaRPr lang="zh-CN" altLang="en-US" sz="2400" b="1" noProof="1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128" name="文本框 133127"/>
          <p:cNvSpPr txBox="1"/>
          <p:nvPr/>
        </p:nvSpPr>
        <p:spPr>
          <a:xfrm>
            <a:off x="7448550" y="2357438"/>
            <a:ext cx="122396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noProof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蓝色↓</a:t>
            </a:r>
            <a:endParaRPr lang="zh-CN" altLang="en-US" sz="2400" b="1" noProof="1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129" name="文本框 133128"/>
          <p:cNvSpPr txBox="1"/>
          <p:nvPr/>
        </p:nvSpPr>
        <p:spPr>
          <a:xfrm>
            <a:off x="7448550" y="2936875"/>
            <a:ext cx="122396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noProof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白色↓</a:t>
            </a:r>
            <a:endParaRPr lang="zh-CN" altLang="en-US" sz="2400" b="1" noProof="1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130" name="文本框 133129"/>
          <p:cNvSpPr txBox="1"/>
          <p:nvPr/>
        </p:nvSpPr>
        <p:spPr>
          <a:xfrm>
            <a:off x="7448550" y="3509963"/>
            <a:ext cx="143986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noProof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红褐色↓</a:t>
            </a:r>
            <a:endParaRPr lang="zh-CN" altLang="en-US" sz="2400" b="1" noProof="1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85002" name="组合 133130"/>
          <p:cNvGrpSpPr/>
          <p:nvPr/>
        </p:nvGrpSpPr>
        <p:grpSpPr>
          <a:xfrm>
            <a:off x="458788" y="4141788"/>
            <a:ext cx="8140700" cy="2282825"/>
            <a:chOff x="337" y="2609"/>
            <a:chExt cx="5128" cy="1438"/>
          </a:xfrm>
        </p:grpSpPr>
        <p:sp>
          <p:nvSpPr>
            <p:cNvPr id="85003" name="文本框 133131"/>
            <p:cNvSpPr txBox="1"/>
            <p:nvPr/>
          </p:nvSpPr>
          <p:spPr>
            <a:xfrm>
              <a:off x="337" y="2609"/>
              <a:ext cx="5080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2. </a:t>
              </a:r>
              <a:r>
                <a:rPr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判断下列反应是否能发生，并说明理由。</a:t>
              </a:r>
              <a:endPara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33133" name="文本框 133132"/>
            <p:cNvSpPr txBox="1"/>
            <p:nvPr/>
          </p:nvSpPr>
          <p:spPr>
            <a:xfrm>
              <a:off x="528" y="2928"/>
              <a:ext cx="4937" cy="111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spcBef>
                  <a:spcPts val="50"/>
                </a:spcBef>
                <a:spcAft>
                  <a:spcPct val="0"/>
                </a:spcAft>
                <a:buClr>
                  <a:srgbClr val="000000"/>
                </a:buClr>
              </a:pPr>
              <a:r>
                <a:rPr lang="en-US" altLang="zh-CN" sz="28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1. KNO</a:t>
              </a:r>
              <a:r>
                <a:rPr lang="en-US" altLang="zh-CN" sz="2800" b="1" baseline="-25000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3 </a:t>
              </a:r>
              <a:r>
                <a:rPr lang="en-US" altLang="zh-CN" sz="28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+ NaCl                  2. Ba(NO</a:t>
              </a:r>
              <a:r>
                <a:rPr lang="en-US" altLang="zh-CN" sz="2800" b="1" baseline="-25000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3</a:t>
              </a:r>
              <a:r>
                <a:rPr lang="en-US" altLang="zh-CN" sz="28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)</a:t>
              </a:r>
              <a:r>
                <a:rPr lang="en-US" altLang="zh-CN" sz="2800" b="1" baseline="-25000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2 </a:t>
              </a:r>
              <a:r>
                <a:rPr lang="en-US" altLang="zh-CN" sz="28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+ Na</a:t>
              </a:r>
              <a:r>
                <a:rPr lang="en-US" altLang="zh-CN" sz="2800" b="1" baseline="-25000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2</a:t>
              </a:r>
              <a:r>
                <a:rPr lang="en-US" altLang="zh-CN" sz="28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SO</a:t>
              </a:r>
              <a:r>
                <a:rPr lang="en-US" altLang="zh-CN" sz="2800" b="1" baseline="-25000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4           </a:t>
              </a:r>
              <a:r>
                <a:rPr lang="en-US" altLang="zh-CN" sz="28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3. Na</a:t>
              </a:r>
              <a:r>
                <a:rPr lang="en-US" altLang="zh-CN" sz="2800" b="1" baseline="-25000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2</a:t>
              </a:r>
              <a:r>
                <a:rPr lang="en-US" altLang="zh-CN" sz="28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CO</a:t>
              </a:r>
              <a:r>
                <a:rPr lang="en-US" altLang="zh-CN" sz="2800" b="1" baseline="-25000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3 </a:t>
              </a:r>
              <a:r>
                <a:rPr lang="en-US" altLang="zh-CN" sz="28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+ H</a:t>
              </a:r>
              <a:r>
                <a:rPr lang="en-US" altLang="zh-CN" sz="2800" b="1" baseline="-25000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2</a:t>
              </a:r>
              <a:r>
                <a:rPr lang="en-US" altLang="zh-CN" sz="28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SO</a:t>
              </a:r>
              <a:r>
                <a:rPr lang="en-US" altLang="zh-CN" sz="2800" b="1" baseline="-25000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4                   </a:t>
              </a:r>
              <a:r>
                <a:rPr lang="en-US" altLang="zh-CN" sz="28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4.  FeCl</a:t>
              </a:r>
              <a:r>
                <a:rPr lang="en-US" altLang="zh-CN" sz="2800" b="1" baseline="-25000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3 </a:t>
              </a:r>
              <a:r>
                <a:rPr lang="en-US" altLang="zh-CN" sz="28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+ Ba(OH)</a:t>
              </a:r>
              <a:r>
                <a:rPr lang="en-US" altLang="zh-CN" sz="2800" b="1" baseline="-25000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2      </a:t>
              </a:r>
              <a:endParaRPr lang="en-US" altLang="zh-CN" sz="2800" b="1" baseline="-25000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</a:endParaRPr>
            </a:p>
            <a:p>
              <a:pPr>
                <a:lnSpc>
                  <a:spcPct val="130000"/>
                </a:lnSpc>
                <a:spcBef>
                  <a:spcPts val="50"/>
                </a:spcBef>
                <a:spcAft>
                  <a:spcPct val="0"/>
                </a:spcAft>
                <a:buClr>
                  <a:srgbClr val="000000"/>
                </a:buClr>
              </a:pPr>
              <a:r>
                <a:rPr lang="en-US" altLang="zh-CN" sz="2800" b="1" baseline="-25000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 </a:t>
              </a:r>
              <a:r>
                <a:rPr lang="en-US" altLang="zh-CN" sz="28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5. NH</a:t>
              </a:r>
              <a:r>
                <a:rPr lang="en-US" altLang="zh-CN" sz="2800" b="1" baseline="-25000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4</a:t>
              </a:r>
              <a:r>
                <a:rPr lang="en-US" altLang="zh-CN" sz="28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Cl + ZnSO </a:t>
              </a:r>
              <a:r>
                <a:rPr lang="en-US" altLang="zh-CN" sz="2800" b="1" baseline="-25000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4                   </a:t>
              </a:r>
              <a:r>
                <a:rPr lang="en-US" altLang="zh-CN" sz="28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6. </a:t>
              </a:r>
              <a:r>
                <a:rPr lang="en-US" altLang="zh-CN" sz="28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Na</a:t>
              </a:r>
              <a:r>
                <a:rPr lang="en-US" altLang="zh-CN" sz="2800" b="1" baseline="-25000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  <a:r>
                <a:rPr lang="en-US" altLang="zh-CN" sz="28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CO</a:t>
              </a:r>
              <a:r>
                <a:rPr lang="en-US" altLang="zh-CN" sz="2800" b="1" baseline="-25000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3 </a:t>
              </a:r>
              <a:r>
                <a:rPr lang="en-US" altLang="zh-CN" sz="28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+ </a:t>
              </a:r>
              <a:r>
                <a:rPr lang="en-US" altLang="zh-CN" sz="28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Ca(OH)</a:t>
              </a:r>
              <a:r>
                <a:rPr lang="en-US" altLang="zh-CN" sz="2800" b="1" baseline="-25000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  <a:r>
                <a:rPr lang="en-US" altLang="zh-CN" sz="2800" b="1" noProof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lang="en-US" altLang="zh-CN" sz="2800" b="1" noProof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133134" name="文本框 133133"/>
          <p:cNvSpPr txBox="1"/>
          <p:nvPr/>
        </p:nvSpPr>
        <p:spPr>
          <a:xfrm>
            <a:off x="608013" y="4733925"/>
            <a:ext cx="576263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 b="1" noProof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×</a:t>
            </a:r>
            <a:endParaRPr lang="en-US" altLang="zh-CN" sz="3600" b="1" noProof="1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135" name="文本框 133134"/>
          <p:cNvSpPr txBox="1"/>
          <p:nvPr/>
        </p:nvSpPr>
        <p:spPr>
          <a:xfrm>
            <a:off x="4716463" y="4660900"/>
            <a:ext cx="576263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 noProof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√</a:t>
            </a:r>
            <a:endParaRPr lang="zh-CN" altLang="en-US" sz="3600" b="1" noProof="1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136" name="文本框 133135"/>
          <p:cNvSpPr txBox="1"/>
          <p:nvPr/>
        </p:nvSpPr>
        <p:spPr>
          <a:xfrm>
            <a:off x="684213" y="5322888"/>
            <a:ext cx="576263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 noProof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√</a:t>
            </a:r>
            <a:endParaRPr lang="zh-CN" altLang="en-US" sz="3600" b="1" noProof="1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137" name="文本框 133136"/>
          <p:cNvSpPr txBox="1"/>
          <p:nvPr/>
        </p:nvSpPr>
        <p:spPr>
          <a:xfrm>
            <a:off x="4716463" y="5248275"/>
            <a:ext cx="576263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 noProof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√</a:t>
            </a:r>
            <a:endParaRPr lang="zh-CN" altLang="en-US" sz="3600" b="1" noProof="1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138" name="文本框 133137"/>
          <p:cNvSpPr txBox="1"/>
          <p:nvPr/>
        </p:nvSpPr>
        <p:spPr>
          <a:xfrm>
            <a:off x="684213" y="5832475"/>
            <a:ext cx="576263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 b="1" noProof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×</a:t>
            </a:r>
            <a:endParaRPr lang="en-US" altLang="zh-CN" sz="3600" b="1" noProof="1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139" name="文本框 133138"/>
          <p:cNvSpPr txBox="1"/>
          <p:nvPr/>
        </p:nvSpPr>
        <p:spPr>
          <a:xfrm>
            <a:off x="4787900" y="5837238"/>
            <a:ext cx="576263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 noProof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√</a:t>
            </a:r>
            <a:endParaRPr lang="zh-CN" altLang="en-US" sz="3600" b="1" noProof="1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3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3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3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3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3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3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3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3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3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3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3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3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3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3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5" grpId="0"/>
      <p:bldP spid="133126" grpId="0"/>
      <p:bldP spid="133127" grpId="0"/>
      <p:bldP spid="133128" grpId="0"/>
      <p:bldP spid="133129" grpId="0"/>
      <p:bldP spid="133130" grpId="0"/>
      <p:bldP spid="133134" grpId="0"/>
      <p:bldP spid="133135" grpId="0"/>
      <p:bldP spid="133136" grpId="0"/>
      <p:bldP spid="133137" grpId="0"/>
      <p:bldP spid="133138" grpId="0"/>
      <p:bldP spid="13313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0782" name="矩形 160781"/>
          <p:cNvSpPr/>
          <p:nvPr/>
        </p:nvSpPr>
        <p:spPr>
          <a:xfrm>
            <a:off x="739775" y="3508375"/>
            <a:ext cx="8078788" cy="24542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在金属活动性顺序表中，只有</a:t>
            </a:r>
            <a:r>
              <a:rPr lang="zh-CN" altLang="en-US" sz="32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＿＿＿＿＿＿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的金属才能把</a:t>
            </a:r>
            <a:r>
              <a:rPr lang="zh-CN" altLang="en-US" sz="32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＿＿＿＿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的金属从它的</a:t>
            </a:r>
            <a:r>
              <a:rPr lang="zh-CN" altLang="en-US" sz="32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＿＿＿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中置换出来，与氢的位置</a:t>
            </a:r>
            <a:r>
              <a:rPr lang="zh-CN" altLang="en-US" sz="32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＿＿＿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关；盐必须是</a:t>
            </a:r>
            <a:r>
              <a:rPr lang="zh-CN" altLang="en-US" sz="32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＿＿＿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盐</a:t>
            </a:r>
            <a:r>
              <a:rPr lang="zh-CN" altLang="en-US" sz="32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3200" b="1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2580" name="文本框 152579"/>
          <p:cNvSpPr txBox="1"/>
          <p:nvPr/>
        </p:nvSpPr>
        <p:spPr>
          <a:xfrm>
            <a:off x="298450" y="638175"/>
            <a:ext cx="6248400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三、盐的化学性质</a:t>
            </a:r>
            <a:endParaRPr lang="zh-CN" altLang="en-US" sz="3200" b="1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52581" name="文本框 152580"/>
          <p:cNvSpPr txBox="1"/>
          <p:nvPr/>
        </p:nvSpPr>
        <p:spPr>
          <a:xfrm>
            <a:off x="685800" y="1600200"/>
            <a:ext cx="3886200" cy="18764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20000"/>
              </a:lnSpc>
              <a:spcBef>
                <a:spcPts val="50"/>
              </a:spcBef>
            </a:pP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Fe + CuSO</a:t>
            </a:r>
            <a:r>
              <a:rPr lang="en-US" altLang="zh-CN" sz="32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 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</a:t>
            </a:r>
            <a:endParaRPr lang="en-US" altLang="zh-CN" sz="32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50"/>
              </a:spcBef>
            </a:pP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2Al + 3 CuSO</a:t>
            </a:r>
            <a:r>
              <a:rPr lang="en-US" altLang="zh-CN" sz="32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 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</a:t>
            </a:r>
            <a:endParaRPr lang="en-US" altLang="zh-CN" sz="32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50"/>
              </a:spcBef>
            </a:pP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Cu + 2AgNO</a:t>
            </a:r>
            <a:r>
              <a:rPr lang="en-US" altLang="zh-CN" sz="32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=</a:t>
            </a:r>
            <a:endParaRPr lang="en-US" altLang="zh-CN" sz="32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52582" name="文本框 152581"/>
          <p:cNvSpPr txBox="1"/>
          <p:nvPr/>
        </p:nvSpPr>
        <p:spPr>
          <a:xfrm>
            <a:off x="207963" y="1309370"/>
            <a:ext cx="8610600" cy="5826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、盐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金属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→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新盐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新金属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52584" name="文本框 152583"/>
          <p:cNvSpPr txBox="1"/>
          <p:nvPr/>
        </p:nvSpPr>
        <p:spPr>
          <a:xfrm>
            <a:off x="3200400" y="1676400"/>
            <a:ext cx="2743200" cy="584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FeSO</a:t>
            </a:r>
            <a:r>
              <a:rPr lang="en-US" altLang="zh-CN" sz="32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 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 Cu</a:t>
            </a:r>
            <a:endParaRPr lang="en-US" altLang="zh-CN" sz="32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52585" name="文本框 152584"/>
          <p:cNvSpPr txBox="1"/>
          <p:nvPr/>
        </p:nvSpPr>
        <p:spPr>
          <a:xfrm>
            <a:off x="3581400" y="2271713"/>
            <a:ext cx="3962400" cy="584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Al</a:t>
            </a:r>
            <a:r>
              <a:rPr lang="en-US" altLang="zh-CN" sz="32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(SO</a:t>
            </a:r>
            <a:r>
              <a:rPr lang="en-US" altLang="zh-CN" sz="32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 </a:t>
            </a:r>
            <a:r>
              <a:rPr lang="en-US" altLang="zh-CN" sz="32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 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+ 3Cu</a:t>
            </a:r>
            <a:endParaRPr lang="en-US" altLang="zh-CN" sz="32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52586" name="文本框 152585"/>
          <p:cNvSpPr txBox="1"/>
          <p:nvPr/>
        </p:nvSpPr>
        <p:spPr>
          <a:xfrm>
            <a:off x="3581400" y="2895600"/>
            <a:ext cx="3886200" cy="584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Cu(NO</a:t>
            </a:r>
            <a:r>
              <a:rPr lang="en-US" altLang="zh-CN" sz="32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en-US" altLang="zh-CN" sz="32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 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+2Ag</a:t>
            </a:r>
            <a:endParaRPr lang="en-US" altLang="zh-CN" sz="32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60772" name="文本框 160771"/>
          <p:cNvSpPr txBox="1"/>
          <p:nvPr/>
        </p:nvSpPr>
        <p:spPr>
          <a:xfrm>
            <a:off x="6248400" y="3559175"/>
            <a:ext cx="2317750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_GB2312" pitchFamily="49" charset="-122"/>
                <a:ea typeface="宋体" panose="02010600030101010101" pitchFamily="2" charset="-122"/>
              </a:rPr>
              <a:t>位于前面</a:t>
            </a:r>
            <a:endParaRPr lang="zh-CN" altLang="en-US" sz="3200" b="1">
              <a:solidFill>
                <a:srgbClr val="FF0000"/>
              </a:solidFill>
              <a:latin typeface="楷体_GB2312" pitchFamily="49" charset="-122"/>
              <a:ea typeface="宋体" panose="02010600030101010101" pitchFamily="2" charset="-122"/>
            </a:endParaRPr>
          </a:p>
        </p:txBody>
      </p:sp>
      <p:sp>
        <p:nvSpPr>
          <p:cNvPr id="160773" name="文本框 160772"/>
          <p:cNvSpPr txBox="1"/>
          <p:nvPr/>
        </p:nvSpPr>
        <p:spPr>
          <a:xfrm>
            <a:off x="3200400" y="4132263"/>
            <a:ext cx="2205038" cy="5794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_GB2312" pitchFamily="49" charset="-122"/>
                <a:ea typeface="宋体" panose="02010600030101010101" pitchFamily="2" charset="-122"/>
              </a:rPr>
              <a:t>位于后面</a:t>
            </a:r>
            <a:endParaRPr lang="zh-CN" altLang="en-US" sz="3200" b="1">
              <a:solidFill>
                <a:srgbClr val="FF0000"/>
              </a:solidFill>
              <a:latin typeface="楷体_GB2312" pitchFamily="49" charset="-122"/>
              <a:ea typeface="宋体" panose="02010600030101010101" pitchFamily="2" charset="-122"/>
            </a:endParaRPr>
          </a:p>
        </p:txBody>
      </p:sp>
      <p:sp>
        <p:nvSpPr>
          <p:cNvPr id="160774" name="文本框 160773"/>
          <p:cNvSpPr txBox="1"/>
          <p:nvPr/>
        </p:nvSpPr>
        <p:spPr>
          <a:xfrm>
            <a:off x="7315200" y="4117975"/>
            <a:ext cx="2305050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_GB2312" pitchFamily="49" charset="-122"/>
                <a:ea typeface="宋体" panose="02010600030101010101" pitchFamily="2" charset="-122"/>
              </a:rPr>
              <a:t>盐溶液</a:t>
            </a:r>
            <a:endParaRPr lang="zh-CN" altLang="en-US" sz="3200" b="1">
              <a:solidFill>
                <a:srgbClr val="FF0000"/>
              </a:solidFill>
              <a:latin typeface="楷体_GB2312" pitchFamily="49" charset="-122"/>
              <a:ea typeface="宋体" panose="02010600030101010101" pitchFamily="2" charset="-122"/>
            </a:endParaRPr>
          </a:p>
        </p:txBody>
      </p:sp>
      <p:sp>
        <p:nvSpPr>
          <p:cNvPr id="160775" name="文本框 160774"/>
          <p:cNvSpPr txBox="1"/>
          <p:nvPr/>
        </p:nvSpPr>
        <p:spPr>
          <a:xfrm>
            <a:off x="5594350" y="4711700"/>
            <a:ext cx="787400" cy="584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_GB2312" pitchFamily="49" charset="-122"/>
                <a:ea typeface="宋体" panose="02010600030101010101" pitchFamily="2" charset="-122"/>
              </a:rPr>
              <a:t>无</a:t>
            </a:r>
            <a:endParaRPr lang="zh-CN" altLang="en-US" sz="3200" b="1">
              <a:solidFill>
                <a:srgbClr val="FF0000"/>
              </a:solidFill>
              <a:latin typeface="楷体_GB2312" pitchFamily="49" charset="-122"/>
              <a:ea typeface="宋体" panose="02010600030101010101" pitchFamily="2" charset="-122"/>
            </a:endParaRPr>
          </a:p>
        </p:txBody>
      </p:sp>
      <p:sp>
        <p:nvSpPr>
          <p:cNvPr id="160776" name="文本框 160775"/>
          <p:cNvSpPr txBox="1"/>
          <p:nvPr/>
        </p:nvSpPr>
        <p:spPr>
          <a:xfrm>
            <a:off x="1144588" y="5295900"/>
            <a:ext cx="1649412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_GB2312" pitchFamily="49" charset="-122"/>
                <a:ea typeface="宋体" panose="02010600030101010101" pitchFamily="2" charset="-122"/>
              </a:rPr>
              <a:t>可溶性</a:t>
            </a:r>
            <a:endParaRPr lang="zh-CN" altLang="en-US" sz="3200" b="1">
              <a:solidFill>
                <a:srgbClr val="FF0000"/>
              </a:solidFill>
              <a:latin typeface="楷体_GB2312" pitchFamily="49" charset="-122"/>
              <a:ea typeface="宋体" panose="02010600030101010101" pitchFamily="2" charset="-122"/>
            </a:endParaRPr>
          </a:p>
        </p:txBody>
      </p:sp>
      <p:sp>
        <p:nvSpPr>
          <p:cNvPr id="160778" name="文本框 160777"/>
          <p:cNvSpPr txBox="1"/>
          <p:nvPr/>
        </p:nvSpPr>
        <p:spPr>
          <a:xfrm>
            <a:off x="782638" y="5962650"/>
            <a:ext cx="7491412" cy="584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_GB2312" pitchFamily="49" charset="-122"/>
                <a:ea typeface="宋体" panose="02010600030101010101" pitchFamily="2" charset="-122"/>
              </a:rPr>
              <a:t>不能用</a:t>
            </a:r>
            <a:r>
              <a: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K</a:t>
            </a:r>
            <a:r>
              <a: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Ca</a:t>
            </a:r>
            <a:r>
              <a: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Na</a:t>
            </a:r>
            <a:r>
              <a:rPr lang="zh-CN" altLang="en-US" sz="3200" b="1">
                <a:solidFill>
                  <a:srgbClr val="FF0000"/>
                </a:solidFill>
                <a:latin typeface="楷体_GB2312" pitchFamily="49" charset="-122"/>
                <a:ea typeface="宋体" panose="02010600030101010101" pitchFamily="2" charset="-122"/>
              </a:rPr>
              <a:t>置换盐溶液中的金属</a:t>
            </a:r>
            <a:endParaRPr lang="zh-CN" altLang="en-US" sz="3200" b="1">
              <a:solidFill>
                <a:srgbClr val="FF0000"/>
              </a:solidFill>
              <a:latin typeface="楷体_GB2312" pitchFamily="49" charset="-122"/>
              <a:ea typeface="宋体" panose="02010600030101010101" pitchFamily="2" charset="-122"/>
            </a:endParaRPr>
          </a:p>
        </p:txBody>
      </p:sp>
      <p:sp>
        <p:nvSpPr>
          <p:cNvPr id="160783" name="五角星 160782"/>
          <p:cNvSpPr/>
          <p:nvPr/>
        </p:nvSpPr>
        <p:spPr>
          <a:xfrm>
            <a:off x="298450" y="3736975"/>
            <a:ext cx="393700" cy="381000"/>
          </a:xfrm>
          <a:custGeom>
            <a:cxnLst>
              <a:cxn ang="16200000">
                <a:pos x="196850" y="0"/>
              </a:cxn>
              <a:cxn ang="10800000">
                <a:pos x="0" y="145528"/>
              </a:cxn>
              <a:cxn ang="5400000">
                <a:pos x="75190" y="380999"/>
              </a:cxn>
              <a:cxn ang="5400000">
                <a:pos x="318509" y="380999"/>
              </a:cxn>
              <a:cxn ang="0">
                <a:pos x="393699" y="145528"/>
              </a:cxn>
            </a:cxnLst>
            <a:rect l="l" t="t" r="r" b="b"/>
            <a:pathLst>
              <a:path w="393700" h="381000">
                <a:moveTo>
                  <a:pt x="0" y="145528"/>
                </a:moveTo>
                <a:lnTo>
                  <a:pt x="150380" y="145529"/>
                </a:lnTo>
                <a:lnTo>
                  <a:pt x="196850" y="0"/>
                </a:lnTo>
                <a:lnTo>
                  <a:pt x="243319" y="145529"/>
                </a:lnTo>
                <a:lnTo>
                  <a:pt x="393699" y="145528"/>
                </a:lnTo>
                <a:lnTo>
                  <a:pt x="272038" y="235469"/>
                </a:lnTo>
                <a:lnTo>
                  <a:pt x="318509" y="380999"/>
                </a:lnTo>
                <a:lnTo>
                  <a:pt x="196850" y="291056"/>
                </a:lnTo>
                <a:lnTo>
                  <a:pt x="75190" y="380999"/>
                </a:lnTo>
                <a:lnTo>
                  <a:pt x="121661" y="235469"/>
                </a:lnTo>
                <a:close/>
              </a:path>
            </a:pathLst>
          </a:cu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" name="五角星 1"/>
          <p:cNvSpPr/>
          <p:nvPr/>
        </p:nvSpPr>
        <p:spPr>
          <a:xfrm>
            <a:off x="298450" y="5962650"/>
            <a:ext cx="393700" cy="381000"/>
          </a:xfrm>
          <a:custGeom>
            <a:cxnLst>
              <a:cxn ang="16200000">
                <a:pos x="196850" y="0"/>
              </a:cxn>
              <a:cxn ang="10800000">
                <a:pos x="0" y="145528"/>
              </a:cxn>
              <a:cxn ang="5400000">
                <a:pos x="75190" y="380999"/>
              </a:cxn>
              <a:cxn ang="5400000">
                <a:pos x="318509" y="380999"/>
              </a:cxn>
              <a:cxn ang="0">
                <a:pos x="393699" y="145528"/>
              </a:cxn>
            </a:cxnLst>
            <a:rect l="l" t="t" r="r" b="b"/>
            <a:pathLst>
              <a:path w="393700" h="381000">
                <a:moveTo>
                  <a:pt x="0" y="145528"/>
                </a:moveTo>
                <a:lnTo>
                  <a:pt x="150380" y="145529"/>
                </a:lnTo>
                <a:lnTo>
                  <a:pt x="196850" y="0"/>
                </a:lnTo>
                <a:lnTo>
                  <a:pt x="243319" y="145529"/>
                </a:lnTo>
                <a:lnTo>
                  <a:pt x="393699" y="145528"/>
                </a:lnTo>
                <a:lnTo>
                  <a:pt x="272038" y="235469"/>
                </a:lnTo>
                <a:lnTo>
                  <a:pt x="318509" y="380999"/>
                </a:lnTo>
                <a:lnTo>
                  <a:pt x="196850" y="291056"/>
                </a:lnTo>
                <a:lnTo>
                  <a:pt x="75190" y="380999"/>
                </a:lnTo>
                <a:lnTo>
                  <a:pt x="121661" y="235469"/>
                </a:lnTo>
                <a:close/>
              </a:path>
            </a:pathLst>
          </a:cu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2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2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2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2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0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0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07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07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0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0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0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0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0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0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0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0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0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0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82" grpId="0"/>
      <p:bldP spid="152580" grpId="0"/>
      <p:bldP spid="152581" grpId="0"/>
      <p:bldP spid="152582" grpId="0"/>
      <p:bldP spid="152584" grpId="0"/>
      <p:bldP spid="152585" grpId="0"/>
      <p:bldP spid="152586" grpId="0"/>
      <p:bldP spid="160772" grpId="0"/>
      <p:bldP spid="160773" grpId="0"/>
      <p:bldP spid="160774" grpId="0"/>
      <p:bldP spid="160775" grpId="0"/>
      <p:bldP spid="160776" grpId="0"/>
      <p:bldP spid="160778" grpId="0"/>
      <p:bldP spid="160783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4513" name="文本框 130051"/>
          <p:cNvSpPr txBox="1"/>
          <p:nvPr/>
        </p:nvSpPr>
        <p:spPr>
          <a:xfrm>
            <a:off x="555625" y="2298700"/>
            <a:ext cx="8489950" cy="646113"/>
          </a:xfrm>
          <a:prstGeom prst="rect">
            <a:avLst/>
          </a:prstGeom>
          <a:noFill/>
          <a:ln w="12700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①</a:t>
            </a: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HCl+CaCO</a:t>
            </a:r>
            <a:r>
              <a:rPr lang="en-US" altLang="zh-CN" sz="36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=CaCl</a:t>
            </a:r>
            <a:r>
              <a:rPr lang="en-US" altLang="zh-CN" sz="36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+H</a:t>
            </a:r>
            <a:r>
              <a:rPr lang="en-US" altLang="zh-CN" sz="36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O+CO</a:t>
            </a:r>
            <a:r>
              <a:rPr lang="en-US" altLang="zh-CN" sz="36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↑</a:t>
            </a:r>
            <a:endParaRPr lang="en-US" altLang="zh-CN" sz="36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4514" name="文本框 130053"/>
          <p:cNvSpPr txBox="1"/>
          <p:nvPr/>
        </p:nvSpPr>
        <p:spPr>
          <a:xfrm>
            <a:off x="555625" y="3208338"/>
            <a:ext cx="7635875" cy="646112"/>
          </a:xfrm>
          <a:prstGeom prst="rect">
            <a:avLst/>
          </a:prstGeom>
          <a:noFill/>
          <a:ln w="12700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②H</a:t>
            </a:r>
            <a:r>
              <a:rPr lang="en-US" altLang="zh-CN" sz="36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SO</a:t>
            </a:r>
            <a:r>
              <a:rPr lang="en-US" altLang="zh-CN" sz="36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+BaCl</a:t>
            </a:r>
            <a:r>
              <a:rPr lang="en-US" altLang="zh-CN" sz="36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=BaSO</a:t>
            </a:r>
            <a:r>
              <a:rPr lang="en-US" altLang="zh-CN" sz="36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↓+ 2HCl</a:t>
            </a:r>
            <a:endParaRPr lang="en-US" altLang="zh-CN" sz="3600" err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4515" name="文本框 130054"/>
          <p:cNvSpPr txBox="1"/>
          <p:nvPr/>
        </p:nvSpPr>
        <p:spPr>
          <a:xfrm>
            <a:off x="555625" y="4079875"/>
            <a:ext cx="8534400" cy="646113"/>
          </a:xfrm>
          <a:prstGeom prst="rect">
            <a:avLst/>
          </a:prstGeom>
          <a:noFill/>
          <a:ln w="12700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③H</a:t>
            </a:r>
            <a:r>
              <a:rPr lang="en-US" altLang="zh-CN" sz="36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SO</a:t>
            </a:r>
            <a:r>
              <a:rPr lang="en-US" altLang="zh-CN" sz="36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+MgCO</a:t>
            </a:r>
            <a:r>
              <a:rPr lang="en-US" altLang="zh-CN" sz="36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=MgSO</a:t>
            </a:r>
            <a:r>
              <a:rPr lang="en-US" altLang="zh-CN" sz="36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+H</a:t>
            </a:r>
            <a:r>
              <a:rPr lang="en-US" altLang="zh-CN" sz="36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O+CO</a:t>
            </a:r>
            <a:r>
              <a:rPr lang="en-US" altLang="zh-CN" sz="36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↑</a:t>
            </a:r>
            <a:endParaRPr lang="en-US" altLang="zh-CN" sz="36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4516" name="文本框 130057"/>
          <p:cNvSpPr txBox="1"/>
          <p:nvPr/>
        </p:nvSpPr>
        <p:spPr>
          <a:xfrm>
            <a:off x="314325" y="1390650"/>
            <a:ext cx="7315200" cy="6445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2.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盐 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 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酸 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→ 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新盐 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 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新酸</a:t>
            </a:r>
            <a:endParaRPr lang="zh-CN" altLang="en-US" sz="36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64517" name="对象 1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4114800" y="3333750"/>
          <a:ext cx="914400" cy="1905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r:id="rId2" imgW="914400" imgH="189865" progId="Equation.KSEE3">
                  <p:embed/>
                </p:oleObj>
              </mc:Choice>
              <mc:Fallback>
                <p:oleObj r:id="rId2" imgW="914400" imgH="1898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114800" y="3333750"/>
                        <a:ext cx="914400" cy="190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2580" name="文本框 152579"/>
          <p:cNvSpPr txBox="1"/>
          <p:nvPr/>
        </p:nvSpPr>
        <p:spPr>
          <a:xfrm>
            <a:off x="298450" y="638175"/>
            <a:ext cx="6248400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三、盐的化学性质</a:t>
            </a:r>
            <a:endParaRPr lang="zh-CN" altLang="en-US" sz="3200" b="1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8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05" name="标题 153604"/>
          <p:cNvSpPr>
            <a:spLocks noGrp="1"/>
          </p:cNvSpPr>
          <p:nvPr>
            <p:ph type="title"/>
          </p:nvPr>
        </p:nvSpPr>
        <p:spPr>
          <a:xfrm>
            <a:off x="301625" y="3892550"/>
            <a:ext cx="8540750" cy="1143000"/>
          </a:xfrm>
        </p:spPr>
        <p:txBody>
          <a:bodyPr wrap="square" lIns="91440" tIns="45720" rIns="91440" bIns="45720" anchor="ctr"/>
          <a:lstStyle/>
          <a:p>
            <a:pPr algn="l">
              <a:spcBef>
                <a:spcPct val="50000"/>
              </a:spcBef>
            </a:pP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</a:rPr>
              <a:t>FeCl</a:t>
            </a:r>
            <a:r>
              <a:rPr lang="en-US" altLang="zh-CN" sz="360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3</a:t>
            </a: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</a:rPr>
              <a:t> + 3NaOH === Fe(OH)</a:t>
            </a:r>
            <a:r>
              <a:rPr lang="en-US" altLang="zh-CN" sz="360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3</a:t>
            </a: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</a:rPr>
              <a:t>↓+ 3NaCl</a:t>
            </a:r>
            <a:endParaRPr lang="en-US" altLang="zh-CN" sz="36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6" name="文本框 153605"/>
          <p:cNvSpPr txBox="1"/>
          <p:nvPr/>
        </p:nvSpPr>
        <p:spPr>
          <a:xfrm>
            <a:off x="309563" y="3246438"/>
            <a:ext cx="8532812" cy="6461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CuSO</a:t>
            </a:r>
            <a:r>
              <a:rPr lang="en-US" altLang="zh-CN" sz="3600" b="1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+ 2NaOH === Cu(OH)</a:t>
            </a:r>
            <a:r>
              <a:rPr lang="en-US" altLang="zh-CN" sz="3600" b="1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↓+ Na</a:t>
            </a:r>
            <a:r>
              <a:rPr lang="en-US" altLang="zh-CN" sz="3600" b="1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SO</a:t>
            </a:r>
            <a:r>
              <a:rPr lang="en-US" altLang="zh-CN" sz="3600" b="1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endParaRPr lang="en-US" altLang="zh-CN" sz="3600" b="1" baseline="-250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53607" name="文本框 153606"/>
          <p:cNvSpPr txBox="1"/>
          <p:nvPr/>
        </p:nvSpPr>
        <p:spPr>
          <a:xfrm>
            <a:off x="301625" y="4854575"/>
            <a:ext cx="8604250" cy="6445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CuSO</a:t>
            </a:r>
            <a:r>
              <a:rPr lang="en-US" altLang="zh-CN" sz="3600" b="1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+ Ca(OH)</a:t>
            </a:r>
            <a:r>
              <a:rPr lang="en-US" altLang="zh-CN" sz="3600" b="1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=== Cu(OH)</a:t>
            </a:r>
            <a:r>
              <a:rPr lang="en-US" altLang="zh-CN" sz="3600" b="1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↓+ CaSO</a:t>
            </a:r>
            <a:r>
              <a:rPr lang="en-US" altLang="zh-CN" sz="3600" b="1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endParaRPr lang="en-US" altLang="zh-CN" sz="3600" b="1" baseline="-250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53608" name="文本框 153607"/>
          <p:cNvSpPr txBox="1"/>
          <p:nvPr/>
        </p:nvSpPr>
        <p:spPr>
          <a:xfrm>
            <a:off x="301625" y="5499100"/>
            <a:ext cx="8928100" cy="6445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2FeCl</a:t>
            </a:r>
            <a:r>
              <a:rPr lang="en-US" altLang="zh-CN" sz="3600" b="1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+ 3Ca(OH)</a:t>
            </a:r>
            <a:r>
              <a:rPr lang="en-US" altLang="zh-CN" sz="3600" b="1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=== 2Fe(OH)</a:t>
            </a:r>
            <a:r>
              <a:rPr lang="en-US" altLang="zh-CN" sz="3600" b="1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↓+ 3CaCl</a:t>
            </a:r>
            <a:r>
              <a:rPr lang="en-US" altLang="zh-CN" sz="3600" b="1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endParaRPr lang="en-US" altLang="zh-CN" sz="3600" b="1" baseline="-250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6565" name="文本框 153608"/>
          <p:cNvSpPr txBox="1"/>
          <p:nvPr/>
        </p:nvSpPr>
        <p:spPr>
          <a:xfrm>
            <a:off x="298450" y="1566863"/>
            <a:ext cx="8586788" cy="67468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sz="3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、可溶性盐 </a:t>
            </a:r>
            <a:r>
              <a:rPr lang="en-US" altLang="zh-CN" sz="3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lang="zh-CN" altLang="en-US" sz="3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可溶性</a:t>
            </a:r>
            <a:r>
              <a:rPr lang="zh-CN" altLang="en-US" sz="3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碱 </a:t>
            </a:r>
            <a:r>
              <a:rPr lang="en-US" altLang="zh-CN" sz="3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→ </a:t>
            </a:r>
            <a:r>
              <a:rPr lang="zh-CN" altLang="en-US" sz="3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新盐 </a:t>
            </a:r>
            <a:r>
              <a:rPr lang="en-US" altLang="zh-CN" sz="3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 </a:t>
            </a:r>
            <a:r>
              <a:rPr lang="zh-CN" altLang="en-US" sz="3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新碱</a:t>
            </a:r>
            <a:endParaRPr lang="zh-CN" altLang="en-US" sz="3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" name="Text Box 47"/>
          <p:cNvSpPr txBox="1"/>
          <p:nvPr/>
        </p:nvSpPr>
        <p:spPr>
          <a:xfrm>
            <a:off x="298450" y="2241550"/>
            <a:ext cx="9258300" cy="92233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</a:rPr>
              <a:t>Na</a:t>
            </a:r>
            <a:r>
              <a:rPr lang="en-US" altLang="zh-CN" sz="3600" b="1" baseline="-2500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</a:rPr>
              <a:t>CO</a:t>
            </a:r>
            <a:r>
              <a:rPr lang="en-US" altLang="zh-CN" sz="3600" b="1" baseline="-2500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</a:rPr>
              <a:t>+Ca(OH)</a:t>
            </a:r>
            <a:r>
              <a:rPr lang="en-US" altLang="zh-CN" sz="3600" b="1" baseline="-25000">
                <a:latin typeface="Times New Roman" panose="02020603050405020304" pitchFamily="18" charset="0"/>
                <a:ea typeface="黑体" panose="02010609060101010101" pitchFamily="49" charset="-122"/>
              </a:rPr>
              <a:t>2 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</a:rPr>
              <a:t>=== CaCO</a:t>
            </a:r>
            <a:r>
              <a:rPr lang="en-US" altLang="zh-CN" sz="3600" b="1" baseline="-25000">
                <a:latin typeface="Times New Roman" panose="02020603050405020304" pitchFamily="18" charset="0"/>
                <a:ea typeface="黑体" panose="02010609060101010101" pitchFamily="49" charset="-122"/>
              </a:rPr>
              <a:t>3 </a:t>
            </a:r>
            <a:r>
              <a:rPr lang="en-US" altLang="en-US" sz="3600" b="1">
                <a:latin typeface="Times New Roman" panose="02020603050405020304" pitchFamily="18" charset="0"/>
                <a:ea typeface="黑体" panose="02010609060101010101" pitchFamily="49" charset="-122"/>
              </a:rPr>
              <a:t>↓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</a:rPr>
              <a:t>+ 2NaOH</a:t>
            </a:r>
            <a:endParaRPr lang="en-US" altLang="zh-CN" sz="3600" b="1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2580" name="文本框 152579"/>
          <p:cNvSpPr txBox="1"/>
          <p:nvPr/>
        </p:nvSpPr>
        <p:spPr>
          <a:xfrm>
            <a:off x="298450" y="638175"/>
            <a:ext cx="6248400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三、盐的化学性质</a:t>
            </a:r>
            <a:endParaRPr lang="zh-CN" altLang="en-US" sz="3200" b="1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3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53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53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53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05" grpId="0"/>
      <p:bldP spid="153606" grpId="0"/>
      <p:bldP spid="153607" grpId="0"/>
      <p:bldP spid="153608" grpId="0"/>
      <p:bldP spid="11" grpId="0"/>
      <p:bldP spid="15258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7585" name="文本框 154628"/>
          <p:cNvSpPr txBox="1"/>
          <p:nvPr/>
        </p:nvSpPr>
        <p:spPr>
          <a:xfrm>
            <a:off x="990600" y="1981200"/>
            <a:ext cx="3733800" cy="16303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0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</a:t>
            </a:r>
            <a:endParaRPr lang="en-US" altLang="zh-CN" sz="40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endParaRPr lang="en-US" altLang="zh-CN" sz="40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7586" name="文本框 154629"/>
          <p:cNvSpPr txBox="1"/>
          <p:nvPr/>
        </p:nvSpPr>
        <p:spPr>
          <a:xfrm>
            <a:off x="642938" y="2063750"/>
            <a:ext cx="8251825" cy="7080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AgNO</a:t>
            </a:r>
            <a:r>
              <a:rPr lang="en-US" altLang="zh-CN" sz="40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 </a:t>
            </a:r>
            <a:r>
              <a:rPr lang="en-US" altLang="zh-CN" sz="4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 NaCl    =</a:t>
            </a:r>
            <a:r>
              <a:rPr lang="en-US" altLang="zh-CN" sz="4000" b="1" err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AgCl↓   + NaNO</a:t>
            </a:r>
            <a:r>
              <a:rPr lang="en-US" altLang="zh-CN" sz="4000" b="1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endParaRPr lang="en-US" altLang="zh-CN" sz="4000" b="1" baseline="-250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7587" name="文本框 154630"/>
          <p:cNvSpPr txBox="1"/>
          <p:nvPr/>
        </p:nvSpPr>
        <p:spPr>
          <a:xfrm>
            <a:off x="635000" y="3201988"/>
            <a:ext cx="8259763" cy="70643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BaCl</a:t>
            </a:r>
            <a:r>
              <a:rPr lang="en-US" altLang="zh-CN" sz="40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 </a:t>
            </a:r>
            <a:r>
              <a:rPr lang="en-US" altLang="zh-CN" sz="4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 Na</a:t>
            </a:r>
            <a:r>
              <a:rPr lang="en-US" altLang="zh-CN" sz="40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4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CO</a:t>
            </a:r>
            <a:r>
              <a:rPr lang="en-US" altLang="zh-CN" sz="40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 </a:t>
            </a:r>
            <a:r>
              <a:rPr lang="en-US" altLang="zh-CN" sz="4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</a:t>
            </a:r>
            <a:r>
              <a:rPr lang="en-US" altLang="zh-CN" sz="40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BaCO</a:t>
            </a:r>
            <a:r>
              <a:rPr lang="en-US" altLang="zh-CN" sz="4000" b="1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 </a:t>
            </a:r>
            <a:r>
              <a:rPr lang="en-US" altLang="zh-CN" sz="40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↓ </a:t>
            </a:r>
            <a:r>
              <a:rPr lang="en-US" altLang="zh-CN" sz="40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+2NaCl</a:t>
            </a:r>
            <a:endParaRPr lang="en-US" altLang="zh-CN" sz="40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7588" name="文本框 154631"/>
          <p:cNvSpPr txBox="1"/>
          <p:nvPr/>
        </p:nvSpPr>
        <p:spPr>
          <a:xfrm>
            <a:off x="642938" y="4441825"/>
            <a:ext cx="8732837" cy="7080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BaCl</a:t>
            </a:r>
            <a:r>
              <a:rPr lang="en-US" altLang="zh-CN" sz="40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 </a:t>
            </a:r>
            <a:r>
              <a:rPr lang="en-US" altLang="zh-CN" sz="4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 Na</a:t>
            </a:r>
            <a:r>
              <a:rPr lang="en-US" altLang="zh-CN" sz="40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4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SO</a:t>
            </a:r>
            <a:r>
              <a:rPr lang="en-US" altLang="zh-CN" sz="40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 </a:t>
            </a:r>
            <a:r>
              <a:rPr lang="en-US" altLang="zh-CN" sz="4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</a:t>
            </a:r>
            <a:r>
              <a:rPr lang="en-US" altLang="zh-CN" sz="40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BaSO</a:t>
            </a:r>
            <a:r>
              <a:rPr lang="en-US" altLang="zh-CN" sz="4000" b="1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 </a:t>
            </a:r>
            <a:r>
              <a:rPr lang="en-US" altLang="zh-CN" sz="40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↓</a:t>
            </a:r>
            <a:r>
              <a:rPr lang="en-US" altLang="zh-CN" sz="4000" b="1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40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+ 2NaCl</a:t>
            </a:r>
            <a:endParaRPr lang="en-US" altLang="zh-CN" sz="40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7589" name="文本框 154632"/>
          <p:cNvSpPr txBox="1"/>
          <p:nvPr/>
        </p:nvSpPr>
        <p:spPr>
          <a:xfrm>
            <a:off x="415925" y="1357313"/>
            <a:ext cx="9372600" cy="7064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0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4</a:t>
            </a:r>
            <a:r>
              <a:rPr lang="zh-CN" altLang="en-US" sz="40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、可溶性盐</a:t>
            </a:r>
            <a:r>
              <a:rPr lang="en-US" altLang="zh-CN" sz="40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+</a:t>
            </a:r>
            <a:r>
              <a:rPr lang="zh-CN" altLang="en-US" sz="400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可溶性</a:t>
            </a:r>
            <a:r>
              <a:rPr lang="zh-CN" altLang="en-US" sz="40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盐</a:t>
            </a:r>
            <a:r>
              <a:rPr lang="en-US" altLang="zh-CN" sz="4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→ </a:t>
            </a:r>
            <a:r>
              <a:rPr lang="zh-CN" altLang="en-US" sz="40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新盐</a:t>
            </a:r>
            <a:r>
              <a:rPr lang="en-US" altLang="zh-CN" sz="40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+</a:t>
            </a:r>
            <a:r>
              <a:rPr lang="zh-CN" altLang="en-US" sz="40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新盐</a:t>
            </a:r>
            <a:endParaRPr lang="en-US" altLang="zh-CN" sz="4000" b="1" baseline="-2500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52580" name="文本框 152579"/>
          <p:cNvSpPr txBox="1"/>
          <p:nvPr/>
        </p:nvSpPr>
        <p:spPr>
          <a:xfrm>
            <a:off x="298450" y="638175"/>
            <a:ext cx="6248400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三、盐的化学性质</a:t>
            </a:r>
            <a:endParaRPr lang="zh-CN" altLang="en-US" sz="3200" b="1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8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9633" name="Text Box 2"/>
          <p:cNvSpPr txBox="1"/>
          <p:nvPr/>
        </p:nvSpPr>
        <p:spPr>
          <a:xfrm>
            <a:off x="457200" y="228600"/>
            <a:ext cx="7162800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marL="457200" indent="-457200"/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归纳盐的化学性质</a:t>
            </a:r>
            <a:endParaRPr lang="zh-CN" altLang="en-US" sz="3200">
              <a:solidFill>
                <a:srgbClr val="000000"/>
              </a:solidFill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58371" name="Text Box 3"/>
          <p:cNvSpPr txBox="1"/>
          <p:nvPr/>
        </p:nvSpPr>
        <p:spPr>
          <a:xfrm>
            <a:off x="2354263" y="6096000"/>
            <a:ext cx="1295400" cy="5191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可溶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8372" name="Text Box 4"/>
          <p:cNvSpPr txBox="1"/>
          <p:nvPr/>
        </p:nvSpPr>
        <p:spPr>
          <a:xfrm>
            <a:off x="747713" y="6096000"/>
            <a:ext cx="1295400" cy="5191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可溶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8373" name="Text Box 5"/>
          <p:cNvSpPr txBox="1"/>
          <p:nvPr/>
        </p:nvSpPr>
        <p:spPr>
          <a:xfrm>
            <a:off x="2438400" y="4495800"/>
            <a:ext cx="1295400" cy="5191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可溶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8374" name="Text Box 6"/>
          <p:cNvSpPr txBox="1"/>
          <p:nvPr/>
        </p:nvSpPr>
        <p:spPr>
          <a:xfrm>
            <a:off x="457200" y="4495800"/>
            <a:ext cx="1295400" cy="5191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可溶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8375" name="Text Box 7"/>
          <p:cNvSpPr txBox="1"/>
          <p:nvPr/>
        </p:nvSpPr>
        <p:spPr>
          <a:xfrm>
            <a:off x="609600" y="1752600"/>
            <a:ext cx="1295400" cy="5191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可溶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8376" name="Text Box 8"/>
          <p:cNvSpPr txBox="1"/>
          <p:nvPr/>
        </p:nvSpPr>
        <p:spPr>
          <a:xfrm>
            <a:off x="4267200" y="4495800"/>
            <a:ext cx="3006725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至少有一种沉淀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8377" name="Text Box 9"/>
          <p:cNvSpPr txBox="1"/>
          <p:nvPr/>
        </p:nvSpPr>
        <p:spPr>
          <a:xfrm>
            <a:off x="4191000" y="6096000"/>
            <a:ext cx="3030538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至少有一种沉淀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8378" name="Text Box 10">
            <a:hlinkClick action="ppaction://noaction"/>
          </p:cNvPr>
          <p:cNvSpPr txBox="1">
            <a:spLocks noChangeArrowheads="1"/>
          </p:cNvSpPr>
          <p:nvPr/>
        </p:nvSpPr>
        <p:spPr bwMode="auto">
          <a:xfrm>
            <a:off x="280956" y="1031875"/>
            <a:ext cx="7399019" cy="706755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1" lang="en-US" altLang="zh-CN" sz="4000" kern="1200" cap="none" spc="0" normalizeH="0" baseline="0" noProof="0">
                <a:solidFill>
                  <a:srgbClr val="EFF3F9"/>
                </a:solidFill>
                <a:latin typeface="隶书" panose="02010509060101010101" pitchFamily="1" charset="-122"/>
                <a:ea typeface="隶书" panose="02010509060101010101" pitchFamily="1" charset="-122"/>
                <a:cs typeface="+mn-cs"/>
              </a:rPr>
              <a:t>1.</a:t>
            </a:r>
            <a:r>
              <a:rPr kumimoji="1" lang="zh-CN" altLang="en-US" sz="4000" kern="1200" cap="none" spc="0" normalizeH="0" baseline="0" noProof="0">
                <a:solidFill>
                  <a:srgbClr val="EFF3F9"/>
                </a:solidFill>
                <a:latin typeface="隶书" panose="02010509060101010101" pitchFamily="1" charset="-122"/>
                <a:ea typeface="隶书" panose="02010509060101010101" pitchFamily="1" charset="-122"/>
                <a:cs typeface="+mn-cs"/>
              </a:rPr>
              <a:t>盐 </a:t>
            </a:r>
            <a:r>
              <a:rPr kumimoji="1" lang="en-US" altLang="zh-CN" sz="4000" kern="1200" cap="none" spc="0" normalizeH="0" baseline="0" noProof="0">
                <a:solidFill>
                  <a:srgbClr val="EFF3F9"/>
                </a:solidFill>
                <a:latin typeface="隶书" panose="02010509060101010101" pitchFamily="1" charset="-122"/>
                <a:ea typeface="隶书" panose="02010509060101010101" pitchFamily="1" charset="-122"/>
                <a:cs typeface="+mn-cs"/>
              </a:rPr>
              <a:t>+</a:t>
            </a:r>
            <a:r>
              <a:rPr kumimoji="1" lang="zh-CN" altLang="en-US" sz="4000" kern="1200" cap="none" spc="0" normalizeH="0" baseline="0" noProof="0">
                <a:solidFill>
                  <a:srgbClr val="EFF3F9"/>
                </a:solidFill>
                <a:latin typeface="隶书" panose="02010509060101010101" pitchFamily="1" charset="-122"/>
                <a:ea typeface="隶书" panose="02010509060101010101" pitchFamily="1" charset="-122"/>
                <a:cs typeface="+mn-cs"/>
              </a:rPr>
              <a:t> 金属 </a:t>
            </a:r>
            <a:r>
              <a:rPr lang="en-US" altLang="zh-CN" sz="4000" noProof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+mn-ea"/>
              </a:rPr>
              <a:t>→</a:t>
            </a:r>
            <a:r>
              <a:rPr lang="en-US" altLang="zh-CN" sz="4000" noProof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+mn-ea"/>
              </a:rPr>
              <a:t> </a:t>
            </a:r>
            <a:r>
              <a:rPr kumimoji="1" lang="zh-CN" altLang="en-US" sz="4000" kern="1200" cap="none" spc="0" normalizeH="0" baseline="0" noProof="0">
                <a:solidFill>
                  <a:srgbClr val="EFF3F9"/>
                </a:solidFill>
                <a:latin typeface="隶书" panose="02010509060101010101" pitchFamily="1" charset="-122"/>
                <a:ea typeface="隶书" panose="02010509060101010101" pitchFamily="1" charset="-122"/>
                <a:cs typeface="+mn-cs"/>
              </a:rPr>
              <a:t>新盐 </a:t>
            </a:r>
            <a:r>
              <a:rPr kumimoji="1" lang="en-US" altLang="zh-CN" sz="4000" kern="1200" cap="none" spc="0" normalizeH="0" baseline="0" noProof="0">
                <a:solidFill>
                  <a:srgbClr val="EFF3F9"/>
                </a:solidFill>
                <a:latin typeface="隶书" panose="02010509060101010101" pitchFamily="1" charset="-122"/>
                <a:ea typeface="隶书" panose="02010509060101010101" pitchFamily="1" charset="-122"/>
                <a:cs typeface="+mn-cs"/>
              </a:rPr>
              <a:t>+</a:t>
            </a:r>
            <a:r>
              <a:rPr kumimoji="1" lang="zh-CN" altLang="en-US" sz="4000" kern="1200" cap="none" spc="0" normalizeH="0" baseline="0" noProof="0">
                <a:solidFill>
                  <a:srgbClr val="EFF3F9"/>
                </a:solidFill>
                <a:latin typeface="隶书" panose="02010509060101010101" pitchFamily="1" charset="-122"/>
                <a:ea typeface="隶书" panose="02010509060101010101" pitchFamily="1" charset="-122"/>
                <a:cs typeface="+mn-cs"/>
              </a:rPr>
              <a:t> 新金属 </a:t>
            </a:r>
            <a:endParaRPr kumimoji="1" lang="zh-CN" altLang="en-US" sz="4000" kern="1200" cap="none" spc="0" normalizeH="0" baseline="0" noProof="0">
              <a:solidFill>
                <a:srgbClr val="EFF3F9"/>
              </a:solidFill>
              <a:latin typeface="隶书" panose="02010509060101010101" pitchFamily="1" charset="-122"/>
              <a:ea typeface="隶书" panose="02010509060101010101" pitchFamily="1" charset="-122"/>
              <a:cs typeface="+mn-cs"/>
            </a:endParaRPr>
          </a:p>
        </p:txBody>
      </p:sp>
      <p:sp>
        <p:nvSpPr>
          <p:cNvPr id="58379" name="Text Box 11"/>
          <p:cNvSpPr txBox="1">
            <a:spLocks noChangeArrowheads="1"/>
          </p:cNvSpPr>
          <p:nvPr/>
        </p:nvSpPr>
        <p:spPr bwMode="auto">
          <a:xfrm>
            <a:off x="277064" y="2357435"/>
            <a:ext cx="7319028" cy="706755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1" lang="en-US" altLang="zh-CN" sz="4000" kern="1200" cap="none" spc="0" normalizeH="0" baseline="0" noProof="0">
                <a:solidFill>
                  <a:srgbClr val="EFF3F9"/>
                </a:solidFill>
                <a:latin typeface="隶书" panose="02010509060101010101" pitchFamily="1" charset="-122"/>
                <a:ea typeface="隶书" panose="02010509060101010101" pitchFamily="1" charset="-122"/>
                <a:cs typeface="+mn-cs"/>
              </a:rPr>
              <a:t>2.</a:t>
            </a:r>
            <a:r>
              <a:rPr kumimoji="1" lang="zh-CN" altLang="en-US" sz="4000" kern="1200" cap="none" spc="0" normalizeH="0" baseline="0" noProof="0">
                <a:solidFill>
                  <a:srgbClr val="EFF3F9"/>
                </a:solidFill>
                <a:latin typeface="隶书" panose="02010509060101010101" pitchFamily="1" charset="-122"/>
                <a:ea typeface="隶书" panose="02010509060101010101" pitchFamily="1" charset="-122"/>
                <a:cs typeface="+mn-cs"/>
              </a:rPr>
              <a:t>盐  </a:t>
            </a:r>
            <a:r>
              <a:rPr kumimoji="1" lang="en-US" altLang="zh-CN" sz="4000" kern="1200" cap="none" spc="0" normalizeH="0" baseline="0" noProof="0">
                <a:solidFill>
                  <a:srgbClr val="EFF3F9"/>
                </a:solidFill>
                <a:latin typeface="隶书" panose="02010509060101010101" pitchFamily="1" charset="-122"/>
                <a:ea typeface="隶书" panose="02010509060101010101" pitchFamily="1" charset="-122"/>
                <a:cs typeface="+mn-cs"/>
              </a:rPr>
              <a:t>+  </a:t>
            </a:r>
            <a:r>
              <a:rPr kumimoji="1" lang="zh-CN" altLang="en-US" sz="4000" kern="1200" cap="none" spc="0" normalizeH="0" baseline="0" noProof="0">
                <a:solidFill>
                  <a:srgbClr val="EFF3F9"/>
                </a:solidFill>
                <a:latin typeface="隶书" panose="02010509060101010101" pitchFamily="1" charset="-122"/>
                <a:ea typeface="隶书" panose="02010509060101010101" pitchFamily="1" charset="-122"/>
                <a:cs typeface="+mn-cs"/>
              </a:rPr>
              <a:t>酸</a:t>
            </a:r>
            <a:r>
              <a:rPr kumimoji="1" lang="zh-CN" altLang="en-US" sz="4000" kern="1200" cap="none" spc="0" normalizeH="0" baseline="0" noProof="0">
                <a:solidFill>
                  <a:srgbClr val="EFF3F9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zh-CN" altLang="en-US" sz="4000" kern="1200" cap="none" spc="0" normalizeH="0" baseline="0" noProof="0">
                <a:solidFill>
                  <a:srgbClr val="EFF3F9"/>
                </a:solidFill>
                <a:latin typeface="隶书" panose="02010509060101010101" pitchFamily="1" charset="-122"/>
                <a:ea typeface="隶书" panose="02010509060101010101" pitchFamily="1" charset="-122"/>
                <a:cs typeface="+mn-cs"/>
              </a:rPr>
              <a:t> </a:t>
            </a:r>
            <a:r>
              <a:rPr lang="en-US" altLang="zh-CN" sz="4000" noProof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+mn-ea"/>
              </a:rPr>
              <a:t>→ </a:t>
            </a:r>
            <a:r>
              <a:rPr kumimoji="1" lang="zh-CN" altLang="en-US" sz="4000" kern="1200" cap="none" spc="0" normalizeH="0" baseline="0" noProof="0">
                <a:solidFill>
                  <a:srgbClr val="EFF3F9"/>
                </a:solidFill>
                <a:latin typeface="隶书" panose="02010509060101010101" pitchFamily="1" charset="-122"/>
                <a:ea typeface="隶书" panose="02010509060101010101" pitchFamily="1" charset="-122"/>
                <a:cs typeface="+mn-cs"/>
              </a:rPr>
              <a:t>新盐 </a:t>
            </a:r>
            <a:r>
              <a:rPr kumimoji="1" lang="en-US" altLang="zh-CN" sz="4000" kern="1200" cap="none" spc="0" normalizeH="0" baseline="0" noProof="0">
                <a:solidFill>
                  <a:srgbClr val="EFF3F9"/>
                </a:solidFill>
                <a:latin typeface="隶书" panose="02010509060101010101" pitchFamily="1" charset="-122"/>
                <a:ea typeface="隶书" panose="02010509060101010101" pitchFamily="1" charset="-122"/>
                <a:cs typeface="+mn-cs"/>
              </a:rPr>
              <a:t>+ </a:t>
            </a:r>
            <a:r>
              <a:rPr kumimoji="1" lang="zh-CN" altLang="en-US" sz="4000" kern="1200" cap="none" spc="0" normalizeH="0" baseline="0" noProof="0">
                <a:solidFill>
                  <a:srgbClr val="EFF3F9"/>
                </a:solidFill>
                <a:latin typeface="隶书" panose="02010509060101010101" pitchFamily="1" charset="-122"/>
                <a:ea typeface="隶书" panose="02010509060101010101" pitchFamily="1" charset="-122"/>
                <a:cs typeface="+mn-cs"/>
              </a:rPr>
              <a:t>新酸 </a:t>
            </a:r>
            <a:endParaRPr kumimoji="1" lang="zh-CN" altLang="en-US" sz="4000" kern="1200" cap="none" spc="0" normalizeH="0" baseline="0" noProof="0">
              <a:solidFill>
                <a:srgbClr val="EFF3F9"/>
              </a:solidFill>
              <a:latin typeface="隶书" panose="02010509060101010101" pitchFamily="1" charset="-122"/>
              <a:ea typeface="隶书" panose="02010509060101010101" pitchFamily="1" charset="-122"/>
              <a:cs typeface="+mn-cs"/>
            </a:endParaRPr>
          </a:p>
        </p:txBody>
      </p:sp>
      <p:sp>
        <p:nvSpPr>
          <p:cNvPr id="58380" name="Text Box 12"/>
          <p:cNvSpPr txBox="1">
            <a:spLocks noChangeArrowheads="1"/>
          </p:cNvSpPr>
          <p:nvPr/>
        </p:nvSpPr>
        <p:spPr bwMode="auto">
          <a:xfrm>
            <a:off x="274634" y="3651250"/>
            <a:ext cx="7324725" cy="706755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1" lang="en-US" altLang="zh-CN" sz="4000" kern="1200" cap="none" spc="0" normalizeH="0" baseline="0" noProof="0">
                <a:solidFill>
                  <a:srgbClr val="EFF3F9"/>
                </a:solidFill>
                <a:latin typeface="隶书" panose="02010509060101010101" pitchFamily="1" charset="-122"/>
                <a:ea typeface="隶书" panose="02010509060101010101" pitchFamily="1" charset="-122"/>
                <a:cs typeface="+mn-cs"/>
              </a:rPr>
              <a:t>3.</a:t>
            </a:r>
            <a:r>
              <a:rPr kumimoji="1" lang="zh-CN" altLang="en-US" sz="4000" kern="1200" cap="none" spc="0" normalizeH="0" baseline="0" noProof="0">
                <a:solidFill>
                  <a:srgbClr val="EFF3F9"/>
                </a:solidFill>
                <a:latin typeface="隶书" panose="02010509060101010101" pitchFamily="1" charset="-122"/>
                <a:ea typeface="隶书" panose="02010509060101010101" pitchFamily="1" charset="-122"/>
                <a:cs typeface="+mn-cs"/>
              </a:rPr>
              <a:t>盐  </a:t>
            </a:r>
            <a:r>
              <a:rPr kumimoji="1" lang="en-US" altLang="zh-CN" sz="4000" kern="1200" cap="none" spc="0" normalizeH="0" baseline="0" noProof="0">
                <a:solidFill>
                  <a:srgbClr val="EFF3F9"/>
                </a:solidFill>
                <a:latin typeface="隶书" panose="02010509060101010101" pitchFamily="1" charset="-122"/>
                <a:ea typeface="隶书" panose="02010509060101010101" pitchFamily="1" charset="-122"/>
                <a:cs typeface="+mn-cs"/>
              </a:rPr>
              <a:t>+  </a:t>
            </a:r>
            <a:r>
              <a:rPr kumimoji="1" lang="zh-CN" altLang="en-US" sz="4000" kern="1200" cap="none" spc="0" normalizeH="0" baseline="0" noProof="0">
                <a:solidFill>
                  <a:srgbClr val="EFF3F9"/>
                </a:solidFill>
                <a:latin typeface="隶书" panose="02010509060101010101" pitchFamily="1" charset="-122"/>
                <a:ea typeface="隶书" panose="02010509060101010101" pitchFamily="1" charset="-122"/>
                <a:cs typeface="+mn-cs"/>
              </a:rPr>
              <a:t>碱 </a:t>
            </a:r>
            <a:r>
              <a:rPr lang="en-US" altLang="zh-CN" sz="4000" noProof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+mn-ea"/>
              </a:rPr>
              <a:t>→</a:t>
            </a:r>
            <a:r>
              <a:rPr kumimoji="1" lang="en-US" altLang="zh-CN" sz="4000" kern="1200" cap="none" spc="0" normalizeH="0" baseline="0" noProof="0">
                <a:solidFill>
                  <a:srgbClr val="EFF3F9"/>
                </a:solidFill>
                <a:latin typeface="隶书" panose="02010509060101010101" pitchFamily="1" charset="-122"/>
                <a:ea typeface="隶书" panose="02010509060101010101" pitchFamily="1" charset="-122"/>
                <a:cs typeface="+mn-cs"/>
              </a:rPr>
              <a:t> </a:t>
            </a:r>
            <a:r>
              <a:rPr kumimoji="1" lang="zh-CN" altLang="en-US" sz="4000" kern="1200" cap="none" spc="0" normalizeH="0" baseline="0" noProof="0">
                <a:solidFill>
                  <a:srgbClr val="EFF3F9"/>
                </a:solidFill>
                <a:latin typeface="隶书" panose="02010509060101010101" pitchFamily="1" charset="-122"/>
                <a:ea typeface="隶书" panose="02010509060101010101" pitchFamily="1" charset="-122"/>
                <a:cs typeface="+mn-cs"/>
              </a:rPr>
              <a:t>新盐 </a:t>
            </a:r>
            <a:r>
              <a:rPr kumimoji="1" lang="en-US" altLang="zh-CN" sz="4000" kern="1200" cap="none" spc="0" normalizeH="0" baseline="0" noProof="0">
                <a:solidFill>
                  <a:srgbClr val="EFF3F9"/>
                </a:solidFill>
                <a:latin typeface="隶书" panose="02010509060101010101" pitchFamily="1" charset="-122"/>
                <a:ea typeface="隶书" panose="02010509060101010101" pitchFamily="1" charset="-122"/>
                <a:cs typeface="+mn-cs"/>
              </a:rPr>
              <a:t>+ </a:t>
            </a:r>
            <a:r>
              <a:rPr kumimoji="1" lang="zh-CN" altLang="en-US" sz="4000" kern="1200" cap="none" spc="0" normalizeH="0" baseline="0" noProof="0">
                <a:solidFill>
                  <a:srgbClr val="EFF3F9"/>
                </a:solidFill>
                <a:latin typeface="隶书" panose="02010509060101010101" pitchFamily="1" charset="-122"/>
                <a:ea typeface="隶书" panose="02010509060101010101" pitchFamily="1" charset="-122"/>
                <a:cs typeface="+mn-cs"/>
              </a:rPr>
              <a:t>新碱</a:t>
            </a:r>
            <a:endParaRPr kumimoji="1" lang="zh-CN" altLang="en-US" sz="4000" kern="1200" cap="none" spc="0" normalizeH="0" baseline="0" noProof="0">
              <a:solidFill>
                <a:srgbClr val="EFF3F9"/>
              </a:solidFill>
              <a:latin typeface="隶书" panose="02010509060101010101" pitchFamily="1" charset="-122"/>
              <a:ea typeface="隶书" panose="02010509060101010101" pitchFamily="1" charset="-122"/>
              <a:cs typeface="+mn-cs"/>
            </a:endParaRPr>
          </a:p>
        </p:txBody>
      </p:sp>
      <p:sp>
        <p:nvSpPr>
          <p:cNvPr id="58381" name="Text Box 13"/>
          <p:cNvSpPr txBox="1">
            <a:spLocks noChangeArrowheads="1"/>
          </p:cNvSpPr>
          <p:nvPr/>
        </p:nvSpPr>
        <p:spPr bwMode="auto">
          <a:xfrm>
            <a:off x="278118" y="5145085"/>
            <a:ext cx="7332247" cy="706755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1" lang="en-US" altLang="zh-CN" sz="4000" kern="1200" cap="none" spc="0" normalizeH="0" baseline="0" noProof="0">
                <a:solidFill>
                  <a:srgbClr val="EFF3F9"/>
                </a:solidFill>
                <a:latin typeface="隶书" panose="02010509060101010101" pitchFamily="1" charset="-122"/>
                <a:ea typeface="隶书" panose="02010509060101010101" pitchFamily="1" charset="-122"/>
                <a:cs typeface="+mn-cs"/>
              </a:rPr>
              <a:t>4.</a:t>
            </a:r>
            <a:r>
              <a:rPr kumimoji="1" lang="zh-CN" altLang="en-US" sz="4000" kern="1200" cap="none" spc="0" normalizeH="0" baseline="0" noProof="0">
                <a:solidFill>
                  <a:srgbClr val="EFF3F9"/>
                </a:solidFill>
                <a:latin typeface="隶书" panose="02010509060101010101" pitchFamily="1" charset="-122"/>
                <a:ea typeface="隶书" panose="02010509060101010101" pitchFamily="1" charset="-122"/>
                <a:cs typeface="+mn-cs"/>
              </a:rPr>
              <a:t>盐  </a:t>
            </a:r>
            <a:r>
              <a:rPr kumimoji="1" lang="en-US" altLang="zh-CN" sz="4000" kern="1200" cap="none" spc="0" normalizeH="0" baseline="0" noProof="0">
                <a:solidFill>
                  <a:srgbClr val="EFF3F9"/>
                </a:solidFill>
                <a:latin typeface="隶书" panose="02010509060101010101" pitchFamily="1" charset="-122"/>
                <a:ea typeface="隶书" panose="02010509060101010101" pitchFamily="1" charset="-122"/>
                <a:cs typeface="+mn-cs"/>
              </a:rPr>
              <a:t>+  </a:t>
            </a:r>
            <a:r>
              <a:rPr kumimoji="1" lang="zh-CN" altLang="en-US" sz="4000" kern="1200" cap="none" spc="0" normalizeH="0" baseline="0" noProof="0">
                <a:solidFill>
                  <a:srgbClr val="EFF3F9"/>
                </a:solidFill>
                <a:latin typeface="隶书" panose="02010509060101010101" pitchFamily="1" charset="-122"/>
                <a:ea typeface="隶书" panose="02010509060101010101" pitchFamily="1" charset="-122"/>
                <a:cs typeface="+mn-cs"/>
              </a:rPr>
              <a:t>盐  </a:t>
            </a:r>
            <a:r>
              <a:rPr lang="en-US" altLang="zh-CN" sz="4000" noProof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+mn-ea"/>
              </a:rPr>
              <a:t>→</a:t>
            </a:r>
            <a:r>
              <a:rPr kumimoji="1" lang="en-US" altLang="zh-CN" sz="4000" kern="1200" cap="none" spc="0" normalizeH="0" baseline="0" noProof="0">
                <a:solidFill>
                  <a:srgbClr val="EFF3F9"/>
                </a:solidFill>
                <a:latin typeface="隶书" panose="02010509060101010101" pitchFamily="1" charset="-122"/>
                <a:ea typeface="隶书" panose="02010509060101010101" pitchFamily="1" charset="-122"/>
                <a:cs typeface="+mn-cs"/>
              </a:rPr>
              <a:t>  </a:t>
            </a:r>
            <a:r>
              <a:rPr kumimoji="1" lang="zh-CN" altLang="en-US" sz="4000" kern="1200" cap="none" spc="0" normalizeH="0" baseline="0" noProof="0">
                <a:solidFill>
                  <a:srgbClr val="EFF3F9"/>
                </a:solidFill>
                <a:latin typeface="隶书" panose="02010509060101010101" pitchFamily="1" charset="-122"/>
                <a:ea typeface="隶书" panose="02010509060101010101" pitchFamily="1" charset="-122"/>
                <a:cs typeface="+mn-cs"/>
              </a:rPr>
              <a:t>新盐 </a:t>
            </a:r>
            <a:r>
              <a:rPr kumimoji="1" lang="en-US" altLang="zh-CN" sz="4000" kern="1200" cap="none" spc="0" normalizeH="0" baseline="0" noProof="0">
                <a:solidFill>
                  <a:srgbClr val="EFF3F9"/>
                </a:solidFill>
                <a:latin typeface="隶书" panose="02010509060101010101" pitchFamily="1" charset="-122"/>
                <a:ea typeface="隶书" panose="02010509060101010101" pitchFamily="1" charset="-122"/>
                <a:cs typeface="+mn-cs"/>
              </a:rPr>
              <a:t>+ </a:t>
            </a:r>
            <a:r>
              <a:rPr kumimoji="1" lang="zh-CN" altLang="en-US" sz="4000" kern="1200" cap="none" spc="0" normalizeH="0" baseline="0" noProof="0">
                <a:solidFill>
                  <a:srgbClr val="EFF3F9"/>
                </a:solidFill>
                <a:latin typeface="隶书" panose="02010509060101010101" pitchFamily="1" charset="-122"/>
                <a:ea typeface="隶书" panose="02010509060101010101" pitchFamily="1" charset="-122"/>
                <a:cs typeface="+mn-cs"/>
              </a:rPr>
              <a:t>新盐</a:t>
            </a:r>
            <a:endParaRPr kumimoji="1" lang="zh-CN" altLang="en-US" sz="4000" kern="1200" cap="none" spc="0" normalizeH="0" baseline="0" noProof="0">
              <a:solidFill>
                <a:srgbClr val="EFF3F9"/>
              </a:solidFill>
              <a:latin typeface="隶书" panose="02010509060101010101" pitchFamily="1" charset="-122"/>
              <a:ea typeface="隶书" panose="02010509060101010101" pitchFamily="1" charset="-122"/>
              <a:cs typeface="+mn-cs"/>
            </a:endParaRPr>
          </a:p>
        </p:txBody>
      </p:sp>
      <p:sp>
        <p:nvSpPr>
          <p:cNvPr id="58382" name="AutoShape 14"/>
          <p:cNvSpPr/>
          <p:nvPr/>
        </p:nvSpPr>
        <p:spPr>
          <a:xfrm rot="-5400000">
            <a:off x="5592763" y="3475038"/>
            <a:ext cx="287337" cy="1871662"/>
          </a:xfrm>
          <a:prstGeom prst="leftBrace">
            <a:avLst>
              <a:gd name="adj1" fmla="val 54161"/>
              <a:gd name="adj2" fmla="val 50000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eaVert" wrap="none" anchor="ctr"/>
          <a:lstStyle/>
          <a:p>
            <a:pPr eaLnBrk="0" hangingPunct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8383" name="AutoShape 15"/>
          <p:cNvSpPr/>
          <p:nvPr/>
        </p:nvSpPr>
        <p:spPr>
          <a:xfrm rot="-5400000">
            <a:off x="5516563" y="5075238"/>
            <a:ext cx="287337" cy="1871662"/>
          </a:xfrm>
          <a:prstGeom prst="leftBrace">
            <a:avLst>
              <a:gd name="adj1" fmla="val 54161"/>
              <a:gd name="adj2" fmla="val 50000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eaVert" wrap="none" anchor="ctr"/>
          <a:lstStyle/>
          <a:p>
            <a:pPr eaLnBrk="0" hangingPunct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8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58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58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3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4" dur="500"/>
                                        <p:tgtEl>
                                          <p:spTgt spid="58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58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3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6" dur="500"/>
                                        <p:tgtEl>
                                          <p:spTgt spid="58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/>
      <p:bldP spid="58372" grpId="0"/>
      <p:bldP spid="58373" grpId="0"/>
      <p:bldP spid="58374" grpId="0"/>
      <p:bldP spid="58375" grpId="0"/>
      <p:bldP spid="58376" grpId="0"/>
      <p:bldP spid="58377" grpId="0"/>
      <p:bldP spid="58382" grpId="0"/>
      <p:bldP spid="5838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825" name="Rectangle 3"/>
          <p:cNvSpPr>
            <a:spLocks noGrp="1"/>
          </p:cNvSpPr>
          <p:nvPr>
            <p:ph type="body" sz="half"/>
          </p:nvPr>
        </p:nvSpPr>
        <p:spPr>
          <a:xfrm>
            <a:off x="-26987" y="704850"/>
            <a:ext cx="8767762" cy="1895475"/>
          </a:xfrm>
        </p:spPr>
        <p:txBody>
          <a:bodyPr anchor="t"/>
          <a:lstStyle>
            <a:lvl1pPr lvl="0">
              <a:defRPr sz="2800"/>
            </a:lvl1pPr>
            <a:lvl2pPr lvl="1">
              <a:defRPr sz="2400"/>
            </a:lvl2pPr>
            <a:lvl3pPr lvl="2">
              <a:defRPr sz="2000"/>
            </a:lvl3pPr>
            <a:lvl4pPr lvl="3">
              <a:defRPr sz="1800"/>
            </a:lvl4pPr>
            <a:lvl5pPr lvl="4">
              <a:defRPr sz="1800"/>
            </a:lvl5pPr>
          </a:lstStyle>
          <a:p>
            <a:pPr lvl="0" indent="-342900">
              <a:buNone/>
            </a:pPr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某些酸、碱、盐之间是否发生反应</a:t>
            </a:r>
            <a:endParaRPr lang="zh-CN" altLang="en-US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 indent="-342900">
              <a:buNone/>
            </a:pPr>
            <a:r>
              <a:rPr lang="zh-CN" altLang="en-US" sz="2400" b="1">
                <a:solidFill>
                  <a:schemeClr val="bg1"/>
                </a:solidFill>
              </a:rPr>
              <a:t>    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根据复分解反应发生的条件，判断稀硫酸与下表中的四种化合物的溶液是否能发生反应。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39940" name="Group 4"/>
          <p:cNvGraphicFramePr>
            <a:graphicFrameLocks noGrp="1"/>
          </p:cNvGraphicFramePr>
          <p:nvPr>
            <p:ph sz="half" idx="4294967295"/>
          </p:nvPr>
        </p:nvGraphicFramePr>
        <p:xfrm>
          <a:off x="69850" y="2816225"/>
          <a:ext cx="8985250" cy="3759201"/>
        </p:xfrm>
        <a:graphic>
          <a:graphicData uri="http://schemas.openxmlformats.org/drawingml/2006/table">
            <a:tbl>
              <a:tblPr/>
              <a:tblGrid>
                <a:gridCol w="1693863"/>
                <a:gridCol w="1900237"/>
                <a:gridCol w="1771650"/>
                <a:gridCol w="1819275"/>
                <a:gridCol w="1800225"/>
              </a:tblGrid>
              <a:tr h="1322388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</a:pPr>
                      <a:endParaRPr kumimoji="0" lang="zh-CN" alt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NaOH溶液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NaCl溶液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K</a:t>
                      </a:r>
                      <a:r>
                        <a:rPr kumimoji="0" lang="zh-CN" altLang="en-US" sz="2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2</a:t>
                      </a: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CO</a:t>
                      </a:r>
                      <a:r>
                        <a:rPr kumimoji="0" lang="zh-CN" altLang="en-US" sz="2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3</a:t>
                      </a: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溶液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Ba(NO</a:t>
                      </a:r>
                      <a:r>
                        <a:rPr kumimoji="0" lang="zh-CN" altLang="en-US" sz="2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3</a:t>
                      </a: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)</a:t>
                      </a:r>
                      <a:r>
                        <a:rPr kumimoji="0" lang="zh-CN" altLang="en-US" sz="2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2</a:t>
                      </a: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溶液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906463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H</a:t>
                      </a:r>
                      <a:r>
                        <a:rPr kumimoji="0" lang="en-US" altLang="zh-CN" sz="2800" b="1" i="0" baseline="-2500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2</a:t>
                      </a: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SO</a:t>
                      </a:r>
                      <a:r>
                        <a:rPr kumimoji="0" lang="en-US" altLang="zh-CN" sz="2800" b="1" i="0" baseline="-2500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4</a:t>
                      </a:r>
                      <a:endParaRPr kumimoji="0" lang="en-US" altLang="zh-CN" sz="2800" b="1" i="0" baseline="-2500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FillTx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</a:pP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</a:pP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</a:pP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</a:pP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530350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判断依据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</a:pP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</a:pP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</a:pP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</a:pP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9994" name="Text Box 58"/>
          <p:cNvSpPr txBox="1"/>
          <p:nvPr/>
        </p:nvSpPr>
        <p:spPr>
          <a:xfrm>
            <a:off x="1943100" y="4217988"/>
            <a:ext cx="1581150" cy="5794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/>
            <a:r>
              <a:rPr lang="zh-CN" altLang="en-US" sz="3200" b="1">
                <a:solidFill>
                  <a:srgbClr val="CC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能</a:t>
            </a:r>
            <a:endParaRPr lang="zh-CN" altLang="en-US" sz="3200" b="1">
              <a:solidFill>
                <a:srgbClr val="CC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95" name="Text Box 59"/>
          <p:cNvSpPr txBox="1"/>
          <p:nvPr/>
        </p:nvSpPr>
        <p:spPr>
          <a:xfrm>
            <a:off x="1979613" y="5265738"/>
            <a:ext cx="1581150" cy="1066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/>
            <a:r>
              <a:rPr lang="zh-CN" altLang="en-US" sz="3200" b="1">
                <a:solidFill>
                  <a:srgbClr val="CC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有水生成</a:t>
            </a:r>
            <a:endParaRPr lang="zh-CN" altLang="en-US" sz="3200" b="1">
              <a:solidFill>
                <a:srgbClr val="CC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96" name="Text Box 60"/>
          <p:cNvSpPr txBox="1"/>
          <p:nvPr/>
        </p:nvSpPr>
        <p:spPr>
          <a:xfrm>
            <a:off x="3651250" y="4217988"/>
            <a:ext cx="1582738" cy="5794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/>
            <a:r>
              <a:rPr lang="zh-CN" altLang="en-US" sz="3200" b="1">
                <a:solidFill>
                  <a:srgbClr val="CC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不能</a:t>
            </a:r>
            <a:endParaRPr lang="zh-CN" altLang="en-US" sz="3200" b="1">
              <a:solidFill>
                <a:srgbClr val="CC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97" name="Text Box 61"/>
          <p:cNvSpPr txBox="1"/>
          <p:nvPr/>
        </p:nvSpPr>
        <p:spPr>
          <a:xfrm>
            <a:off x="5540375" y="4217988"/>
            <a:ext cx="1582738" cy="5794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/>
            <a:r>
              <a:rPr lang="zh-CN" altLang="en-US" sz="3200" b="1">
                <a:solidFill>
                  <a:srgbClr val="CC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能</a:t>
            </a:r>
            <a:endParaRPr lang="zh-CN" altLang="en-US" sz="3200" b="1">
              <a:solidFill>
                <a:srgbClr val="CC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98" name="Text Box 62"/>
          <p:cNvSpPr txBox="1"/>
          <p:nvPr/>
        </p:nvSpPr>
        <p:spPr>
          <a:xfrm>
            <a:off x="7432675" y="4217988"/>
            <a:ext cx="1582738" cy="5794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/>
            <a:r>
              <a:rPr lang="zh-CN" altLang="en-US" sz="3200" b="1">
                <a:solidFill>
                  <a:srgbClr val="CC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能</a:t>
            </a:r>
            <a:endParaRPr lang="zh-CN" altLang="en-US" sz="3200" b="1">
              <a:solidFill>
                <a:srgbClr val="CC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99" name="Text Box 63"/>
          <p:cNvSpPr txBox="1"/>
          <p:nvPr/>
        </p:nvSpPr>
        <p:spPr>
          <a:xfrm>
            <a:off x="3475038" y="5006975"/>
            <a:ext cx="2176462" cy="15700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/>
            <a:r>
              <a:rPr lang="zh-CN" altLang="en-US" sz="3200" b="1">
                <a:solidFill>
                  <a:srgbClr val="CC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无气体、无沉淀、无水生成</a:t>
            </a:r>
            <a:endParaRPr lang="zh-CN" altLang="en-US" sz="3200" b="1">
              <a:solidFill>
                <a:srgbClr val="CC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000" name="Text Box 64"/>
          <p:cNvSpPr txBox="1"/>
          <p:nvPr/>
        </p:nvSpPr>
        <p:spPr>
          <a:xfrm>
            <a:off x="5576888" y="5265738"/>
            <a:ext cx="1582737" cy="1066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/>
            <a:r>
              <a:rPr lang="zh-CN" altLang="en-US" sz="3200" b="1">
                <a:solidFill>
                  <a:srgbClr val="CC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有气体生成</a:t>
            </a:r>
            <a:endParaRPr lang="zh-CN" altLang="en-US" sz="3200" b="1">
              <a:solidFill>
                <a:srgbClr val="CC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001" name="Text Box 65"/>
          <p:cNvSpPr txBox="1"/>
          <p:nvPr/>
        </p:nvSpPr>
        <p:spPr>
          <a:xfrm>
            <a:off x="7380288" y="5265738"/>
            <a:ext cx="1581150" cy="1066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/>
            <a:r>
              <a:rPr lang="zh-CN" altLang="en-US" sz="3200" b="1">
                <a:solidFill>
                  <a:srgbClr val="CC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有沉淀生成</a:t>
            </a:r>
            <a:endParaRPr lang="zh-CN" altLang="en-US" sz="3200" b="1">
              <a:solidFill>
                <a:srgbClr val="CC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1138" y="38100"/>
            <a:ext cx="1816100" cy="584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fontAlgn="base">
              <a:defRPr/>
            </a:pPr>
            <a:r>
              <a:rPr lang="zh-CN" altLang="en-US" sz="3200" b="1" strike="noStrike" noProof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运用拓展</a:t>
            </a:r>
            <a:endParaRPr lang="zh-CN" altLang="en-US" sz="3200" b="1" strike="noStrike" noProof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9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9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9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9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9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99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3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9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9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3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9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9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3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0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00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3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9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9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3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0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0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94" grpId="0"/>
      <p:bldP spid="39995" grpId="0"/>
      <p:bldP spid="39996" grpId="0"/>
      <p:bldP spid="39997" grpId="0"/>
      <p:bldP spid="39998" grpId="0"/>
      <p:bldP spid="39999" grpId="0"/>
      <p:bldP spid="40000" grpId="0"/>
      <p:bldP spid="4000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8849" name="Rectangle 2"/>
          <p:cNvSpPr>
            <a:spLocks noGrp="1"/>
          </p:cNvSpPr>
          <p:nvPr>
            <p:ph type="title"/>
          </p:nvPr>
        </p:nvSpPr>
        <p:spPr>
          <a:xfrm>
            <a:off x="107950" y="50800"/>
            <a:ext cx="5181600" cy="546100"/>
          </a:xfrm>
        </p:spPr>
        <p:txBody>
          <a:bodyPr anchor="ctr"/>
          <a:lstStyle/>
          <a:p>
            <a:r>
              <a:rPr lang="zh-CN" altLang="en-US">
                <a:solidFill>
                  <a:srgbClr val="FF0000"/>
                </a:solidFill>
                <a:ea typeface="黑体" panose="02010609060101010101" pitchFamily="49" charset="-122"/>
              </a:rPr>
              <a:t>复分解反应的五种情况：</a:t>
            </a:r>
            <a:endParaRPr lang="zh-CN" altLang="en-US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78850" name="Rectangle 3"/>
          <p:cNvSpPr>
            <a:spLocks noGrp="1"/>
          </p:cNvSpPr>
          <p:nvPr>
            <p:ph type="body"/>
          </p:nvPr>
        </p:nvSpPr>
        <p:spPr>
          <a:xfrm>
            <a:off x="107950" y="1139825"/>
            <a:ext cx="1550988" cy="5168900"/>
          </a:xfrm>
        </p:spPr>
        <p:txBody>
          <a:bodyPr anchor="t"/>
          <a:lstStyle/>
          <a:p>
            <a:pPr algn="ctr">
              <a:lnSpc>
                <a:spcPct val="90000"/>
              </a:lnSpc>
              <a:buNone/>
            </a:pPr>
            <a:r>
              <a:rPr lang="zh-CN" altLang="en-US" b="1"/>
              <a:t>  金属</a:t>
            </a:r>
            <a:endParaRPr lang="zh-CN" altLang="en-US" b="1"/>
          </a:p>
          <a:p>
            <a:pPr algn="ctr">
              <a:lnSpc>
                <a:spcPct val="90000"/>
              </a:lnSpc>
              <a:buNone/>
            </a:pPr>
            <a:r>
              <a:rPr lang="zh-CN" altLang="en-US" b="1"/>
              <a:t>氧化物</a:t>
            </a:r>
            <a:endParaRPr lang="en-US" altLang="zh-CN" b="1"/>
          </a:p>
          <a:p>
            <a:pPr>
              <a:lnSpc>
                <a:spcPct val="90000"/>
              </a:lnSpc>
              <a:buNone/>
            </a:pPr>
            <a:endParaRPr lang="zh-CN" altLang="en-US" b="1"/>
          </a:p>
          <a:p>
            <a:pPr>
              <a:lnSpc>
                <a:spcPct val="150000"/>
              </a:lnSpc>
              <a:buNone/>
            </a:pPr>
            <a:r>
              <a:rPr lang="zh-CN" altLang="en-US" b="1"/>
              <a:t>    </a:t>
            </a:r>
            <a:endParaRPr lang="zh-CN" altLang="en-US" b="1"/>
          </a:p>
          <a:p>
            <a:pPr>
              <a:lnSpc>
                <a:spcPct val="150000"/>
              </a:lnSpc>
              <a:buNone/>
            </a:pPr>
            <a:r>
              <a:rPr lang="zh-CN" altLang="en-US" b="1"/>
              <a:t>   酸</a:t>
            </a:r>
            <a:endParaRPr lang="zh-CN" altLang="en-US" b="1"/>
          </a:p>
          <a:p>
            <a:pPr>
              <a:lnSpc>
                <a:spcPct val="90000"/>
              </a:lnSpc>
              <a:buNone/>
            </a:pPr>
            <a:endParaRPr lang="zh-CN" altLang="en-US" b="1"/>
          </a:p>
          <a:p>
            <a:pPr>
              <a:lnSpc>
                <a:spcPct val="90000"/>
              </a:lnSpc>
              <a:buNone/>
            </a:pPr>
            <a:r>
              <a:rPr lang="zh-CN" altLang="en-US" b="1"/>
              <a:t>    </a:t>
            </a:r>
            <a:endParaRPr lang="zh-CN" altLang="en-US" b="1"/>
          </a:p>
          <a:p>
            <a:pPr>
              <a:lnSpc>
                <a:spcPct val="90000"/>
              </a:lnSpc>
              <a:buNone/>
            </a:pPr>
            <a:r>
              <a:rPr lang="zh-CN" altLang="en-US" b="1"/>
              <a:t>   碱</a:t>
            </a:r>
            <a:endParaRPr lang="zh-CN" altLang="en-US" b="1"/>
          </a:p>
          <a:p>
            <a:pPr>
              <a:lnSpc>
                <a:spcPct val="90000"/>
              </a:lnSpc>
              <a:buNone/>
            </a:pPr>
            <a:endParaRPr lang="zh-CN" altLang="en-US" b="1"/>
          </a:p>
          <a:p>
            <a:pPr>
              <a:lnSpc>
                <a:spcPct val="90000"/>
              </a:lnSpc>
              <a:buNone/>
            </a:pPr>
            <a:r>
              <a:rPr lang="zh-CN" altLang="en-US" b="1"/>
              <a:t>   盐</a:t>
            </a:r>
            <a:endParaRPr lang="zh-CN" altLang="en-US" b="1"/>
          </a:p>
        </p:txBody>
      </p:sp>
      <p:sp>
        <p:nvSpPr>
          <p:cNvPr id="78851" name="Line 4"/>
          <p:cNvSpPr/>
          <p:nvPr/>
        </p:nvSpPr>
        <p:spPr>
          <a:xfrm flipH="1">
            <a:off x="827088" y="2116138"/>
            <a:ext cx="1587" cy="808037"/>
          </a:xfrm>
          <a:prstGeom prst="line">
            <a:avLst/>
          </a:prstGeom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8852" name="Line 5"/>
          <p:cNvSpPr/>
          <p:nvPr/>
        </p:nvSpPr>
        <p:spPr>
          <a:xfrm flipH="1">
            <a:off x="830263" y="3429000"/>
            <a:ext cx="0" cy="758825"/>
          </a:xfrm>
          <a:prstGeom prst="line">
            <a:avLst/>
          </a:prstGeom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8853" name="Line 6"/>
          <p:cNvSpPr/>
          <p:nvPr/>
        </p:nvSpPr>
        <p:spPr>
          <a:xfrm>
            <a:off x="827088" y="4740275"/>
            <a:ext cx="1587" cy="514350"/>
          </a:xfrm>
          <a:prstGeom prst="line">
            <a:avLst/>
          </a:prstGeom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8854" name="Line 7"/>
          <p:cNvSpPr/>
          <p:nvPr/>
        </p:nvSpPr>
        <p:spPr>
          <a:xfrm>
            <a:off x="1081088" y="3213100"/>
            <a:ext cx="431800" cy="0"/>
          </a:xfrm>
          <a:prstGeom prst="line">
            <a:avLst/>
          </a:prstGeom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8855" name="Line 8"/>
          <p:cNvSpPr/>
          <p:nvPr/>
        </p:nvSpPr>
        <p:spPr>
          <a:xfrm>
            <a:off x="1081088" y="5372100"/>
            <a:ext cx="431800" cy="0"/>
          </a:xfrm>
          <a:prstGeom prst="line">
            <a:avLst/>
          </a:prstGeom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8856" name="Line 9"/>
          <p:cNvSpPr/>
          <p:nvPr/>
        </p:nvSpPr>
        <p:spPr>
          <a:xfrm flipH="1">
            <a:off x="1512888" y="3213100"/>
            <a:ext cx="0" cy="2159000"/>
          </a:xfrm>
          <a:prstGeom prst="line">
            <a:avLst/>
          </a:prstGeom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8857" name="Line 10"/>
          <p:cNvSpPr/>
          <p:nvPr/>
        </p:nvSpPr>
        <p:spPr>
          <a:xfrm>
            <a:off x="644525" y="5716588"/>
            <a:ext cx="1588" cy="249237"/>
          </a:xfrm>
          <a:prstGeom prst="line">
            <a:avLst/>
          </a:prstGeom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8858" name="Line 11"/>
          <p:cNvSpPr/>
          <p:nvPr/>
        </p:nvSpPr>
        <p:spPr>
          <a:xfrm flipH="1">
            <a:off x="1003300" y="5697538"/>
            <a:ext cx="0" cy="249237"/>
          </a:xfrm>
          <a:prstGeom prst="line">
            <a:avLst/>
          </a:prstGeom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8859" name="Line 12"/>
          <p:cNvSpPr/>
          <p:nvPr/>
        </p:nvSpPr>
        <p:spPr>
          <a:xfrm>
            <a:off x="646113" y="5965825"/>
            <a:ext cx="358775" cy="0"/>
          </a:xfrm>
          <a:prstGeom prst="line">
            <a:avLst/>
          </a:prstGeom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8860" name="Text Box 13"/>
          <p:cNvSpPr txBox="1"/>
          <p:nvPr/>
        </p:nvSpPr>
        <p:spPr>
          <a:xfrm>
            <a:off x="247650" y="2201863"/>
            <a:ext cx="795338" cy="5238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①</a:t>
            </a:r>
            <a:endParaRPr lang="zh-CN" altLang="en-US" sz="28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8861" name="Text Box 14"/>
          <p:cNvSpPr txBox="1"/>
          <p:nvPr/>
        </p:nvSpPr>
        <p:spPr>
          <a:xfrm>
            <a:off x="217488" y="3725863"/>
            <a:ext cx="793750" cy="5238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②</a:t>
            </a:r>
            <a:endParaRPr lang="zh-CN" altLang="en-US" sz="28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8862" name="Text Box 15"/>
          <p:cNvSpPr txBox="1"/>
          <p:nvPr/>
        </p:nvSpPr>
        <p:spPr>
          <a:xfrm>
            <a:off x="1474788" y="4133850"/>
            <a:ext cx="793750" cy="5191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③</a:t>
            </a:r>
            <a:endParaRPr lang="zh-CN" altLang="en-US" sz="28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8863" name="Text Box 16"/>
          <p:cNvSpPr txBox="1"/>
          <p:nvPr/>
        </p:nvSpPr>
        <p:spPr>
          <a:xfrm>
            <a:off x="249238" y="4740275"/>
            <a:ext cx="793750" cy="5238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④</a:t>
            </a:r>
            <a:endParaRPr lang="zh-CN" altLang="en-US" sz="28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8864" name="Text Box 17"/>
          <p:cNvSpPr txBox="1"/>
          <p:nvPr/>
        </p:nvSpPr>
        <p:spPr>
          <a:xfrm>
            <a:off x="608013" y="6059488"/>
            <a:ext cx="795337" cy="5191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⑤</a:t>
            </a:r>
            <a:endParaRPr lang="zh-CN" altLang="en-US" sz="28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78" name="Text Box 18"/>
          <p:cNvSpPr txBox="1"/>
          <p:nvPr/>
        </p:nvSpPr>
        <p:spPr>
          <a:xfrm>
            <a:off x="2268538" y="1536700"/>
            <a:ext cx="6418262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①金属氧化物+酸→盐+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水</a:t>
            </a:r>
            <a:endParaRPr lang="zh-CN" altLang="en-US" sz="32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79" name="Text Box 19"/>
          <p:cNvSpPr txBox="1"/>
          <p:nvPr/>
        </p:nvSpPr>
        <p:spPr>
          <a:xfrm>
            <a:off x="2268538" y="2484438"/>
            <a:ext cx="6418262" cy="5794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②酸+碱→盐+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水</a:t>
            </a:r>
            <a:r>
              <a:rPr lang="zh-CN" altLang="en-US" sz="3200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（中和反应）</a:t>
            </a:r>
            <a:endParaRPr lang="zh-CN" altLang="en-US" sz="3200" b="1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80" name="Text Box 20"/>
          <p:cNvSpPr txBox="1"/>
          <p:nvPr/>
        </p:nvSpPr>
        <p:spPr>
          <a:xfrm>
            <a:off x="2330450" y="3429000"/>
            <a:ext cx="6418263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③酸+盐→新酸+新盐</a:t>
            </a:r>
            <a:endParaRPr lang="zh-CN" altLang="en-US" sz="32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81" name="Text Box 21"/>
          <p:cNvSpPr txBox="1"/>
          <p:nvPr/>
        </p:nvSpPr>
        <p:spPr>
          <a:xfrm>
            <a:off x="2330450" y="4508500"/>
            <a:ext cx="6418263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④碱+盐→新碱+新盐</a:t>
            </a:r>
            <a:endParaRPr lang="zh-CN" altLang="en-US" sz="32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82" name="Text Box 22"/>
          <p:cNvSpPr txBox="1"/>
          <p:nvPr/>
        </p:nvSpPr>
        <p:spPr>
          <a:xfrm>
            <a:off x="2330450" y="5518150"/>
            <a:ext cx="6418263" cy="584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⑤盐+盐→两种新盐</a:t>
            </a:r>
            <a:endParaRPr lang="zh-CN" altLang="en-US" sz="32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83" name="Text Box 23"/>
          <p:cNvSpPr txBox="1"/>
          <p:nvPr/>
        </p:nvSpPr>
        <p:spPr>
          <a:xfrm>
            <a:off x="7970838" y="1539875"/>
            <a:ext cx="935037" cy="13843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一般不需判断</a:t>
            </a:r>
            <a:endParaRPr lang="zh-CN" altLang="en-US" sz="2800" b="1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84" name="AutoShape 24"/>
          <p:cNvSpPr/>
          <p:nvPr/>
        </p:nvSpPr>
        <p:spPr>
          <a:xfrm>
            <a:off x="7596188" y="1468438"/>
            <a:ext cx="288925" cy="1595437"/>
          </a:xfrm>
          <a:prstGeom prst="rightBrace">
            <a:avLst>
              <a:gd name="adj1" fmla="val 45863"/>
              <a:gd name="adj2" fmla="val 50000"/>
            </a:avLst>
          </a:prstGeom>
          <a:noFill/>
          <a:ln w="254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85" name="AutoShape 25"/>
          <p:cNvSpPr/>
          <p:nvPr/>
        </p:nvSpPr>
        <p:spPr>
          <a:xfrm>
            <a:off x="6804025" y="3662363"/>
            <a:ext cx="288925" cy="2339975"/>
          </a:xfrm>
          <a:prstGeom prst="rightBrace">
            <a:avLst>
              <a:gd name="adj1" fmla="val 67303"/>
              <a:gd name="adj2" fmla="val 50000"/>
            </a:avLst>
          </a:prstGeom>
          <a:noFill/>
          <a:ln w="254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86" name="Text Box 26"/>
          <p:cNvSpPr txBox="1"/>
          <p:nvPr/>
        </p:nvSpPr>
        <p:spPr>
          <a:xfrm>
            <a:off x="7416800" y="3778250"/>
            <a:ext cx="936625" cy="20621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需要判断</a:t>
            </a:r>
            <a:endParaRPr lang="zh-CN" altLang="en-US" sz="3200" b="1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9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9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9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9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9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9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9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09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23" presetClass="entr" presetSubtype="32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9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9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09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9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23" presetClass="entr" presetSubtype="32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8" grpId="0"/>
      <p:bldP spid="40979" grpId="0"/>
      <p:bldP spid="40980" grpId="0"/>
      <p:bldP spid="40981" grpId="0"/>
      <p:bldP spid="40982" grpId="0"/>
      <p:bldP spid="40983" grpId="0"/>
      <p:bldP spid="40984" grpId="0"/>
      <p:bldP spid="40985" grpId="0"/>
      <p:bldP spid="4098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 txBox="1"/>
          <p:nvPr/>
        </p:nvSpPr>
        <p:spPr bwMode="gray">
          <a:xfrm>
            <a:off x="3613150" y="620713"/>
            <a:ext cx="1931988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Tx/>
              <a:buNone/>
              <a:defRPr sz="24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45720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24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91440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Tx/>
              <a:buNone/>
              <a:defRPr sz="24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37160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Tx/>
              <a:buNone/>
              <a:defRPr sz="24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182880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Tx/>
              <a:buNone/>
              <a:defRPr sz="2400">
                <a:solidFill>
                  <a:schemeClr val="tx1"/>
                </a:solidFill>
                <a:latin typeface="+mn-lt"/>
                <a:ea typeface="黑体" panose="02010609060101010101" pitchFamily="49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defRPr/>
            </a:pPr>
            <a:r>
              <a:rPr kumimoji="0" lang="zh-CN" alt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课堂小结</a:t>
            </a: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3351213" y="1581150"/>
            <a:ext cx="2495550" cy="46037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生活中常见的盐</a:t>
            </a:r>
            <a:endParaRPr kumimoji="0" lang="en-US" altLang="zh-CN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21" name="组合 79"/>
          <p:cNvGrpSpPr/>
          <p:nvPr/>
        </p:nvGrpSpPr>
        <p:grpSpPr>
          <a:xfrm>
            <a:off x="1365250" y="2041525"/>
            <a:ext cx="6602413" cy="1368425"/>
            <a:chOff x="1638121" y="2350146"/>
            <a:chExt cx="6602107" cy="1367813"/>
          </a:xfrm>
        </p:grpSpPr>
        <p:grpSp>
          <p:nvGrpSpPr>
            <p:cNvPr id="86020" name="组合 7"/>
            <p:cNvGrpSpPr/>
            <p:nvPr/>
          </p:nvGrpSpPr>
          <p:grpSpPr>
            <a:xfrm>
              <a:off x="1638121" y="2515534"/>
              <a:ext cx="5712527" cy="1202172"/>
              <a:chOff x="1866640" y="2482970"/>
              <a:chExt cx="5712342" cy="1199648"/>
            </a:xfrm>
          </p:grpSpPr>
          <p:grpSp>
            <p:nvGrpSpPr>
              <p:cNvPr id="86021" name="组合 7"/>
              <p:cNvGrpSpPr/>
              <p:nvPr/>
            </p:nvGrpSpPr>
            <p:grpSpPr>
              <a:xfrm>
                <a:off x="1866640" y="2482970"/>
                <a:ext cx="5712342" cy="843697"/>
                <a:chOff x="1539361" y="2447266"/>
                <a:chExt cx="5713746" cy="843237"/>
              </a:xfrm>
            </p:grpSpPr>
            <p:cxnSp>
              <p:nvCxnSpPr>
                <p:cNvPr id="28" name="直接连接符 27"/>
                <p:cNvCxnSpPr/>
                <p:nvPr/>
              </p:nvCxnSpPr>
              <p:spPr bwMode="auto">
                <a:xfrm flipH="1">
                  <a:off x="2123659" y="2453236"/>
                  <a:ext cx="5130070" cy="25322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直接连接符 28"/>
                <p:cNvCxnSpPr/>
                <p:nvPr/>
              </p:nvCxnSpPr>
              <p:spPr bwMode="auto">
                <a:xfrm flipH="1">
                  <a:off x="2123659" y="2461149"/>
                  <a:ext cx="0" cy="359249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直接连接符 29"/>
                <p:cNvCxnSpPr/>
                <p:nvPr/>
              </p:nvCxnSpPr>
              <p:spPr bwMode="auto">
                <a:xfrm flipH="1">
                  <a:off x="7253728" y="2446905"/>
                  <a:ext cx="0" cy="359250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31" name="矩形 30"/>
                <p:cNvSpPr/>
                <p:nvPr/>
              </p:nvSpPr>
              <p:spPr>
                <a:xfrm>
                  <a:off x="1539361" y="2829893"/>
                  <a:ext cx="1167008" cy="460536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dk1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  <a:sym typeface="+mn-ea"/>
                    </a:rPr>
                    <a:t>氯化钠</a:t>
                  </a:r>
                  <a:endParaRPr kumimoji="0" lang="zh-CN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p:grpSp>
          <p:sp>
            <p:nvSpPr>
              <p:cNvPr id="27" name="矩形 26"/>
              <p:cNvSpPr/>
              <p:nvPr/>
            </p:nvSpPr>
            <p:spPr bwMode="auto">
              <a:xfrm>
                <a:off x="4144524" y="2853138"/>
                <a:ext cx="2035015" cy="829732"/>
              </a:xfrm>
              <a:prstGeom prst="rect">
                <a:avLst/>
              </a:prstGeom>
              <a:noFill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碳酸钠、碳酸氢钠和碳酸钙</a:t>
                </a: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endParaRPr>
              </a:p>
            </p:txBody>
          </p:sp>
        </p:grpSp>
        <p:sp>
          <p:nvSpPr>
            <p:cNvPr id="23" name="矩形 22"/>
            <p:cNvSpPr/>
            <p:nvPr/>
          </p:nvSpPr>
          <p:spPr bwMode="auto">
            <a:xfrm>
              <a:off x="6460722" y="2886481"/>
              <a:ext cx="1779506" cy="831478"/>
            </a:xfrm>
            <a:prstGeom prst="rect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复分解反应发生的条件</a:t>
              </a: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 bwMode="auto">
            <a:xfrm flipH="1">
              <a:off x="4852660" y="2529454"/>
              <a:ext cx="0" cy="360201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 bwMode="auto">
            <a:xfrm flipH="1">
              <a:off x="4852660" y="2350146"/>
              <a:ext cx="0" cy="188829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4" name="组合 43"/>
          <p:cNvGrpSpPr/>
          <p:nvPr/>
        </p:nvGrpSpPr>
        <p:grpSpPr>
          <a:xfrm>
            <a:off x="6216650" y="3395663"/>
            <a:ext cx="1720850" cy="2171700"/>
            <a:chOff x="6226992" y="3720246"/>
            <a:chExt cx="1720813" cy="2172032"/>
          </a:xfrm>
        </p:grpSpPr>
        <p:grpSp>
          <p:nvGrpSpPr>
            <p:cNvPr id="86031" name="组合 31"/>
            <p:cNvGrpSpPr/>
            <p:nvPr/>
          </p:nvGrpSpPr>
          <p:grpSpPr>
            <a:xfrm>
              <a:off x="6226992" y="3720246"/>
              <a:ext cx="1457339" cy="2172032"/>
              <a:chOff x="692561" y="3051618"/>
              <a:chExt cx="1457904" cy="2171823"/>
            </a:xfrm>
          </p:grpSpPr>
          <p:grpSp>
            <p:nvGrpSpPr>
              <p:cNvPr id="86032" name="组合 33"/>
              <p:cNvGrpSpPr/>
              <p:nvPr/>
            </p:nvGrpSpPr>
            <p:grpSpPr>
              <a:xfrm>
                <a:off x="935175" y="3051618"/>
                <a:ext cx="1215290" cy="2171822"/>
                <a:chOff x="2889394" y="3277998"/>
                <a:chExt cx="1215259" cy="2171564"/>
              </a:xfrm>
            </p:grpSpPr>
            <p:grpSp>
              <p:nvGrpSpPr>
                <p:cNvPr id="86033" name="组合 17"/>
                <p:cNvGrpSpPr/>
                <p:nvPr/>
              </p:nvGrpSpPr>
              <p:grpSpPr>
                <a:xfrm>
                  <a:off x="2889394" y="3523274"/>
                  <a:ext cx="1215259" cy="1926288"/>
                  <a:chOff x="3106995" y="2461145"/>
                  <a:chExt cx="1215960" cy="1925829"/>
                </a:xfrm>
              </p:grpSpPr>
              <p:cxnSp>
                <p:nvCxnSpPr>
                  <p:cNvPr id="38" name="直接连接符 37"/>
                  <p:cNvCxnSpPr/>
                  <p:nvPr/>
                </p:nvCxnSpPr>
                <p:spPr bwMode="auto">
                  <a:xfrm flipH="1" flipV="1">
                    <a:off x="3107358" y="2461916"/>
                    <a:ext cx="1215552" cy="7936"/>
                  </a:xfrm>
                  <a:prstGeom prst="line">
                    <a:avLst/>
                  </a:prstGeom>
                  <a:ln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" name="直接连接符 38"/>
                  <p:cNvCxnSpPr/>
                  <p:nvPr/>
                </p:nvCxnSpPr>
                <p:spPr bwMode="auto">
                  <a:xfrm flipH="1">
                    <a:off x="3730229" y="2469851"/>
                    <a:ext cx="0" cy="338035"/>
                  </a:xfrm>
                  <a:prstGeom prst="line">
                    <a:avLst/>
                  </a:prstGeom>
                  <a:ln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0" name="矩形 39"/>
                  <p:cNvSpPr/>
                  <p:nvPr/>
                </p:nvSpPr>
                <p:spPr>
                  <a:xfrm>
                    <a:off x="3493474" y="2818996"/>
                    <a:ext cx="475099" cy="1567979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>
                    <a:spAutoFit/>
                  </a:bodyPr>
                  <a:lstStyle/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/>
                    </a:pPr>
                    <a:r>
                      <a:rPr kumimoji="0" lang="zh-CN" alt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+mn-ea"/>
                      </a:rPr>
                      <a:t>生成气体</a:t>
                    </a:r>
                    <a:endParaRPr kumimoji="0" lang="zh-CN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dk1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  <a:sym typeface="+mn-ea"/>
                    </a:endParaRPr>
                  </a:p>
                </p:txBody>
              </p:sp>
            </p:grpSp>
            <p:cxnSp>
              <p:nvCxnSpPr>
                <p:cNvPr id="37" name="直接连接符 36"/>
                <p:cNvCxnSpPr/>
                <p:nvPr/>
              </p:nvCxnSpPr>
              <p:spPr bwMode="auto">
                <a:xfrm flipH="1">
                  <a:off x="3512269" y="3277998"/>
                  <a:ext cx="0" cy="242872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4" name="矩形 33"/>
              <p:cNvSpPr/>
              <p:nvPr/>
            </p:nvSpPr>
            <p:spPr bwMode="auto">
              <a:xfrm>
                <a:off x="692561" y="3653314"/>
                <a:ext cx="485953" cy="1570127"/>
              </a:xfrm>
              <a:prstGeom prst="rect">
                <a:avLst/>
              </a:prstGeom>
              <a:noFill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生成沉淀</a:t>
                </a: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endParaRPr>
              </a:p>
            </p:txBody>
          </p:sp>
          <p:cxnSp>
            <p:nvCxnSpPr>
              <p:cNvPr id="35" name="直接连接符 34"/>
              <p:cNvCxnSpPr/>
              <p:nvPr/>
            </p:nvCxnSpPr>
            <p:spPr bwMode="auto">
              <a:xfrm flipH="1">
                <a:off x="935538" y="3281818"/>
                <a:ext cx="0" cy="360383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1" name="矩形 40"/>
            <p:cNvSpPr/>
            <p:nvPr/>
          </p:nvSpPr>
          <p:spPr bwMode="auto">
            <a:xfrm>
              <a:off x="7473153" y="4310886"/>
              <a:ext cx="474652" cy="1200333"/>
            </a:xfrm>
            <a:prstGeom prst="rect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生成水</a:t>
              </a: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  <p:cxnSp>
          <p:nvCxnSpPr>
            <p:cNvPr id="42" name="直接连接符 41"/>
            <p:cNvCxnSpPr/>
            <p:nvPr/>
          </p:nvCxnSpPr>
          <p:spPr bwMode="auto">
            <a:xfrm flipH="1">
              <a:off x="7684286" y="3959995"/>
              <a:ext cx="0" cy="33819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6" name="组合 45"/>
          <p:cNvGrpSpPr/>
          <p:nvPr/>
        </p:nvGrpSpPr>
        <p:grpSpPr>
          <a:xfrm>
            <a:off x="931863" y="3046413"/>
            <a:ext cx="2079625" cy="2171700"/>
            <a:chOff x="6226992" y="3720246"/>
            <a:chExt cx="2080413" cy="2172032"/>
          </a:xfrm>
        </p:grpSpPr>
        <p:grpSp>
          <p:nvGrpSpPr>
            <p:cNvPr id="86043" name="组合 46"/>
            <p:cNvGrpSpPr/>
            <p:nvPr/>
          </p:nvGrpSpPr>
          <p:grpSpPr>
            <a:xfrm>
              <a:off x="6226992" y="3720246"/>
              <a:ext cx="1843079" cy="1802701"/>
              <a:chOff x="692561" y="3051617"/>
              <a:chExt cx="1843794" cy="1802527"/>
            </a:xfrm>
          </p:grpSpPr>
          <p:grpSp>
            <p:nvGrpSpPr>
              <p:cNvPr id="86044" name="组合 33"/>
              <p:cNvGrpSpPr/>
              <p:nvPr/>
            </p:nvGrpSpPr>
            <p:grpSpPr>
              <a:xfrm>
                <a:off x="935176" y="3051617"/>
                <a:ext cx="1601179" cy="1802527"/>
                <a:chOff x="2889395" y="3277998"/>
                <a:chExt cx="1601138" cy="1802314"/>
              </a:xfrm>
            </p:grpSpPr>
            <p:grpSp>
              <p:nvGrpSpPr>
                <p:cNvPr id="86045" name="组合 17"/>
                <p:cNvGrpSpPr/>
                <p:nvPr/>
              </p:nvGrpSpPr>
              <p:grpSpPr>
                <a:xfrm>
                  <a:off x="2889395" y="3520833"/>
                  <a:ext cx="1601138" cy="1559479"/>
                  <a:chOff x="3106997" y="2458704"/>
                  <a:chExt cx="1602062" cy="1559107"/>
                </a:xfrm>
              </p:grpSpPr>
              <p:cxnSp>
                <p:nvCxnSpPr>
                  <p:cNvPr id="55" name="直接连接符 54"/>
                  <p:cNvCxnSpPr/>
                  <p:nvPr/>
                </p:nvCxnSpPr>
                <p:spPr bwMode="auto">
                  <a:xfrm flipH="1">
                    <a:off x="3107456" y="2458741"/>
                    <a:ext cx="1602310" cy="3174"/>
                  </a:xfrm>
                  <a:prstGeom prst="line">
                    <a:avLst/>
                  </a:prstGeom>
                  <a:ln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直接连接符 55"/>
                  <p:cNvCxnSpPr/>
                  <p:nvPr/>
                </p:nvCxnSpPr>
                <p:spPr bwMode="auto">
                  <a:xfrm flipH="1">
                    <a:off x="3908611" y="2468263"/>
                    <a:ext cx="0" cy="338037"/>
                  </a:xfrm>
                  <a:prstGeom prst="line">
                    <a:avLst/>
                  </a:prstGeom>
                  <a:ln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7" name="矩形 56"/>
                  <p:cNvSpPr/>
                  <p:nvPr/>
                </p:nvSpPr>
                <p:spPr>
                  <a:xfrm>
                    <a:off x="3493727" y="2817408"/>
                    <a:ext cx="829768" cy="119979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>
                    <a:spAutoFit/>
                  </a:bodyPr>
                  <a:lstStyle/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/>
                    </a:pPr>
                    <a:r>
                      <a:rPr kumimoji="0" lang="zh-CN" alt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+mn-ea"/>
                      </a:rPr>
                      <a:t>自然界的分布</a:t>
                    </a:r>
                    <a:endParaRPr kumimoji="0" lang="zh-CN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dk1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  <a:sym typeface="+mn-ea"/>
                    </a:endParaRPr>
                  </a:p>
                </p:txBody>
              </p:sp>
            </p:grpSp>
            <p:cxnSp>
              <p:nvCxnSpPr>
                <p:cNvPr id="54" name="直接连接符 53"/>
                <p:cNvCxnSpPr/>
                <p:nvPr/>
              </p:nvCxnSpPr>
              <p:spPr bwMode="auto">
                <a:xfrm flipH="1">
                  <a:off x="3690546" y="3277998"/>
                  <a:ext cx="0" cy="242872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1" name="矩形 50"/>
              <p:cNvSpPr/>
              <p:nvPr/>
            </p:nvSpPr>
            <p:spPr bwMode="auto">
              <a:xfrm>
                <a:off x="692561" y="3653313"/>
                <a:ext cx="486148" cy="830310"/>
              </a:xfrm>
              <a:prstGeom prst="rect">
                <a:avLst/>
              </a:prstGeom>
              <a:noFill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用途</a:t>
                </a: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endParaRPr>
              </a:p>
            </p:txBody>
          </p:sp>
          <p:cxnSp>
            <p:nvCxnSpPr>
              <p:cNvPr id="52" name="直接连接符 51"/>
              <p:cNvCxnSpPr/>
              <p:nvPr/>
            </p:nvCxnSpPr>
            <p:spPr bwMode="auto">
              <a:xfrm flipH="1">
                <a:off x="935634" y="3281817"/>
                <a:ext cx="0" cy="360383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8" name="矩形 47"/>
            <p:cNvSpPr/>
            <p:nvPr/>
          </p:nvSpPr>
          <p:spPr bwMode="auto">
            <a:xfrm>
              <a:off x="7832562" y="4322000"/>
              <a:ext cx="474843" cy="1570278"/>
            </a:xfrm>
            <a:prstGeom prst="rect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粗盐提纯</a:t>
              </a: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  <p:cxnSp>
          <p:nvCxnSpPr>
            <p:cNvPr id="49" name="直接连接符 48"/>
            <p:cNvCxnSpPr/>
            <p:nvPr/>
          </p:nvCxnSpPr>
          <p:spPr bwMode="auto">
            <a:xfrm flipH="1">
              <a:off x="8070777" y="3950468"/>
              <a:ext cx="0" cy="360418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2" name="组合 61"/>
          <p:cNvGrpSpPr/>
          <p:nvPr/>
        </p:nvGrpSpPr>
        <p:grpSpPr>
          <a:xfrm>
            <a:off x="3556000" y="3409950"/>
            <a:ext cx="2079625" cy="2508250"/>
            <a:chOff x="6226992" y="3754286"/>
            <a:chExt cx="2080413" cy="2507324"/>
          </a:xfrm>
        </p:grpSpPr>
        <p:grpSp>
          <p:nvGrpSpPr>
            <p:cNvPr id="86055" name="组合 62"/>
            <p:cNvGrpSpPr/>
            <p:nvPr/>
          </p:nvGrpSpPr>
          <p:grpSpPr>
            <a:xfrm>
              <a:off x="6226992" y="3754286"/>
              <a:ext cx="1843079" cy="2137996"/>
              <a:chOff x="692561" y="3085653"/>
              <a:chExt cx="1843794" cy="2137789"/>
            </a:xfrm>
          </p:grpSpPr>
          <p:grpSp>
            <p:nvGrpSpPr>
              <p:cNvPr id="86056" name="组合 33"/>
              <p:cNvGrpSpPr/>
              <p:nvPr/>
            </p:nvGrpSpPr>
            <p:grpSpPr>
              <a:xfrm>
                <a:off x="935176" y="3085653"/>
                <a:ext cx="1601179" cy="2137789"/>
                <a:chOff x="2889395" y="3312028"/>
                <a:chExt cx="1601138" cy="2137535"/>
              </a:xfrm>
            </p:grpSpPr>
            <p:grpSp>
              <p:nvGrpSpPr>
                <p:cNvPr id="86057" name="组合 17"/>
                <p:cNvGrpSpPr/>
                <p:nvPr/>
              </p:nvGrpSpPr>
              <p:grpSpPr>
                <a:xfrm>
                  <a:off x="2889395" y="3520833"/>
                  <a:ext cx="1601138" cy="1928730"/>
                  <a:chOff x="3106997" y="2458704"/>
                  <a:chExt cx="1602062" cy="1928270"/>
                </a:xfrm>
              </p:grpSpPr>
              <p:cxnSp>
                <p:nvCxnSpPr>
                  <p:cNvPr id="71" name="直接连接符 70"/>
                  <p:cNvCxnSpPr/>
                  <p:nvPr/>
                </p:nvCxnSpPr>
                <p:spPr bwMode="auto">
                  <a:xfrm flipH="1">
                    <a:off x="3107457" y="2459326"/>
                    <a:ext cx="1602310" cy="3172"/>
                  </a:xfrm>
                  <a:prstGeom prst="line">
                    <a:avLst/>
                  </a:prstGeom>
                  <a:ln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直接连接符 71"/>
                  <p:cNvCxnSpPr/>
                  <p:nvPr/>
                </p:nvCxnSpPr>
                <p:spPr bwMode="auto">
                  <a:xfrm flipH="1">
                    <a:off x="3908612" y="2468844"/>
                    <a:ext cx="0" cy="337860"/>
                  </a:xfrm>
                  <a:prstGeom prst="line">
                    <a:avLst/>
                  </a:prstGeom>
                  <a:ln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3" name="矩形 72"/>
                  <p:cNvSpPr/>
                  <p:nvPr/>
                </p:nvSpPr>
                <p:spPr>
                  <a:xfrm>
                    <a:off x="3493727" y="2817806"/>
                    <a:ext cx="829768" cy="1568745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>
                    <a:spAutoFit/>
                  </a:bodyPr>
                  <a:lstStyle/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/>
                    </a:pPr>
                    <a:r>
                      <a:rPr kumimoji="0" lang="zh-CN" alt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+mn-ea"/>
                      </a:rPr>
                      <a:t>碳酸根离子的检验</a:t>
                    </a:r>
                    <a:endParaRPr kumimoji="0" lang="zh-CN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dk1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  <a:sym typeface="+mn-ea"/>
                    </a:endParaRPr>
                  </a:p>
                </p:txBody>
              </p:sp>
            </p:grpSp>
            <p:cxnSp>
              <p:nvCxnSpPr>
                <p:cNvPr id="70" name="直接连接符 69"/>
                <p:cNvCxnSpPr/>
                <p:nvPr/>
              </p:nvCxnSpPr>
              <p:spPr bwMode="auto">
                <a:xfrm flipH="1">
                  <a:off x="3690547" y="3312028"/>
                  <a:ext cx="0" cy="209427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7" name="矩形 66"/>
              <p:cNvSpPr/>
              <p:nvPr/>
            </p:nvSpPr>
            <p:spPr bwMode="auto">
              <a:xfrm>
                <a:off x="692561" y="3653713"/>
                <a:ext cx="486148" cy="831462"/>
              </a:xfrm>
              <a:prstGeom prst="rect">
                <a:avLst/>
              </a:prstGeom>
              <a:noFill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用途</a:t>
                </a: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endParaRPr>
              </a:p>
            </p:txBody>
          </p:sp>
          <p:cxnSp>
            <p:nvCxnSpPr>
              <p:cNvPr id="68" name="直接连接符 67"/>
              <p:cNvCxnSpPr/>
              <p:nvPr/>
            </p:nvCxnSpPr>
            <p:spPr bwMode="auto">
              <a:xfrm flipH="1">
                <a:off x="935635" y="3282411"/>
                <a:ext cx="0" cy="360195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64" name="矩形 63"/>
            <p:cNvSpPr/>
            <p:nvPr/>
          </p:nvSpPr>
          <p:spPr bwMode="auto">
            <a:xfrm>
              <a:off x="7832563" y="4322401"/>
              <a:ext cx="474842" cy="1939209"/>
            </a:xfrm>
            <a:prstGeom prst="rect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复分解反应</a:t>
              </a: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  <p:cxnSp>
          <p:nvCxnSpPr>
            <p:cNvPr id="65" name="直接连接符 64"/>
            <p:cNvCxnSpPr/>
            <p:nvPr/>
          </p:nvCxnSpPr>
          <p:spPr bwMode="auto">
            <a:xfrm flipH="1">
              <a:off x="8070778" y="3951063"/>
              <a:ext cx="0" cy="36023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7041" name="文本占位符 1"/>
          <p:cNvSpPr>
            <a:spLocks noGrp="1"/>
          </p:cNvSpPr>
          <p:nvPr>
            <p:ph type="body" sz="quarter"/>
          </p:nvPr>
        </p:nvSpPr>
        <p:spPr>
          <a:xfrm>
            <a:off x="936625" y="1852613"/>
            <a:ext cx="7772400" cy="3797300"/>
          </a:xfrm>
        </p:spPr>
        <p:txBody>
          <a:bodyPr wrap="square" lIns="91440" tIns="45720" rIns="91440" bIns="45720" anchor="t"/>
          <a:lstStyle>
            <a:lvl1pPr lvl="0">
              <a:defRPr sz="2400"/>
            </a:lvl1pPr>
            <a:lvl2pPr lvl="1">
              <a:defRPr sz="2000"/>
            </a:lvl2pPr>
            <a:lvl3pPr lvl="2">
              <a:defRPr sz="1800"/>
            </a:lvl3pPr>
            <a:lvl4pPr lvl="3">
              <a:defRPr sz="1600"/>
            </a:lvl4pPr>
            <a:lvl5pPr lvl="4">
              <a:defRPr sz="1600"/>
            </a:lvl5pPr>
          </a:lstStyle>
          <a:p>
            <a:pPr lvl="0" indent="-342900"/>
            <a:r>
              <a:rPr lang="en-US" altLang="zh-CN" sz="2400">
                <a:latin typeface="Times New Roman" panose="02020603050405020304" pitchFamily="18" charset="0"/>
              </a:rPr>
              <a:t>1.</a:t>
            </a:r>
            <a:r>
              <a:rPr lang="zh-CN" altLang="en-US" sz="2400">
                <a:latin typeface="Times New Roman" panose="02020603050405020304" pitchFamily="18" charset="0"/>
              </a:rPr>
              <a:t>下列各组物质中按酸、碱、盐顺序排列的是（     ）</a:t>
            </a:r>
            <a:endParaRPr lang="zh-CN" altLang="en-US" sz="2400">
              <a:latin typeface="Times New Roman" panose="02020603050405020304" pitchFamily="18" charset="0"/>
            </a:endParaRPr>
          </a:p>
          <a:p>
            <a:pPr lvl="0" indent="-342900"/>
            <a:r>
              <a:rPr lang="en-US" altLang="zh-CN" sz="2400">
                <a:latin typeface="Times New Roman" panose="02020603050405020304" pitchFamily="18" charset="0"/>
              </a:rPr>
              <a:t>A</a:t>
            </a:r>
            <a:r>
              <a:rPr lang="zh-CN" altLang="en-US" sz="2400">
                <a:latin typeface="Times New Roman" panose="02020603050405020304" pitchFamily="18" charset="0"/>
              </a:rPr>
              <a:t>．碳酸钠、硝酸、硫酸锌</a:t>
            </a:r>
            <a:endParaRPr lang="zh-CN" altLang="en-US" sz="2400">
              <a:latin typeface="Times New Roman" panose="02020603050405020304" pitchFamily="18" charset="0"/>
            </a:endParaRPr>
          </a:p>
          <a:p>
            <a:pPr lvl="0" indent="-342900"/>
            <a:r>
              <a:rPr lang="en-US" altLang="zh-CN" sz="2400">
                <a:latin typeface="Times New Roman" panose="02020603050405020304" pitchFamily="18" charset="0"/>
              </a:rPr>
              <a:t>B</a:t>
            </a:r>
            <a:r>
              <a:rPr lang="zh-CN" altLang="en-US" sz="2400">
                <a:latin typeface="Times New Roman" panose="02020603050405020304" pitchFamily="18" charset="0"/>
              </a:rPr>
              <a:t>．硫酸亚铁、氢氧化钙、硫酸</a:t>
            </a:r>
            <a:endParaRPr lang="zh-CN" altLang="en-US" sz="2400">
              <a:latin typeface="Times New Roman" panose="02020603050405020304" pitchFamily="18" charset="0"/>
            </a:endParaRPr>
          </a:p>
          <a:p>
            <a:pPr lvl="0" indent="-342900"/>
            <a:r>
              <a:rPr lang="en-US" altLang="zh-CN" sz="2400">
                <a:latin typeface="Times New Roman" panose="02020603050405020304" pitchFamily="18" charset="0"/>
              </a:rPr>
              <a:t>C</a:t>
            </a:r>
            <a:r>
              <a:rPr lang="zh-CN" altLang="en-US" sz="2400">
                <a:latin typeface="Times New Roman" panose="02020603050405020304" pitchFamily="18" charset="0"/>
              </a:rPr>
              <a:t>．盐酸、氢氧化镁、硫酸铜</a:t>
            </a:r>
            <a:endParaRPr lang="zh-CN" altLang="en-US" sz="2400">
              <a:latin typeface="Times New Roman" panose="02020603050405020304" pitchFamily="18" charset="0"/>
            </a:endParaRPr>
          </a:p>
          <a:p>
            <a:pPr lvl="0" indent="-342900"/>
            <a:r>
              <a:rPr lang="en-US" altLang="zh-CN" sz="2400">
                <a:latin typeface="Times New Roman" panose="02020603050405020304" pitchFamily="18" charset="0"/>
              </a:rPr>
              <a:t>D</a:t>
            </a:r>
            <a:r>
              <a:rPr lang="zh-CN" altLang="en-US" sz="2400">
                <a:latin typeface="Times New Roman" panose="02020603050405020304" pitchFamily="18" charset="0"/>
              </a:rPr>
              <a:t>．氯化钙、碳酸钙、氧化钙</a:t>
            </a:r>
            <a:endParaRPr lang="zh-CN" altLang="en-US" sz="24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文本占位符 1"/>
          <p:cNvSpPr txBox="1"/>
          <p:nvPr/>
        </p:nvSpPr>
        <p:spPr bwMode="gray">
          <a:xfrm>
            <a:off x="3632200" y="549275"/>
            <a:ext cx="20113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Tx/>
              <a:buNone/>
              <a:defRPr sz="24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45720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24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91440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Tx/>
              <a:buNone/>
              <a:defRPr sz="24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37160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Tx/>
              <a:buNone/>
              <a:defRPr sz="24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182880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Tx/>
              <a:buNone/>
              <a:defRPr sz="2400">
                <a:solidFill>
                  <a:schemeClr val="tx1"/>
                </a:solidFill>
                <a:latin typeface="+mn-lt"/>
                <a:ea typeface="黑体" panose="02010609060101010101" pitchFamily="49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defRPr/>
            </a:pPr>
            <a:r>
              <a:rPr kumimoji="0" lang="zh-CN" alt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运用拓展</a:t>
            </a: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742238" y="1852613"/>
            <a:ext cx="3587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endParaRPr lang="zh-CN" altLang="en-US" sz="24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8065" name="文本占位符 1"/>
          <p:cNvSpPr>
            <a:spLocks noGrp="1"/>
          </p:cNvSpPr>
          <p:nvPr>
            <p:ph type="body" sz="quarter"/>
          </p:nvPr>
        </p:nvSpPr>
        <p:spPr>
          <a:xfrm>
            <a:off x="758825" y="1700213"/>
            <a:ext cx="8385175" cy="3959225"/>
          </a:xfrm>
        </p:spPr>
        <p:txBody>
          <a:bodyPr wrap="square" lIns="91440" tIns="45720" rIns="91440" bIns="45720" anchor="t"/>
          <a:lstStyle>
            <a:lvl1pPr lvl="0">
              <a:defRPr sz="2400"/>
            </a:lvl1pPr>
            <a:lvl2pPr lvl="1">
              <a:defRPr sz="2000"/>
            </a:lvl2pPr>
            <a:lvl3pPr lvl="2">
              <a:defRPr sz="1800"/>
            </a:lvl3pPr>
            <a:lvl4pPr lvl="3">
              <a:defRPr sz="1600"/>
            </a:lvl4pPr>
            <a:lvl5pPr lvl="4">
              <a:defRPr sz="1600"/>
            </a:lvl5pPr>
          </a:lstStyle>
          <a:p>
            <a:pPr lvl="0" indent="-342900">
              <a:lnSpc>
                <a:spcPct val="200000"/>
              </a:lnSpc>
            </a:pPr>
            <a:r>
              <a:rPr lang="en-US" altLang="zh-CN" sz="2400">
                <a:latin typeface="Times New Roman" panose="02020603050405020304" pitchFamily="18" charset="0"/>
              </a:rPr>
              <a:t>2.</a:t>
            </a:r>
            <a:r>
              <a:rPr lang="zh-CN" altLang="en-US" sz="2400">
                <a:latin typeface="Times New Roman" panose="02020603050405020304" pitchFamily="18" charset="0"/>
              </a:rPr>
              <a:t>下列叙述错误的是（     ）</a:t>
            </a:r>
            <a:endParaRPr lang="zh-CN" altLang="en-US" sz="2400">
              <a:latin typeface="Times New Roman" panose="02020603050405020304" pitchFamily="18" charset="0"/>
            </a:endParaRPr>
          </a:p>
          <a:p>
            <a:pPr lvl="0" indent="-342900">
              <a:lnSpc>
                <a:spcPct val="200000"/>
              </a:lnSpc>
            </a:pPr>
            <a:r>
              <a:rPr lang="en-US" altLang="zh-CN" sz="2400">
                <a:latin typeface="Times New Roman" panose="02020603050405020304" pitchFamily="18" charset="0"/>
              </a:rPr>
              <a:t>A</a:t>
            </a:r>
            <a:r>
              <a:rPr lang="zh-CN" altLang="en-US" sz="2400">
                <a:latin typeface="Times New Roman" panose="02020603050405020304" pitchFamily="18" charset="0"/>
              </a:rPr>
              <a:t>．天然存在的石灰石、大理石的主要成分是</a:t>
            </a:r>
            <a:r>
              <a:rPr lang="en-US" altLang="zh-CN" sz="2400">
                <a:latin typeface="Times New Roman" panose="02020603050405020304" pitchFamily="18" charset="0"/>
              </a:rPr>
              <a:t>CaCO</a:t>
            </a:r>
            <a:r>
              <a:rPr lang="en-US" altLang="zh-CN" sz="2400" baseline="-25000">
                <a:latin typeface="Times New Roman" panose="02020603050405020304" pitchFamily="18" charset="0"/>
              </a:rPr>
              <a:t>3</a:t>
            </a:r>
            <a:endParaRPr lang="en-US" altLang="zh-CN" sz="2400" baseline="-25000">
              <a:latin typeface="Times New Roman" panose="02020603050405020304" pitchFamily="18" charset="0"/>
            </a:endParaRPr>
          </a:p>
          <a:p>
            <a:pPr lvl="0" indent="-342900">
              <a:lnSpc>
                <a:spcPct val="200000"/>
              </a:lnSpc>
            </a:pPr>
            <a:r>
              <a:rPr lang="en-US" altLang="zh-CN" sz="2400">
                <a:latin typeface="Times New Roman" panose="02020603050405020304" pitchFamily="18" charset="0"/>
              </a:rPr>
              <a:t>B</a:t>
            </a:r>
            <a:r>
              <a:rPr lang="zh-CN" altLang="en-US" sz="2400">
                <a:latin typeface="Times New Roman" panose="02020603050405020304" pitchFamily="18" charset="0"/>
              </a:rPr>
              <a:t>．碳酸钙可用作补钙剂，因为它能溶于水，易被吸收</a:t>
            </a:r>
            <a:endParaRPr lang="zh-CN" altLang="en-US" sz="2400">
              <a:latin typeface="Times New Roman" panose="02020603050405020304" pitchFamily="18" charset="0"/>
            </a:endParaRPr>
          </a:p>
          <a:p>
            <a:pPr lvl="0" indent="-342900">
              <a:lnSpc>
                <a:spcPct val="200000"/>
              </a:lnSpc>
            </a:pPr>
            <a:r>
              <a:rPr lang="en-US" altLang="zh-CN" sz="2400">
                <a:latin typeface="Times New Roman" panose="02020603050405020304" pitchFamily="18" charset="0"/>
              </a:rPr>
              <a:t>C</a:t>
            </a:r>
            <a:r>
              <a:rPr lang="zh-CN" altLang="en-US" sz="2400">
                <a:latin typeface="Times New Roman" panose="02020603050405020304" pitchFamily="18" charset="0"/>
              </a:rPr>
              <a:t>．碳酸钠广泛用于玻璃、造纸、纺织和洗涤剂等工业</a:t>
            </a:r>
            <a:endParaRPr lang="zh-CN" altLang="en-US" sz="2400">
              <a:latin typeface="Times New Roman" panose="02020603050405020304" pitchFamily="18" charset="0"/>
            </a:endParaRPr>
          </a:p>
          <a:p>
            <a:pPr lvl="0" indent="-342900">
              <a:lnSpc>
                <a:spcPct val="200000"/>
              </a:lnSpc>
            </a:pPr>
            <a:r>
              <a:rPr lang="en-US" altLang="zh-CN" sz="2400">
                <a:latin typeface="Times New Roman" panose="02020603050405020304" pitchFamily="18" charset="0"/>
              </a:rPr>
              <a:t>D</a:t>
            </a:r>
            <a:r>
              <a:rPr lang="zh-CN" altLang="en-US" sz="2400">
                <a:latin typeface="Times New Roman" panose="02020603050405020304" pitchFamily="18" charset="0"/>
              </a:rPr>
              <a:t>．碳酸氢钠是发酵粉的主要成分之一</a:t>
            </a:r>
            <a:endParaRPr lang="zh-CN" altLang="en-US" sz="24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105275" y="1993900"/>
            <a:ext cx="358775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endParaRPr lang="zh-CN" altLang="en-US" sz="24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9089" name="文本占位符 1"/>
          <p:cNvSpPr>
            <a:spLocks noGrp="1"/>
          </p:cNvSpPr>
          <p:nvPr>
            <p:ph type="body" sz="quarter"/>
          </p:nvPr>
        </p:nvSpPr>
        <p:spPr>
          <a:xfrm>
            <a:off x="796925" y="1989138"/>
            <a:ext cx="8347075" cy="3240087"/>
          </a:xfrm>
        </p:spPr>
        <p:txBody>
          <a:bodyPr wrap="square" lIns="91440" tIns="45720" rIns="91440" bIns="45720" anchor="t"/>
          <a:lstStyle>
            <a:lvl1pPr lvl="0">
              <a:defRPr sz="2400"/>
            </a:lvl1pPr>
            <a:lvl2pPr lvl="1">
              <a:defRPr sz="2000"/>
            </a:lvl2pPr>
            <a:lvl3pPr lvl="2">
              <a:defRPr sz="1800"/>
            </a:lvl3pPr>
            <a:lvl4pPr lvl="3">
              <a:defRPr sz="1600"/>
            </a:lvl4pPr>
            <a:lvl5pPr lvl="4">
              <a:defRPr sz="1600"/>
            </a:lvl5pPr>
          </a:lstStyle>
          <a:p>
            <a:pPr lvl="0" indent="-342900"/>
            <a:r>
              <a:rPr lang="en-US" altLang="zh-CN" sz="2400">
                <a:latin typeface="Times New Roman" panose="02020603050405020304" pitchFamily="18" charset="0"/>
              </a:rPr>
              <a:t>3.</a:t>
            </a:r>
            <a:r>
              <a:rPr lang="zh-CN" altLang="en-US" sz="2400">
                <a:latin typeface="Times New Roman" panose="02020603050405020304" pitchFamily="18" charset="0"/>
              </a:rPr>
              <a:t>小红对某无色溶液所含溶质的记录，合理的是（　）</a:t>
            </a:r>
            <a:endParaRPr lang="zh-CN" altLang="en-US" sz="2400">
              <a:latin typeface="Times New Roman" panose="02020603050405020304" pitchFamily="18" charset="0"/>
            </a:endParaRPr>
          </a:p>
          <a:p>
            <a:pPr lvl="0" indent="-342900"/>
            <a:r>
              <a:rPr lang="en-US" altLang="zh-CN" sz="2400">
                <a:latin typeface="Times New Roman" panose="02020603050405020304" pitchFamily="18" charset="0"/>
              </a:rPr>
              <a:t>A</a:t>
            </a:r>
            <a:r>
              <a:rPr lang="zh-CN" altLang="en-US" sz="2400">
                <a:latin typeface="Times New Roman" panose="02020603050405020304" pitchFamily="18" charset="0"/>
              </a:rPr>
              <a:t>．</a:t>
            </a:r>
            <a:r>
              <a:rPr lang="en-US" altLang="zh-CN" sz="2400">
                <a:latin typeface="Times New Roman" panose="02020603050405020304" pitchFamily="18" charset="0"/>
              </a:rPr>
              <a:t>HCl</a:t>
            </a:r>
            <a:r>
              <a:rPr lang="zh-CN" altLang="en-US" sz="2400">
                <a:latin typeface="Times New Roman" panose="02020603050405020304" pitchFamily="18" charset="0"/>
              </a:rPr>
              <a:t>、</a:t>
            </a:r>
            <a:r>
              <a:rPr lang="en-US" altLang="zh-CN" sz="2400">
                <a:latin typeface="Times New Roman" panose="02020603050405020304" pitchFamily="18" charset="0"/>
              </a:rPr>
              <a:t>NaOH</a:t>
            </a:r>
            <a:r>
              <a:rPr lang="zh-CN" altLang="en-US" sz="2400">
                <a:latin typeface="Times New Roman" panose="02020603050405020304" pitchFamily="18" charset="0"/>
              </a:rPr>
              <a:t>、</a:t>
            </a:r>
            <a:r>
              <a:rPr lang="en-US" altLang="zh-CN" sz="2400">
                <a:latin typeface="Times New Roman" panose="02020603050405020304" pitchFamily="18" charset="0"/>
              </a:rPr>
              <a:t>NaCl             </a:t>
            </a:r>
            <a:endParaRPr lang="en-US" altLang="zh-CN" sz="2400">
              <a:latin typeface="Times New Roman" panose="02020603050405020304" pitchFamily="18" charset="0"/>
            </a:endParaRPr>
          </a:p>
          <a:p>
            <a:pPr lvl="0" indent="-342900"/>
            <a:r>
              <a:rPr lang="en-US" altLang="zh-CN" sz="2400">
                <a:latin typeface="Times New Roman" panose="02020603050405020304" pitchFamily="18" charset="0"/>
              </a:rPr>
              <a:t>B</a:t>
            </a:r>
            <a:r>
              <a:rPr lang="zh-CN" altLang="en-US" sz="2400">
                <a:latin typeface="Times New Roman" panose="02020603050405020304" pitchFamily="18" charset="0"/>
              </a:rPr>
              <a:t>．</a:t>
            </a:r>
            <a:r>
              <a:rPr lang="en-US" altLang="zh-CN" sz="2400">
                <a:latin typeface="Times New Roman" panose="02020603050405020304" pitchFamily="18" charset="0"/>
              </a:rPr>
              <a:t>KNO</a:t>
            </a:r>
            <a:r>
              <a:rPr lang="en-US" altLang="zh-CN" sz="2400" baseline="-25000">
                <a:latin typeface="Times New Roman" panose="02020603050405020304" pitchFamily="18" charset="0"/>
              </a:rPr>
              <a:t>3</a:t>
            </a:r>
            <a:r>
              <a:rPr lang="zh-CN" altLang="en-US" sz="2400">
                <a:latin typeface="Times New Roman" panose="02020603050405020304" pitchFamily="18" charset="0"/>
              </a:rPr>
              <a:t>、</a:t>
            </a:r>
            <a:r>
              <a:rPr lang="en-US" altLang="zh-CN" sz="2400">
                <a:latin typeface="Times New Roman" panose="02020603050405020304" pitchFamily="18" charset="0"/>
              </a:rPr>
              <a:t>NaCl</a:t>
            </a:r>
            <a:r>
              <a:rPr lang="zh-CN" altLang="en-US" sz="2400">
                <a:latin typeface="Times New Roman" panose="02020603050405020304" pitchFamily="18" charset="0"/>
              </a:rPr>
              <a:t>、</a:t>
            </a:r>
            <a:r>
              <a:rPr lang="en-US" altLang="zh-CN" sz="2400">
                <a:latin typeface="Times New Roman" panose="02020603050405020304" pitchFamily="18" charset="0"/>
              </a:rPr>
              <a:t>FeCl</a:t>
            </a:r>
            <a:r>
              <a:rPr lang="en-US" altLang="zh-CN" sz="2400" baseline="-25000">
                <a:latin typeface="Times New Roman" panose="02020603050405020304" pitchFamily="18" charset="0"/>
              </a:rPr>
              <a:t>3</a:t>
            </a:r>
            <a:endParaRPr lang="en-US" altLang="zh-CN" sz="2400" baseline="-25000">
              <a:latin typeface="Times New Roman" panose="02020603050405020304" pitchFamily="18" charset="0"/>
            </a:endParaRPr>
          </a:p>
          <a:p>
            <a:pPr lvl="0" indent="-342900"/>
            <a:r>
              <a:rPr lang="en-US" altLang="zh-CN" sz="2400">
                <a:latin typeface="Times New Roman" panose="02020603050405020304" pitchFamily="18" charset="0"/>
              </a:rPr>
              <a:t>C</a:t>
            </a:r>
            <a:r>
              <a:rPr lang="zh-CN" altLang="en-US" sz="2400">
                <a:latin typeface="Times New Roman" panose="02020603050405020304" pitchFamily="18" charset="0"/>
              </a:rPr>
              <a:t>．</a:t>
            </a:r>
            <a:r>
              <a:rPr lang="en-US" altLang="zh-CN" sz="2400">
                <a:latin typeface="Times New Roman" panose="02020603050405020304" pitchFamily="18" charset="0"/>
              </a:rPr>
              <a:t>NaOH</a:t>
            </a:r>
            <a:r>
              <a:rPr lang="zh-CN" altLang="en-US" sz="2400">
                <a:latin typeface="Times New Roman" panose="02020603050405020304" pitchFamily="18" charset="0"/>
              </a:rPr>
              <a:t>、</a:t>
            </a:r>
            <a:r>
              <a:rPr lang="en-US" altLang="zh-CN" sz="2400">
                <a:latin typeface="Times New Roman" panose="02020603050405020304" pitchFamily="18" charset="0"/>
              </a:rPr>
              <a:t>Na</a:t>
            </a:r>
            <a:r>
              <a:rPr lang="en-US" altLang="zh-CN" sz="2400" baseline="-25000">
                <a:latin typeface="Times New Roman" panose="02020603050405020304" pitchFamily="18" charset="0"/>
              </a:rPr>
              <a:t>2</a:t>
            </a:r>
            <a:r>
              <a:rPr lang="en-US" altLang="zh-CN" sz="2400">
                <a:latin typeface="Times New Roman" panose="02020603050405020304" pitchFamily="18" charset="0"/>
              </a:rPr>
              <a:t>CO</a:t>
            </a:r>
            <a:r>
              <a:rPr lang="en-US" altLang="zh-CN" sz="2400" baseline="-25000">
                <a:latin typeface="Times New Roman" panose="02020603050405020304" pitchFamily="18" charset="0"/>
              </a:rPr>
              <a:t>3</a:t>
            </a:r>
            <a:r>
              <a:rPr lang="zh-CN" altLang="en-US" sz="2400">
                <a:latin typeface="Times New Roman" panose="02020603050405020304" pitchFamily="18" charset="0"/>
              </a:rPr>
              <a:t>、</a:t>
            </a:r>
            <a:r>
              <a:rPr lang="en-US" altLang="zh-CN" sz="2400">
                <a:latin typeface="Times New Roman" panose="02020603050405020304" pitchFamily="18" charset="0"/>
              </a:rPr>
              <a:t>NaCl           </a:t>
            </a:r>
            <a:endParaRPr lang="en-US" altLang="zh-CN" sz="2400">
              <a:latin typeface="Times New Roman" panose="02020603050405020304" pitchFamily="18" charset="0"/>
            </a:endParaRPr>
          </a:p>
          <a:p>
            <a:pPr lvl="0" indent="-342900"/>
            <a:r>
              <a:rPr lang="en-US" altLang="zh-CN" sz="2400">
                <a:latin typeface="Times New Roman" panose="02020603050405020304" pitchFamily="18" charset="0"/>
              </a:rPr>
              <a:t>D</a:t>
            </a:r>
            <a:r>
              <a:rPr lang="zh-CN" altLang="en-US" sz="2400">
                <a:latin typeface="Times New Roman" panose="02020603050405020304" pitchFamily="18" charset="0"/>
              </a:rPr>
              <a:t>．</a:t>
            </a:r>
            <a:r>
              <a:rPr lang="en-US" altLang="zh-CN" sz="2400">
                <a:latin typeface="Times New Roman" panose="02020603050405020304" pitchFamily="18" charset="0"/>
              </a:rPr>
              <a:t>CuSO</a:t>
            </a:r>
            <a:r>
              <a:rPr lang="en-US" altLang="zh-CN" sz="2400" baseline="-25000">
                <a:latin typeface="Times New Roman" panose="02020603050405020304" pitchFamily="18" charset="0"/>
              </a:rPr>
              <a:t>4</a:t>
            </a:r>
            <a:r>
              <a:rPr lang="zh-CN" altLang="en-US" sz="2400">
                <a:latin typeface="Times New Roman" panose="02020603050405020304" pitchFamily="18" charset="0"/>
              </a:rPr>
              <a:t>、</a:t>
            </a:r>
            <a:r>
              <a:rPr lang="en-US" altLang="zh-CN" sz="2400">
                <a:latin typeface="Times New Roman" panose="02020603050405020304" pitchFamily="18" charset="0"/>
              </a:rPr>
              <a:t>H</a:t>
            </a:r>
            <a:r>
              <a:rPr lang="en-US" altLang="zh-CN" sz="2400" baseline="-25000">
                <a:latin typeface="Times New Roman" panose="02020603050405020304" pitchFamily="18" charset="0"/>
              </a:rPr>
              <a:t>2</a:t>
            </a:r>
            <a:r>
              <a:rPr lang="en-US" altLang="zh-CN" sz="2400">
                <a:latin typeface="Times New Roman" panose="02020603050405020304" pitchFamily="18" charset="0"/>
              </a:rPr>
              <a:t>SO</a:t>
            </a:r>
            <a:r>
              <a:rPr lang="en-US" altLang="zh-CN" sz="2400" baseline="-25000">
                <a:latin typeface="Times New Roman" panose="02020603050405020304" pitchFamily="18" charset="0"/>
              </a:rPr>
              <a:t>4</a:t>
            </a:r>
            <a:r>
              <a:rPr lang="zh-CN" altLang="en-US" sz="2400">
                <a:latin typeface="Times New Roman" panose="02020603050405020304" pitchFamily="18" charset="0"/>
              </a:rPr>
              <a:t>、</a:t>
            </a:r>
            <a:r>
              <a:rPr lang="en-US" altLang="zh-CN" sz="2400">
                <a:latin typeface="Times New Roman" panose="02020603050405020304" pitchFamily="18" charset="0"/>
              </a:rPr>
              <a:t>NaCl</a:t>
            </a:r>
            <a:endParaRPr lang="en-US" altLang="zh-CN" sz="24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764463" y="1989138"/>
            <a:ext cx="358775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endParaRPr lang="zh-CN" altLang="en-US" sz="24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0113" name="文本占位符 1"/>
          <p:cNvSpPr>
            <a:spLocks noGrp="1"/>
          </p:cNvSpPr>
          <p:nvPr>
            <p:ph type="body" sz="quarter"/>
          </p:nvPr>
        </p:nvSpPr>
        <p:spPr>
          <a:xfrm>
            <a:off x="869950" y="1731963"/>
            <a:ext cx="8274050" cy="1109662"/>
          </a:xfrm>
        </p:spPr>
        <p:txBody>
          <a:bodyPr wrap="square" lIns="91440" tIns="45720" rIns="91440" bIns="45720" anchor="t"/>
          <a:lstStyle>
            <a:lvl1pPr lvl="0">
              <a:defRPr sz="2400"/>
            </a:lvl1pPr>
            <a:lvl2pPr lvl="1">
              <a:defRPr sz="2000"/>
            </a:lvl2pPr>
            <a:lvl3pPr lvl="2">
              <a:defRPr sz="1800"/>
            </a:lvl3pPr>
            <a:lvl4pPr lvl="3">
              <a:defRPr sz="1600"/>
            </a:lvl4pPr>
            <a:lvl5pPr lvl="4">
              <a:defRPr sz="1600"/>
            </a:lvl5pPr>
          </a:lstStyle>
          <a:p>
            <a:pPr lvl="0" indent="-342900"/>
            <a:r>
              <a:rPr lang="en-US" altLang="zh-CN" sz="2400">
                <a:latin typeface="Times New Roman" panose="02020603050405020304" pitchFamily="18" charset="0"/>
              </a:rPr>
              <a:t>4.</a:t>
            </a:r>
            <a:r>
              <a:rPr lang="zh-CN" altLang="en-US" sz="2400">
                <a:latin typeface="Times New Roman" panose="02020603050405020304" pitchFamily="18" charset="0"/>
              </a:rPr>
              <a:t>除去下列物质中的少量杂质，所用试剂或方法不正确的是（      ）</a:t>
            </a:r>
            <a:endParaRPr lang="en-US" altLang="zh-CN" sz="24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041400" y="2957513"/>
          <a:ext cx="7129463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148"/>
                <a:gridCol w="1440295"/>
                <a:gridCol w="1296266"/>
                <a:gridCol w="3672754"/>
              </a:tblGrid>
              <a:tr h="298832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000" b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选项</a:t>
                      </a:r>
                      <a:endParaRPr lang="zh-CN" altLang="en-US" sz="20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9" marR="914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000" b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物质</a:t>
                      </a:r>
                      <a:endParaRPr lang="zh-CN" altLang="en-US" sz="20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9" marR="914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000" b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杂质</a:t>
                      </a:r>
                      <a:endParaRPr lang="zh-CN" altLang="en-US" sz="20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9" marR="914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000" b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试剂或方法</a:t>
                      </a:r>
                      <a:endParaRPr lang="zh-CN" altLang="en-US" sz="20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9" marR="914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b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A</a:t>
                      </a:r>
                      <a:endParaRPr lang="zh-CN" altLang="en-US" sz="20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9" marR="914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b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NaCl</a:t>
                      </a:r>
                      <a:r>
                        <a:rPr lang="zh-CN" altLang="en-US" sz="2000" b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固体</a:t>
                      </a:r>
                      <a:endParaRPr lang="zh-CN" altLang="en-US" sz="20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9" marR="914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000" b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泥沙</a:t>
                      </a:r>
                      <a:endParaRPr lang="zh-CN" altLang="en-US" sz="20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9" marR="914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000" b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加水溶解、过滤、蒸发</a:t>
                      </a:r>
                      <a:endParaRPr lang="zh-CN" altLang="en-US" sz="2000" b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9" marR="914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b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B</a:t>
                      </a:r>
                      <a:endParaRPr lang="zh-CN" altLang="en-US" sz="20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9" marR="914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b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NaCl</a:t>
                      </a:r>
                      <a:r>
                        <a:rPr lang="zh-CN" altLang="en-US" sz="2000" b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溶液</a:t>
                      </a:r>
                      <a:endParaRPr lang="zh-CN" altLang="en-US" sz="20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9" marR="914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b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n-US" altLang="zh-CN" sz="2000" b="0" baseline="-250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zh-CN" sz="2000" b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lang="en-US" altLang="zh-CN" sz="2000" b="0" baseline="-250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000" b="0" baseline="-25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9" marR="914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000" b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滴加硫酸溶液至不再产生气泡</a:t>
                      </a:r>
                      <a:endParaRPr lang="zh-CN" altLang="en-US" sz="2000" b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9" marR="914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b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C</a:t>
                      </a:r>
                      <a:endParaRPr lang="zh-CN" altLang="en-US" sz="20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9" marR="914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b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KNO</a:t>
                      </a:r>
                      <a:r>
                        <a:rPr lang="en-US" altLang="zh-CN" sz="2000" b="0" baseline="-250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CN" altLang="en-US" sz="2000" b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溶液</a:t>
                      </a:r>
                      <a:endParaRPr lang="zh-CN" altLang="en-US" sz="20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9" marR="914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b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Ba(NO</a:t>
                      </a:r>
                      <a:r>
                        <a:rPr lang="en-US" altLang="zh-CN" sz="2000" b="0" baseline="-250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zh-CN" sz="2000" b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altLang="zh-CN" sz="2000" b="0" baseline="-250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000" b="0" baseline="-25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9" marR="914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000" b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滴加适量</a:t>
                      </a:r>
                      <a:r>
                        <a:rPr lang="en-US" altLang="zh-CN" sz="2000" b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zh-CN" sz="2000" b="0" baseline="-250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zh-CN" sz="2000" b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SO</a:t>
                      </a:r>
                      <a:r>
                        <a:rPr lang="en-US" altLang="zh-CN" sz="2000" b="0" baseline="-250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zh-CN" altLang="en-US" sz="2000" b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溶液、过滤</a:t>
                      </a:r>
                      <a:endParaRPr lang="zh-CN" altLang="en-US" sz="2000" b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9" marR="914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b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D</a:t>
                      </a:r>
                      <a:endParaRPr lang="zh-CN" altLang="en-US" sz="20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9" marR="914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b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altLang="zh-CN" sz="2000" b="0" baseline="-250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000" b="0" baseline="-25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9" marR="914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b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altLang="zh-CN" sz="2000" b="0" baseline="-250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000" b="0" baseline="-25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9" marR="914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000" b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通过红热的铜丝</a:t>
                      </a:r>
                      <a:endParaRPr lang="zh-CN" altLang="en-US" sz="2000" b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9" marR="914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1998663" y="2057400"/>
            <a:ext cx="358775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endParaRPr lang="zh-CN" altLang="en-US" sz="24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NjJjMTcyNzgwYzUwMGI2ODcxNjNkNDNkNTZiMzJhZDQifQ=="/>
  <p:tag name="KSO_WPP_MARK_KEY" val="87e3c930-8081-4ef9-b064-d8017b01d0c6"/>
</p:tagLst>
</file>

<file path=ppt/theme/theme1.xml><?xml version="1.0" encoding="utf-8"?>
<a:theme xmlns:r="http://schemas.openxmlformats.org/officeDocument/2006/relationships" xmlns:a="http://schemas.openxmlformats.org/drawingml/2006/main" name="1">
  <a:themeElements>
    <a:clrScheme name="213TGp_natural_light_v2 2">
      <a:dk1>
        <a:srgbClr val="000000"/>
      </a:dk1>
      <a:lt1>
        <a:srgbClr val="FFFFFF"/>
      </a:lt1>
      <a:dk2>
        <a:srgbClr val="003399"/>
      </a:dk2>
      <a:lt2>
        <a:srgbClr val="C0C0C0"/>
      </a:lt2>
      <a:accent1>
        <a:srgbClr val="5E9CDA"/>
      </a:accent1>
      <a:accent2>
        <a:srgbClr val="93C052"/>
      </a:accent2>
      <a:accent3>
        <a:srgbClr val="FFFFFF"/>
      </a:accent3>
      <a:accent4>
        <a:srgbClr val="000000"/>
      </a:accent4>
      <a:accent5>
        <a:srgbClr val="B6CBEA"/>
      </a:accent5>
      <a:accent6>
        <a:srgbClr val="85AE49"/>
      </a:accent6>
      <a:hlink>
        <a:srgbClr val="FF9933"/>
      </a:hlink>
      <a:folHlink>
        <a:srgbClr val="855ADA"/>
      </a:folHlink>
    </a:clrScheme>
    <a:fontScheme name="213TGp_natural_light_v2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0099FF">
                <a:gamma/>
                <a:shade val="56078"/>
                <a:invGamma/>
              </a:srgbClr>
            </a:gs>
            <a:gs pos="50000">
              <a:srgbClr val="0099FF"/>
            </a:gs>
            <a:gs pos="100000">
              <a:srgbClr val="0099FF">
                <a:gamma/>
                <a:shade val="56078"/>
                <a:invGamma/>
              </a:srgbClr>
            </a:gs>
          </a:gsLst>
          <a:lin ang="5400000" scaled="1"/>
        </a:gradFill>
        <a:ln w="9525" cap="flat" cmpd="sng" algn="ctr">
          <a:solidFill>
            <a:srgbClr val="0099FF"/>
          </a:solidFill>
          <a:prstDash val="solid"/>
          <a:round/>
          <a:headEnd type="none" w="med" len="med"/>
          <a:tailEnd type="none" w="med" len="med"/>
        </a:ln>
        <a:effectLst>
          <a:prstShdw prst="shdw13" dist="53882" dir="13500000">
            <a:schemeClr val="bg2">
              <a:alpha val="50000"/>
            </a:schemeClr>
          </a:prstShdw>
        </a:effectLst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ts val="26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0099FF">
                <a:gamma/>
                <a:shade val="56078"/>
                <a:invGamma/>
              </a:srgbClr>
            </a:gs>
            <a:gs pos="50000">
              <a:srgbClr val="0099FF"/>
            </a:gs>
            <a:gs pos="100000">
              <a:srgbClr val="0099FF">
                <a:gamma/>
                <a:shade val="56078"/>
                <a:invGamma/>
              </a:srgbClr>
            </a:gs>
          </a:gsLst>
          <a:lin ang="5400000" scaled="1"/>
        </a:gradFill>
        <a:ln w="9525" cap="flat" cmpd="sng" algn="ctr">
          <a:solidFill>
            <a:srgbClr val="0099FF"/>
          </a:solidFill>
          <a:prstDash val="solid"/>
          <a:round/>
          <a:headEnd type="none" w="med" len="med"/>
          <a:tailEnd type="none" w="med" len="med"/>
        </a:ln>
        <a:effectLst>
          <a:prstShdw prst="shdw13" dist="53882" dir="13500000">
            <a:schemeClr val="bg2">
              <a:alpha val="50000"/>
            </a:schemeClr>
          </a:prstShdw>
        </a:effectLst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ts val="26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213TGp_natural_light_v2 1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FFFFFF"/>
        </a:accent3>
        <a:accent4>
          <a:srgbClr val="000000"/>
        </a:accent4>
        <a:accent5>
          <a:srgbClr val="AECAC6"/>
        </a:accent5>
        <a:accent6>
          <a:srgbClr val="11B7D8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3TGp_natural_light_v2 2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FFFFFF"/>
        </a:accent3>
        <a:accent4>
          <a:srgbClr val="000000"/>
        </a:accent4>
        <a:accent5>
          <a:srgbClr val="B6CBEA"/>
        </a:accent5>
        <a:accent6>
          <a:srgbClr val="85AE49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3TGp_natural_light_v2 3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FFFFFF"/>
        </a:accent3>
        <a:accent4>
          <a:srgbClr val="000000"/>
        </a:accent4>
        <a:accent5>
          <a:srgbClr val="CADDAF"/>
        </a:accent5>
        <a:accent6>
          <a:srgbClr val="39A8BE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192</Paragraphs>
  <Slides>24</Slides>
  <Notes>4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baseType="lpstr" size="38">
      <vt:lpstr>Arial</vt:lpstr>
      <vt:lpstr>Wingdings</vt:lpstr>
      <vt:lpstr>黑体</vt:lpstr>
      <vt:lpstr>宋体</vt:lpstr>
      <vt:lpstr>Times New Roman</vt:lpstr>
      <vt:lpstr>Calibri</vt:lpstr>
      <vt:lpstr>Baskerville Old Face</vt:lpstr>
      <vt:lpstr>华文行楷</vt:lpstr>
      <vt:lpstr>仿宋_GB2312</vt:lpstr>
      <vt:lpstr>华文楷体</vt:lpstr>
      <vt:lpstr>华文新魏</vt:lpstr>
      <vt:lpstr>隶书</vt:lpstr>
      <vt:lpstr>楷体_GB2312</vt:lpstr>
      <vt:lpstr>1</vt:lpstr>
      <vt:lpstr>第1节 生活中常见的盐</vt:lpstr>
      <vt:lpstr>PowerPoint Presentation</vt:lpstr>
      <vt:lpstr>学习目标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FeCl3 + 3NaOH === Fe(OH)3↓+ 3NaCl</vt:lpstr>
      <vt:lpstr>PowerPoint Presentation</vt:lpstr>
      <vt:lpstr>PowerPoint Presentation</vt:lpstr>
      <vt:lpstr>PowerPoint Presentation</vt:lpstr>
      <vt:lpstr>复分解反应的五种情况：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22.1000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2023-05-06T08:42:51.719</cp:lastPrinted>
  <dcterms:created xsi:type="dcterms:W3CDTF">2023-05-06T08:42:51Z</dcterms:created>
  <dcterms:modified xsi:type="dcterms:W3CDTF">2023-05-06T00:42:51Z</dcterms:modified>
</cp:coreProperties>
</file>