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73" r:id="rId1"/>
    <p:sldMasterId id="2147495410" r:id="rId2"/>
  </p:sldMasterIdLst>
  <p:notesMasterIdLst>
    <p:notesMasterId r:id="rId3"/>
  </p:notesMasterIdLst>
  <p:sldIdLst>
    <p:sldId id="5716" r:id="rId4"/>
    <p:sldId id="5719" r:id="rId5"/>
    <p:sldId id="5722" r:id="rId6"/>
    <p:sldId id="5725" r:id="rId7"/>
    <p:sldId id="5731" r:id="rId9"/>
    <p:sldId id="5734" r:id="rId10"/>
    <p:sldId id="5737" r:id="rId11"/>
    <p:sldId id="5740" r:id="rId12"/>
    <p:sldId id="5743" r:id="rId13"/>
    <p:sldId id="5749" r:id="rId15"/>
    <p:sldId id="5752" r:id="rId16"/>
    <p:sldId id="5755" r:id="rId17"/>
    <p:sldId id="5758" r:id="rId18"/>
    <p:sldId id="5761" r:id="rId19"/>
    <p:sldId id="5767" r:id="rId21"/>
    <p:sldId id="5770" r:id="rId22"/>
    <p:sldId id="5773" r:id="rId23"/>
    <p:sldId id="5776" r:id="rId24"/>
    <p:sldId id="5779" r:id="rId25"/>
    <p:sldId id="5785" r:id="rId27"/>
    <p:sldId id="5788" r:id="rId28"/>
    <p:sldId id="5791" r:id="rId29"/>
    <p:sldId id="5794" r:id="rId30"/>
    <p:sldId id="5797" r:id="rId31"/>
    <p:sldId id="5803" r:id="rId33"/>
    <p:sldId id="5806" r:id="rId34"/>
    <p:sldId id="5809" r:id="rId35"/>
    <p:sldId id="5812" r:id="rId36"/>
    <p:sldId id="581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74" r:id="rId1"/>
    <p:sldLayoutId id="2147495375" r:id="rId2"/>
    <p:sldLayoutId id="2147495376" r:id="rId3"/>
    <p:sldLayoutId id="2147495377" r:id="rId4"/>
    <p:sldLayoutId id="2147495378" r:id="rId5"/>
    <p:sldLayoutId id="2147495379" r:id="rId6"/>
    <p:sldLayoutId id="2147495380" r:id="rId7"/>
    <p:sldLayoutId id="2147495381" r:id="rId8"/>
    <p:sldLayoutId id="2147495382" r:id="rId9"/>
    <p:sldLayoutId id="2147495383" r:id="rId10"/>
    <p:sldLayoutId id="21474953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11" r:id="rId1"/>
    <p:sldLayoutId id="2147495412" r:id="rId2"/>
    <p:sldLayoutId id="2147495413" r:id="rId3"/>
    <p:sldLayoutId id="2147495414" r:id="rId4"/>
    <p:sldLayoutId id="2147495415" r:id="rId5"/>
    <p:sldLayoutId id="2147495416" r:id="rId6"/>
    <p:sldLayoutId id="2147495417" r:id="rId7"/>
    <p:sldLayoutId id="2147495418" r:id="rId8"/>
    <p:sldLayoutId id="2147495419" r:id="rId9"/>
    <p:sldLayoutId id="2147495420" r:id="rId10"/>
    <p:sldLayoutId id="21474954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tags" Target="../tags/tag414.xml"/><Relationship Id="rId22" Type="http://schemas.openxmlformats.org/officeDocument/2006/relationships/tags" Target="../tags/tag415.xml"/><Relationship Id="rId23" Type="http://schemas.openxmlformats.org/officeDocument/2006/relationships/tags" Target="../tags/tag416.xml"/><Relationship Id="rId24" Type="http://schemas.openxmlformats.org/officeDocument/2006/relationships/tags" Target="../tags/tag417.xml"/><Relationship Id="rId25" Type="http://schemas.openxmlformats.org/officeDocument/2006/relationships/tags" Target="../tags/tag418.xml"/><Relationship Id="rId26" Type="http://schemas.openxmlformats.org/officeDocument/2006/relationships/tags" Target="../tags/tag419.xml"/><Relationship Id="rId27" Type="http://schemas.openxmlformats.org/officeDocument/2006/relationships/tags" Target="../tags/tag420.xml"/><Relationship Id="rId28" Type="http://schemas.openxmlformats.org/officeDocument/2006/relationships/tags" Target="../tags/tag421.xml"/><Relationship Id="rId29" Type="http://schemas.openxmlformats.org/officeDocument/2006/relationships/tags" Target="../tags/tag422.xml"/><Relationship Id="rId30" Type="http://schemas.openxmlformats.org/officeDocument/2006/relationships/tags" Target="../tags/tag423.xml"/><Relationship Id="rId31" Type="http://schemas.openxmlformats.org/officeDocument/2006/relationships/tags" Target="../tags/tag424.xml"/><Relationship Id="rId32" Type="http://schemas.openxmlformats.org/officeDocument/2006/relationships/tags" Target="../tags/tag425.xml"/><Relationship Id="rId33" Type="http://schemas.openxmlformats.org/officeDocument/2006/relationships/tags" Target="../tags/tag426.xml"/><Relationship Id="rId34" Type="http://schemas.openxmlformats.org/officeDocument/2006/relationships/tags" Target="../tags/tag427.xml"/><Relationship Id="rId35" Type="http://schemas.openxmlformats.org/officeDocument/2006/relationships/tags" Target="../tags/tag428.xml"/><Relationship Id="rId36" Type="http://schemas.openxmlformats.org/officeDocument/2006/relationships/tags" Target="../tags/tag429.xml"/><Relationship Id="rId37" Type="http://schemas.openxmlformats.org/officeDocument/2006/relationships/tags" Target="../tags/tag430.xml"/><Relationship Id="rId38" Type="http://schemas.openxmlformats.org/officeDocument/2006/relationships/tags" Target="../tags/tag431.xml"/><Relationship Id="rId39" Type="http://schemas.openxmlformats.org/officeDocument/2006/relationships/tags" Target="../tags/tag432.xml"/><Relationship Id="rId40" Type="http://schemas.openxmlformats.org/officeDocument/2006/relationships/tags" Target="../tags/tag433.xml"/><Relationship Id="rId4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2024人文与社会科学研究行业工作总结与展望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展望未来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技术创新与应用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社会责任与担当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2024年人文与社会科学研究行业概述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研究领域：该行业涵盖的主要研究领域及其发展动态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行业规模：2024年人文与社会科学研究行业的规模和增长情况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研究方法：该行业常用的研究方法和技术及其优缺点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行业趋势：2024年人文与社会科学研究行业的趋势和未来发展方向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重要研究成果与突破</a:t>
            </a:r>
            <a:endParaRPr altLang="en-US" lang="zh-CN"/>
          </a:p>
        </p:txBody>
      </p:sp>
      <p:sp>
        <p:nvSpPr>
          <p:cNvPr id="10491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重要研究成果：介绍在2024年人文与社会科学研究领域取得的重要研究成果，包括论文、专著、研究报告等。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突破性进展：介绍在2024年人文与社会科学研究领域取得的突破性进展，包括新的理论、观点、方法等。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学术影响力提升：介绍在2024年人文与社会科学研究领域取得的学术影响力提升，包括在国际、国内学术界的影响力提升情况。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未来研究方向展望：介绍在2024年人文与社会科学研究领域未来可能的研究方向和重点，包括新的研究领域、新的研究问题等。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行业发展趋势与特点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跨学科合作：人文与社会科学研究行业需要不断加强跨学科合作，以促进知识的交流和融合。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数字化转型：随着人工智能、大数据等技术的不断发展，人文与社会科学研究行业正经历着数字化转型。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国际化趋势：随着全球化的加速，人文与社会科学研究行业正面临着国际化趋势的挑战和机遇。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创新性研究：人文与社会科学研究行业需要不断推动创新性研究，以适应社会发展的需要。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292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挑战：研究方法的创新与突破、数据获取与处理的难题、跨学科合作的挑战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机遇：政策支持与资金投入的增加、新技术与新方法的运用、国际合作与交流的加强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3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4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数字化与智能化：利用大数据、人工智能等技术提高研究效率和质量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跨学科与交叉融合：推动不同领域之间的交流与合作，产生新的研究领域和思路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国际化与全球视野：加强国际间的学术交流与合作，推动全球范围内的研究与发展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社会责任与可持续发展：将人文与社会科学研究与可持续发展相结合，推动社会进步与发展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未来研究方向与重点</a:t>
            </a:r>
            <a:endParaRPr altLang="en-US" lang="zh-CN"/>
          </a:p>
        </p:txBody>
      </p:sp>
      <p:sp>
        <p:nvSpPr>
          <p:cNvPr id="10494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人工智能与人文社会科学研究的融合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跨学科研究方法的探索与应用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全球化背景下的人文社会科学研究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数字化时代的人文社会科学研究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创新驱动发展的路径与策略</a:t>
            </a:r>
            <a:endParaRPr altLang="en-US" lang="zh-CN"/>
          </a:p>
        </p:txBody>
      </p:sp>
      <p:sp>
        <p:nvSpPr>
          <p:cNvPr id="104955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优化政策环境，激发创新活力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培养创新人才，提升人才队伍素质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加强产学研合作，促进科技成果转化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强化基础研究，推动原始创新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提升国际竞争力的措施与建议</a:t>
            </a:r>
            <a:endParaRPr altLang="en-US" lang="zh-CN"/>
          </a:p>
        </p:txBody>
      </p:sp>
      <p:sp>
        <p:nvSpPr>
          <p:cNvPr id="10496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推动科研创新：加大科研投入，鼓励创新思维，提高研究质量和水平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加强人才培养和引进：提高研究人员的素质和水平，吸引更多优秀人才加入研究行业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加强国际合作与交流：积极参与国际学术交流活动，加强与国际同行的合作与交流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推动成果转化和应用：加强研究成果的转化和应用，提高研究的社会价值和经济效益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政策建议</a:t>
            </a:r>
            <a:endParaRPr altLang="en-US" dirty="0" lang="zh-CN"/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加强政策引导和支持力度</a:t>
            </a:r>
            <a:endParaRPr altLang="en-US" lang="zh-CN"/>
          </a:p>
        </p:txBody>
      </p:sp>
      <p:sp>
        <p:nvSpPr>
          <p:cNvPr id="10497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加大对人文与社会科学研究的投入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制定更加完善的政策法规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推动产学研合作，促进科技成果转化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加强国际交流与合作，引进先进理念和技术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完善科研评价机制和激励机制</a:t>
            </a:r>
            <a:endParaRPr altLang="en-US" lang="zh-CN"/>
          </a:p>
        </p:txBody>
      </p:sp>
      <p:sp>
        <p:nvSpPr>
          <p:cNvPr id="10498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建立科学合理的科研评价机制，注重科研成果的质量和实际应用价值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加大对科研人员的激励力度，提高科研人员的积极性和创造性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完善科研项目的管理和监督机制，确保科研项目的质量和进度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加强科研机构与企业的合作，推动科技成果的转化和应用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加强科研合作与交流，推动跨界融合发展</a:t>
            </a:r>
            <a:endParaRPr altLang="en-US" lang="zh-CN"/>
          </a:p>
        </p:txBody>
      </p:sp>
      <p:sp>
        <p:nvSpPr>
          <p:cNvPr id="10498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加强科研合作与交流：推动国内外科研机构之间的合作与交流，促进科研成果的共享与转化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优化科研评价体系：建立科学、公正、客观的科研评价体系，激发科研人员的创新活力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加强人才培养与引进：重视人才培养与引进工作，为科研事业提供强有力的人才保障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推动跨界融合发展：鼓励不同领域、不同学科之间的交叉融合，促进跨领域合作与创新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培养高素质人才，提升行业整体水平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加强人才培养：提高教育质量和水平，培养具有创新精神和实践能力的高素质人才。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完善人才激励机制：通过奖励、晋升等方式，激发人才的积极性和创造力。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加强人才交流与合作：促进国内外人才之间的交流与合作，提高行业整体水平。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推动产学研结合：加强企业、高校和科研机构之间的合作，推动产学研结合，提高行业整体竞争力。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技术创新与应用</a:t>
            </a:r>
            <a:endParaRPr altLang="en-US" dirty="0" lang="zh-CN"/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人工智能等新技术在人文社科研究中的应用前景</a:t>
            </a:r>
            <a:endParaRPr altLang="en-US" lang="zh-CN"/>
          </a:p>
        </p:txBody>
      </p:sp>
      <p:sp>
        <p:nvSpPr>
          <p:cNvPr id="10501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人工智能技术对人文社科研究的优势与挑战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人工智能技术对人文社科研究的影响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人工智能技术在人文社科研究中的应用案例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未来人工智能技术在人文社科研究中的发展前景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数据驱动下的研究方法创新与实践案例</a:t>
            </a:r>
            <a:endParaRPr altLang="en-US" lang="zh-CN"/>
          </a:p>
        </p:txBody>
      </p:sp>
      <p:sp>
        <p:nvSpPr>
          <p:cNvPr id="10501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数据驱动的研究方法概述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实践案例：基于机器学习的文本挖掘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实践案例：基于人工智能的情感分析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实践案例：基于大数据的社交网络分析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跨学科交叉融合的研究趋势与挑战</a:t>
            </a:r>
            <a:endParaRPr altLang="en-US" lang="zh-CN"/>
          </a:p>
        </p:txBody>
      </p:sp>
      <p:sp>
        <p:nvSpPr>
          <p:cNvPr id="10502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跨学科交叉融合面临的挑战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未来跨学科交叉融合的发展方向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跨学科交叉融合的定义和意义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当前跨学科交叉融合的研究趋势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技术创新推动行业发展的路径与策略</a:t>
            </a:r>
            <a:endParaRPr altLang="en-US" lang="zh-CN"/>
          </a:p>
        </p:txBody>
      </p:sp>
      <p:sp>
        <p:nvSpPr>
          <p:cNvPr id="10503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技术创新在人文与社会科学研究行业的应用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技术创新对行业发展的推动作用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行业技术创新的发展路径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行业技术创新的发展策略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社会责任与担当</a:t>
            </a:r>
            <a:endParaRPr altLang="en-US" dirty="0" lang="zh-CN"/>
          </a:p>
        </p:txBody>
      </p:sp>
      <p:sp>
        <p:nvSpPr>
          <p:cNvPr id="10503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人文社科研究行业在社会发展中的角色与责任</a:t>
            </a:r>
            <a:endParaRPr altLang="en-US" lang="zh-CN"/>
          </a:p>
        </p:txBody>
      </p:sp>
      <p:sp>
        <p:nvSpPr>
          <p:cNvPr id="10504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社会责任：推动社会进步，促进人类文明发展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担当角色：为国家政策制定提供科学依据，为社会发展提供智力支持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行业使命：传承文化，弘扬人文精神，推动社会和谐发展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未来展望：加强跨学科合作，拓展研究领域，为构建人类命运共同体贡献力量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推动社会主义核心价值观的传播与实践</a:t>
            </a:r>
            <a:endParaRPr altLang="en-US" lang="zh-CN"/>
          </a:p>
        </p:txBody>
      </p:sp>
      <p:sp>
        <p:nvSpPr>
          <p:cNvPr id="10505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实践社会主义核心价值观的具体行动和案例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推动社会主义核心价值观传播的途径和方式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社会主义核心价值观的内涵和意义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社会责任与担当的定义和重要性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促进文化传承与创新，弘扬中华优秀传统文化</a:t>
            </a:r>
            <a:endParaRPr altLang="en-US" lang="zh-CN"/>
          </a:p>
        </p:txBody>
      </p:sp>
      <p:sp>
        <p:nvSpPr>
          <p:cNvPr id="10505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社会责任与担当：推动文化传承与创新，弘扬中华优秀传统文化是人文与社会科学研究行业的重要使命。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文化传承：通过深入研究中华优秀传统文化，挖掘其独特价值和现代意义，为传承和弘扬中华文化做出贡献。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文化创新：结合时代背景和市场需求，推动中华优秀传统文化的创新发展，使其焕发出新的生机和活力。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社会责任：人文与社会科学研究行业应积极履行社会责任，为推动中华优秀传统文化的传承与发展贡献力量。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积极参与社会公益事业，践行社会责任担当</a:t>
            </a:r>
            <a:endParaRPr altLang="en-US" lang="zh-CN"/>
          </a:p>
        </p:txBody>
      </p:sp>
      <p:sp>
        <p:nvSpPr>
          <p:cNvPr id="105063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4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4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参与公益活动，关注弱势群体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4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4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4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5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65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65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5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65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66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6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66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66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6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67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67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7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67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67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8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68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68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8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68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推动社会公平正义，促进社会和谐发展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9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9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倡导环保理念，推动可持续发展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9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69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积极参与公益事业，为社会做出贡献  践行社会责任担当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69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践行社会责任担当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0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坚守职业道德，维护行业声誉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0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0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积极履行社会责任，推动行业发展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0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0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关注社会热点问题，为社会发展贡献力量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1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71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践行社会责任担当，树立行业良好形象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71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3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2023-12-17T13:38:03Z</dcterms:created>
  <dcterms:modified xsi:type="dcterms:W3CDTF">2023-12-17T13:38:03Z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1a36706ef3054fc898d52ab202f7fb66_21</vt:lpwstr>
  </property>
</Properties>
</file>