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730" r:id="rId1"/>
    <p:sldMasterId id="2147484767" r:id="rId2"/>
  </p:sldMasterIdLst>
  <p:notesMasterIdLst>
    <p:notesMasterId r:id="rId3"/>
  </p:notesMasterIdLst>
  <p:sldIdLst>
    <p:sldId id="778" r:id="rId4"/>
    <p:sldId id="783" r:id="rId5"/>
    <p:sldId id="787" r:id="rId6"/>
    <p:sldId id="790" r:id="rId7"/>
    <p:sldId id="796" r:id="rId9"/>
    <p:sldId id="799" r:id="rId10"/>
    <p:sldId id="802" r:id="rId11"/>
    <p:sldId id="805" r:id="rId12"/>
    <p:sldId id="811" r:id="rId14"/>
    <p:sldId id="814" r:id="rId15"/>
    <p:sldId id="817" r:id="rId16"/>
    <p:sldId id="820" r:id="rId17"/>
    <p:sldId id="823" r:id="rId18"/>
    <p:sldId id="829" r:id="rId20"/>
    <p:sldId id="832" r:id="rId21"/>
    <p:sldId id="835" r:id="rId22"/>
    <p:sldId id="838" r:id="rId23"/>
    <p:sldId id="841" r:id="rId24"/>
    <p:sldId id="844" r:id="rId25"/>
    <p:sldId id="847" r:id="rId26"/>
    <p:sldId id="853" r:id="rId28"/>
    <p:sldId id="856" r:id="rId29"/>
    <p:sldId id="859" r:id="rId30"/>
    <p:sldId id="862" r:id="rId31"/>
    <p:sldId id="865" r:id="rId32"/>
    <p:sldId id="868" r:id="rId33"/>
    <p:sldId id="874" r:id="rId35"/>
    <p:sldId id="877" r:id="rId36"/>
    <p:sldId id="880" r:id="rId37"/>
    <p:sldId id="884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slide" Target="slides/slide30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731" r:id="rId1"/>
    <p:sldLayoutId id="2147484732" r:id="rId2"/>
    <p:sldLayoutId id="2147484733" r:id="rId3"/>
    <p:sldLayoutId id="2147484734" r:id="rId4"/>
    <p:sldLayoutId id="2147484735" r:id="rId5"/>
    <p:sldLayoutId id="2147484736" r:id="rId6"/>
    <p:sldLayoutId id="2147484737" r:id="rId7"/>
    <p:sldLayoutId id="2147484738" r:id="rId8"/>
    <p:sldLayoutId id="2147484739" r:id="rId9"/>
    <p:sldLayoutId id="2147484740" r:id="rId10"/>
    <p:sldLayoutId id="214748474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768" r:id="rId1"/>
    <p:sldLayoutId id="2147484769" r:id="rId2"/>
    <p:sldLayoutId id="2147484770" r:id="rId3"/>
    <p:sldLayoutId id="2147484771" r:id="rId4"/>
    <p:sldLayoutId id="2147484772" r:id="rId5"/>
    <p:sldLayoutId id="2147484773" r:id="rId6"/>
    <p:sldLayoutId id="2147484774" r:id="rId7"/>
    <p:sldLayoutId id="2147484775" r:id="rId8"/>
    <p:sldLayoutId id="2147484776" r:id="rId9"/>
    <p:sldLayoutId id="2147484777" r:id="rId10"/>
    <p:sldLayoutId id="214748477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tags" Target="../tags/tag116.xml"/><Relationship Id="rId17" Type="http://schemas.openxmlformats.org/officeDocument/2006/relationships/tags" Target="../tags/tag117.xml"/><Relationship Id="rId18" Type="http://schemas.openxmlformats.org/officeDocument/2006/relationships/tags" Target="../tags/tag118.xml"/><Relationship Id="rId19" Type="http://schemas.openxmlformats.org/officeDocument/2006/relationships/tags" Target="../tags/tag119.xml"/><Relationship Id="rId20" Type="http://schemas.openxmlformats.org/officeDocument/2006/relationships/tags" Target="../tags/tag120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tags" Target="../tags/tag148.xml"/><Relationship Id="rId14" Type="http://schemas.openxmlformats.org/officeDocument/2006/relationships/tags" Target="../tags/tag149.xml"/><Relationship Id="rId15" Type="http://schemas.openxmlformats.org/officeDocument/2006/relationships/tags" Target="../tags/tag150.xml"/><Relationship Id="rId16" Type="http://schemas.openxmlformats.org/officeDocument/2006/relationships/tags" Target="../tags/tag151.xml"/><Relationship Id="rId17" Type="http://schemas.openxmlformats.org/officeDocument/2006/relationships/tags" Target="../tags/tag152.xml"/><Relationship Id="rId18" Type="http://schemas.openxmlformats.org/officeDocument/2006/relationships/tags" Target="../tags/tag153.xml"/><Relationship Id="rId19" Type="http://schemas.openxmlformats.org/officeDocument/2006/relationships/tags" Target="../tags/tag154.xml"/><Relationship Id="rId20" Type="http://schemas.openxmlformats.org/officeDocument/2006/relationships/tags" Target="../tags/tag155.xml"/><Relationship Id="rId21" Type="http://schemas.openxmlformats.org/officeDocument/2006/relationships/tags" Target="../tags/tag156.xml"/><Relationship Id="rId22" Type="http://schemas.openxmlformats.org/officeDocument/2006/relationships/tags" Target="../tags/tag157.xml"/><Relationship Id="rId23" Type="http://schemas.openxmlformats.org/officeDocument/2006/relationships/tags" Target="../tags/tag158.xml"/><Relationship Id="rId24" Type="http://schemas.openxmlformats.org/officeDocument/2006/relationships/tags" Target="../tags/tag159.xml"/><Relationship Id="rId25" Type="http://schemas.openxmlformats.org/officeDocument/2006/relationships/tags" Target="../tags/tag160.xml"/><Relationship Id="rId26" Type="http://schemas.openxmlformats.org/officeDocument/2006/relationships/tags" Target="../tags/tag161.xml"/><Relationship Id="rId27" Type="http://schemas.openxmlformats.org/officeDocument/2006/relationships/tags" Target="../tags/tag162.xml"/><Relationship Id="rId28" Type="http://schemas.openxmlformats.org/officeDocument/2006/relationships/tags" Target="../tags/tag163.xml"/><Relationship Id="rId29" Type="http://schemas.openxmlformats.org/officeDocument/2006/relationships/tags" Target="../tags/tag164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tags" Target="../tags/tag183.xml"/><Relationship Id="rId20" Type="http://schemas.openxmlformats.org/officeDocument/2006/relationships/tags" Target="../tags/tag184.xml"/><Relationship Id="rId21" Type="http://schemas.openxmlformats.org/officeDocument/2006/relationships/tags" Target="../tags/tag185.xml"/><Relationship Id="rId22" Type="http://schemas.openxmlformats.org/officeDocument/2006/relationships/tags" Target="../tags/tag186.xml"/><Relationship Id="rId23" Type="http://schemas.openxmlformats.org/officeDocument/2006/relationships/tags" Target="../tags/tag187.xml"/><Relationship Id="rId24" Type="http://schemas.openxmlformats.org/officeDocument/2006/relationships/tags" Target="../tags/tag188.xml"/><Relationship Id="rId25" Type="http://schemas.openxmlformats.org/officeDocument/2006/relationships/tags" Target="../tags/tag189.xml"/><Relationship Id="rId26" Type="http://schemas.openxmlformats.org/officeDocument/2006/relationships/tags" Target="../tags/tag190.xml"/><Relationship Id="rId27" Type="http://schemas.openxmlformats.org/officeDocument/2006/relationships/tags" Target="../tags/tag191.xml"/><Relationship Id="rId28" Type="http://schemas.openxmlformats.org/officeDocument/2006/relationships/tags" Target="../tags/tag192.xml"/><Relationship Id="rId29" Type="http://schemas.openxmlformats.org/officeDocument/2006/relationships/tags" Target="../tags/tag193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tags" Target="../tags/tag210.xml"/><Relationship Id="rId18" Type="http://schemas.openxmlformats.org/officeDocument/2006/relationships/tags" Target="../tags/tag211.xml"/><Relationship Id="rId19" Type="http://schemas.openxmlformats.org/officeDocument/2006/relationships/tags" Target="../tags/tag212.xml"/><Relationship Id="rId20" Type="http://schemas.openxmlformats.org/officeDocument/2006/relationships/tags" Target="../tags/tag213.xml"/><Relationship Id="rId21" Type="http://schemas.openxmlformats.org/officeDocument/2006/relationships/tags" Target="../tags/tag214.xml"/><Relationship Id="rId22" Type="http://schemas.openxmlformats.org/officeDocument/2006/relationships/tags" Target="../tags/tag215.xml"/><Relationship Id="rId23" Type="http://schemas.openxmlformats.org/officeDocument/2006/relationships/tags" Target="../tags/tag216.xml"/><Relationship Id="rId24" Type="http://schemas.openxmlformats.org/officeDocument/2006/relationships/tags" Target="../tags/tag217.xml"/><Relationship Id="rId25" Type="http://schemas.openxmlformats.org/officeDocument/2006/relationships/tags" Target="../tags/tag218.xml"/><Relationship Id="rId26" Type="http://schemas.openxmlformats.org/officeDocument/2006/relationships/tags" Target="../tags/tag219.xml"/><Relationship Id="rId27" Type="http://schemas.openxmlformats.org/officeDocument/2006/relationships/tags" Target="../tags/tag220.xml"/><Relationship Id="rId28" Type="http://schemas.openxmlformats.org/officeDocument/2006/relationships/tags" Target="../tags/tag221.xml"/><Relationship Id="rId29" Type="http://schemas.openxmlformats.org/officeDocument/2006/relationships/tags" Target="../tags/tag222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tags" Target="../tags/tag254.xml"/><Relationship Id="rId18" Type="http://schemas.openxmlformats.org/officeDocument/2006/relationships/tags" Target="../tags/tag255.xml"/><Relationship Id="rId19" Type="http://schemas.openxmlformats.org/officeDocument/2006/relationships/tags" Target="../tags/tag256.xml"/><Relationship Id="rId20" Type="http://schemas.openxmlformats.org/officeDocument/2006/relationships/tags" Target="../tags/tag257.xml"/><Relationship Id="rId21" Type="http://schemas.openxmlformats.org/officeDocument/2006/relationships/tags" Target="../tags/tag258.xml"/><Relationship Id="rId22" Type="http://schemas.openxmlformats.org/officeDocument/2006/relationships/tags" Target="../tags/tag259.xml"/><Relationship Id="rId23" Type="http://schemas.openxmlformats.org/officeDocument/2006/relationships/tags" Target="../tags/tag260.xml"/><Relationship Id="rId24" Type="http://schemas.openxmlformats.org/officeDocument/2006/relationships/tags" Target="../tags/tag261.xml"/><Relationship Id="rId2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tags" Target="../tags/tag290.xml"/><Relationship Id="rId18" Type="http://schemas.openxmlformats.org/officeDocument/2006/relationships/tags" Target="../tags/tag291.xml"/><Relationship Id="rId19" Type="http://schemas.openxmlformats.org/officeDocument/2006/relationships/tags" Target="../tags/tag292.xml"/><Relationship Id="rId20" Type="http://schemas.openxmlformats.org/officeDocument/2006/relationships/tags" Target="../tags/tag293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tags" Target="../tags/tag341.xml"/><Relationship Id="rId14" Type="http://schemas.openxmlformats.org/officeDocument/2006/relationships/tags" Target="../tags/tag342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tags" Target="../tags/tag379.xml"/><Relationship Id="rId14" Type="http://schemas.openxmlformats.org/officeDocument/2006/relationships/tags" Target="../tags/tag380.xml"/><Relationship Id="rId15" Type="http://schemas.openxmlformats.org/officeDocument/2006/relationships/tags" Target="../tags/tag381.xml"/><Relationship Id="rId16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tags" Target="../tags/tag400.xml"/><Relationship Id="rId5" Type="http://schemas.openxmlformats.org/officeDocument/2006/relationships/tags" Target="../tags/tag401.xml"/><Relationship Id="rId6" Type="http://schemas.openxmlformats.org/officeDocument/2006/relationships/tags" Target="../tags/tag402.xml"/><Relationship Id="rId7" Type="http://schemas.openxmlformats.org/officeDocument/2006/relationships/tags" Target="../tags/tag403.xml"/><Relationship Id="rId8" Type="http://schemas.openxmlformats.org/officeDocument/2006/relationships/tags" Target="../tags/tag404.xml"/><Relationship Id="rId9" Type="http://schemas.openxmlformats.org/officeDocument/2006/relationships/tags" Target="../tags/tag405.xml"/><Relationship Id="rId10" Type="http://schemas.openxmlformats.org/officeDocument/2006/relationships/tags" Target="../tags/tag406.xml"/><Relationship Id="rId11" Type="http://schemas.openxmlformats.org/officeDocument/2006/relationships/tags" Target="../tags/tag407.xml"/><Relationship Id="rId12" Type="http://schemas.openxmlformats.org/officeDocument/2006/relationships/tags" Target="../tags/tag408.xml"/><Relationship Id="rId13" Type="http://schemas.openxmlformats.org/officeDocument/2006/relationships/tags" Target="../tags/tag409.xml"/><Relationship Id="rId14" Type="http://schemas.openxmlformats.org/officeDocument/2006/relationships/tags" Target="../tags/tag410.xml"/><Relationship Id="rId15" Type="http://schemas.openxmlformats.org/officeDocument/2006/relationships/tags" Target="../tags/tag411.xml"/><Relationship Id="rId16" Type="http://schemas.openxmlformats.org/officeDocument/2006/relationships/tags" Target="../tags/tag412.xml"/><Relationship Id="rId17" Type="http://schemas.openxmlformats.org/officeDocument/2006/relationships/tags" Target="../tags/tag413.xml"/><Relationship Id="rId18" Type="http://schemas.openxmlformats.org/officeDocument/2006/relationships/tags" Target="../tags/tag414.xml"/><Relationship Id="rId19" Type="http://schemas.openxmlformats.org/officeDocument/2006/relationships/tags" Target="../tags/tag415.xml"/><Relationship Id="rId20" Type="http://schemas.openxmlformats.org/officeDocument/2006/relationships/tags" Target="../tags/tag416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7.xml"/><Relationship Id="rId2" Type="http://schemas.openxmlformats.org/officeDocument/2006/relationships/tags" Target="../tags/tag418.xml"/><Relationship Id="rId3" Type="http://schemas.openxmlformats.org/officeDocument/2006/relationships/tags" Target="../tags/tag419.xml"/><Relationship Id="rId4" Type="http://schemas.openxmlformats.org/officeDocument/2006/relationships/tags" Target="../tags/tag420.xml"/><Relationship Id="rId5" Type="http://schemas.openxmlformats.org/officeDocument/2006/relationships/tags" Target="../tags/tag421.xml"/><Relationship Id="rId6" Type="http://schemas.openxmlformats.org/officeDocument/2006/relationships/tags" Target="../tags/tag422.xml"/><Relationship Id="rId7" Type="http://schemas.openxmlformats.org/officeDocument/2006/relationships/tags" Target="../tags/tag423.xml"/><Relationship Id="rId8" Type="http://schemas.openxmlformats.org/officeDocument/2006/relationships/tags" Target="../tags/tag424.xml"/><Relationship Id="rId9" Type="http://schemas.openxmlformats.org/officeDocument/2006/relationships/tags" Target="../tags/tag425.xml"/><Relationship Id="rId10" Type="http://schemas.openxmlformats.org/officeDocument/2006/relationships/tags" Target="../tags/tag426.xml"/><Relationship Id="rId11" Type="http://schemas.openxmlformats.org/officeDocument/2006/relationships/tags" Target="../tags/tag427.xml"/><Relationship Id="rId12" Type="http://schemas.openxmlformats.org/officeDocument/2006/relationships/tags" Target="../tags/tag428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29.xml"/><Relationship Id="rId2" Type="http://schemas.openxmlformats.org/officeDocument/2006/relationships/tags" Target="../tags/tag430.xml"/><Relationship Id="rId3" Type="http://schemas.openxmlformats.org/officeDocument/2006/relationships/tags" Target="../tags/tag431.xml"/><Relationship Id="rId4" Type="http://schemas.openxmlformats.org/officeDocument/2006/relationships/tags" Target="../tags/tag432.xml"/><Relationship Id="rId5" Type="http://schemas.openxmlformats.org/officeDocument/2006/relationships/tags" Target="../tags/tag433.xml"/><Relationship Id="rId6" Type="http://schemas.openxmlformats.org/officeDocument/2006/relationships/tags" Target="../tags/tag434.xml"/><Relationship Id="rId7" Type="http://schemas.openxmlformats.org/officeDocument/2006/relationships/tags" Target="../tags/tag435.xml"/><Relationship Id="rId8" Type="http://schemas.openxmlformats.org/officeDocument/2006/relationships/tags" Target="../tags/tag436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37.xml"/><Relationship Id="rId2" Type="http://schemas.openxmlformats.org/officeDocument/2006/relationships/tags" Target="../tags/tag438.xml"/><Relationship Id="rId3" Type="http://schemas.openxmlformats.org/officeDocument/2006/relationships/tags" Target="../tags/tag439.xml"/><Relationship Id="rId4" Type="http://schemas.openxmlformats.org/officeDocument/2006/relationships/tags" Target="../tags/tag440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优化财务风险管理的方法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财务风险管理的基本原则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优化财务风险管理的方法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实施优化财务风险管理的方法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总结与展望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财务风险管理的重要性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财务风险管理的重要性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财务风险管理定义</a:t>
            </a:r>
            <a:endParaRPr altLang="en-US" lang="zh-CN"/>
          </a:p>
        </p:txBody>
      </p:sp>
      <p:sp>
        <p:nvSpPr>
          <p:cNvPr id="104893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财务风险管理是企业风险管理的重要组成部分，对于保障企业稳定经营、提高经济效益具有重要意义。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财务风险管理是指企业通过识别、评估、控制和监控财务风险，降低财务风险对企业经营和财务状况的影响，实现企业价值最大化的一种管理活动。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财务风险管理涉及企业各个层面和业务领域，需要全员参与和协作，共同应对财务风险。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财务风险管理需要建立完善的风险管理机制和制度，加强风险预警和应对能力，提高风险防范和化解水平。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财务风险管理对企业的影响</a:t>
            </a:r>
            <a:endParaRPr altLang="en-US" lang="zh-CN"/>
          </a:p>
        </p:txBody>
      </p:sp>
      <p:sp>
        <p:nvSpPr>
          <p:cNvPr id="1048984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986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3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88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降低企业财务风险：通过有效的风险管理，可以减少企业面临的各种财务风险，避免财务损失，保障企业的稳健发展。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90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8992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994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5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96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提高企业竞争力：在竞争激烈的市场环境中，有效的财务风险管理可以帮助企业更好地应对各种挑战和风险，提高企业的竞争力和市场份额。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98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00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02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7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04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促进企业可持续发展：通过合理的财务风险管理，可以为企业提供更加稳定和可持续的财务环境，促进企业的长期发展和战略目标的实现。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06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08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10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9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12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增强企业信誉和形象：有效的财务风险管理可以提升企业的信誉和形象，增强投资者、合作伙伴和客户对企业的信任和认可，为企业赢得更多的商业机会和发展空间。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14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财务风险管理对企业的重要性</a:t>
            </a:r>
            <a:endParaRPr altLang="en-US" lang="zh-CN"/>
          </a:p>
        </p:txBody>
      </p:sp>
      <p:sp>
        <p:nvSpPr>
          <p:cNvPr id="104905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保障企业稳定运营：有效的风险管理可以降低财务风险，减少损失，确保企业稳定运营。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提升企业竞争力：通过优化风险管理，企业可以更加灵活地应对市场变化，提升竞争力。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促进企业可持续发展：良好的风险管理有助于企业做出正确的决策，实现可持续发展。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增强企业信誉和形象：有效的风险管理可以提升企业的信誉和形象，吸引更多的投资者和合作伙伴。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财务风险管理的基本原则</a:t>
            </a:r>
            <a:endParaRPr altLang="en-US" dirty="0" lang="zh-CN"/>
          </a:p>
        </p:txBody>
      </p:sp>
      <p:sp>
        <p:nvSpPr>
          <p:cNvPr id="10491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风险识别原则</a:t>
            </a:r>
            <a:endParaRPr altLang="en-US" lang="zh-CN"/>
          </a:p>
        </p:txBody>
      </p:sp>
      <p:sp>
        <p:nvSpPr>
          <p:cNvPr id="104917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全面性原则：对所有可能的风险进行全面识别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保密性原则：对涉及商业机密的风险进行保密处理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及时性原则：及时发现并报告风险的变化情况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准确性原则：确保识别出的风险准确无误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风险评估原则</a:t>
            </a:r>
            <a:endParaRPr altLang="en-US" lang="zh-CN"/>
          </a:p>
        </p:txBody>
      </p:sp>
      <p:sp>
        <p:nvSpPr>
          <p:cNvPr id="104925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全面性：对所有潜在风险进行全面评估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动态性：根据环境和条件变化及时调整风险评估结果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谨慎性：充分考虑最不利情况，确保足够的安全边际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客观性：以客观事实为依据，避免主观臆断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风险应对原则</a:t>
            </a:r>
            <a:endParaRPr altLang="en-US" lang="zh-CN"/>
          </a:p>
        </p:txBody>
      </p:sp>
      <p:sp>
        <p:nvSpPr>
          <p:cNvPr id="104932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风险识别：对潜在的风险进行准确识别和评估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风险监控：持续监控风险的变化并及时调整应对策略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风险应对：采取有效的措施来应对和降低风险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风险评估：对已发生的风险进行量化和定性评估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风险监控原则</a:t>
            </a:r>
            <a:endParaRPr altLang="en-US" lang="zh-CN"/>
          </a:p>
        </p:txBody>
      </p:sp>
      <p:sp>
        <p:nvSpPr>
          <p:cNvPr id="104940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实时监控：对财务风险进行实时监测，及时发现潜在风险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定期评估：定期对财务风险进行评估，确保风险在可控范围内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风险预警：建立风险预警机制，对超出警戒线的风险进行及时预警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风险应对：制定风险应对措施，确保在风险发生时能够迅速应对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优化财务风险管理的方法</a:t>
            </a:r>
            <a:endParaRPr altLang="en-US" dirty="0" lang="zh-CN"/>
          </a:p>
        </p:txBody>
      </p:sp>
      <p:sp>
        <p:nvSpPr>
          <p:cNvPr id="10494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建立完善的财务风险管理机制</a:t>
            </a:r>
            <a:endParaRPr altLang="en-US" lang="zh-CN"/>
          </a:p>
        </p:txBody>
      </p:sp>
      <p:sp>
        <p:nvSpPr>
          <p:cNvPr id="1049528" name="对角圆角矩形 52"/>
          <p:cNvSpPr/>
          <p:nvPr>
            <p:custDataLst>
              <p:tags r:id="rId1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对角圆角矩形 53"/>
          <p:cNvSpPr/>
          <p:nvPr>
            <p:custDataLst>
              <p:tags r:id="rId2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直角三角形 54"/>
          <p:cNvSpPr/>
          <p:nvPr>
            <p:custDataLst>
              <p:tags r:id="rId3"/>
            </p:custDataLst>
          </p:nvPr>
        </p:nvSpPr>
        <p:spPr>
          <a:xfrm>
            <a:off x="1342589" y="1427836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05670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明确风险管理目标：制定明确的风险管理目标，确保所有员工都了解并遵循这些目标。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对角圆角矩形 9"/>
          <p:cNvSpPr/>
          <p:nvPr>
            <p:custDataLst>
              <p:tags r:id="rId5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直角三角形 11"/>
          <p:cNvSpPr/>
          <p:nvPr>
            <p:custDataLst>
              <p:tags r:id="rId7"/>
            </p:custDataLst>
          </p:nvPr>
        </p:nvSpPr>
        <p:spPr>
          <a:xfrm>
            <a:off x="6821257" y="1427836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11998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制定风险应对策略：根据风险评估结果，制定相应的应对策略，包括风险规避、降低、转移和承受等措施。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对角圆角矩形 5"/>
          <p:cNvSpPr/>
          <p:nvPr>
            <p:custDataLst>
              <p:tags r:id="rId9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对角圆角矩形 6"/>
          <p:cNvSpPr/>
          <p:nvPr>
            <p:custDataLst>
              <p:tags r:id="rId10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直角三角形 7"/>
          <p:cNvSpPr/>
          <p:nvPr>
            <p:custDataLst>
              <p:tags r:id="rId11"/>
            </p:custDataLst>
          </p:nvPr>
        </p:nvSpPr>
        <p:spPr>
          <a:xfrm>
            <a:off x="1342589" y="3094789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建立风险识别机制：通过定期的风险评估和识别，及时发现潜在的风险因素，并采取相应的措施加以控制。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直角三角形 19"/>
          <p:cNvSpPr/>
          <p:nvPr>
            <p:custDataLst>
              <p:tags r:id="rId15"/>
            </p:custDataLst>
          </p:nvPr>
        </p:nvSpPr>
        <p:spPr>
          <a:xfrm>
            <a:off x="6821257" y="3094789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建立风险管理报告制度：定期编制风险管理报告，向上级管理层报告风险管理情况，以便及时调整风险管理策略。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对角圆角矩形 15"/>
          <p:cNvSpPr/>
          <p:nvPr>
            <p:custDataLst>
              <p:tags r:id="rId17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对角圆角矩形 16"/>
          <p:cNvSpPr/>
          <p:nvPr>
            <p:custDataLst>
              <p:tags r:id="rId18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直角三角形 17"/>
          <p:cNvSpPr/>
          <p:nvPr>
            <p:custDataLst>
              <p:tags r:id="rId19"/>
            </p:custDataLst>
          </p:nvPr>
        </p:nvSpPr>
        <p:spPr>
          <a:xfrm>
            <a:off x="1342589" y="4756679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完善风险评估和监控体系：对已识别的风险进行评估，确定其可能性和影响程度，并持续监控其变化情况。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570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直角三角形 24"/>
          <p:cNvSpPr/>
          <p:nvPr>
            <p:custDataLst>
              <p:tags r:id="rId23"/>
            </p:custDataLst>
          </p:nvPr>
        </p:nvSpPr>
        <p:spPr>
          <a:xfrm>
            <a:off x="6821257" y="4756679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加强风险文化建设：通过培训、宣传等方式，提高员工对风险管理的认识和重视程度，形成全员参与的风险管理文化。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提高财务风险管理意识</a:t>
            </a:r>
            <a:endParaRPr altLang="en-US" lang="zh-CN"/>
          </a:p>
        </p:txBody>
      </p:sp>
      <p:sp>
        <p:nvSpPr>
          <p:cNvPr id="104961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充分认识财务风险管理的意义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建立完善的财务风险管理制度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加强财务风险管理人员的培训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提高全体员工的财务风险管理意识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加强财务风险管理制度建设</a:t>
            </a:r>
            <a:endParaRPr altLang="en-US" lang="zh-CN"/>
          </a:p>
        </p:txBody>
      </p:sp>
      <p:sp>
        <p:nvSpPr>
          <p:cNvPr id="1049668" name="文本框 10"/>
          <p:cNvSpPr txBox="1"/>
          <p:nvPr>
            <p:custDataLst>
              <p:tags r:id="rId1"/>
            </p:custDataLst>
          </p:nvPr>
        </p:nvSpPr>
        <p:spPr>
          <a:xfrm>
            <a:off x="971733" y="4656404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建立完善的财务风险管理制度：明确财务风险管理的目标、原则、流程和责任，确保各项财务活动有章可循。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70" name="矩形 11"/>
          <p:cNvSpPr/>
          <p:nvPr>
            <p:custDataLst>
              <p:tags r:id="rId2"/>
            </p:custDataLst>
          </p:nvPr>
        </p:nvSpPr>
        <p:spPr>
          <a:xfrm>
            <a:off x="971733" y="4485696"/>
            <a:ext cx="3225239" cy="1689627"/>
          </a:xfrm>
          <a:prstGeom prst="rect"/>
          <a:noFill/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672" name="文本框 17"/>
          <p:cNvSpPr txBox="1"/>
          <p:nvPr>
            <p:custDataLst>
              <p:tags r:id="rId3"/>
            </p:custDataLst>
          </p:nvPr>
        </p:nvSpPr>
        <p:spPr>
          <a:xfrm>
            <a:off x="3288806" y="1535108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强化财务风险意识：提高全体员工的财务风险意识，加强培训和教育，形成全员参与、共同防范财务风险的良好氛围。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74" name="矩形 18"/>
          <p:cNvSpPr/>
          <p:nvPr>
            <p:custDataLst>
              <p:tags r:id="rId4"/>
            </p:custDataLst>
          </p:nvPr>
        </p:nvSpPr>
        <p:spPr>
          <a:xfrm>
            <a:off x="3288806" y="1364400"/>
            <a:ext cx="3225239" cy="1689627"/>
          </a:xfrm>
          <a:prstGeom prst="rect"/>
          <a:noFill/>
          <a:ln w="19050" cmpd="sng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676" name="燕尾形 3"/>
          <p:cNvSpPr/>
          <p:nvPr>
            <p:custDataLst>
              <p:tags r:id="rId5"/>
            </p:custDataLst>
          </p:nvPr>
        </p:nvSpPr>
        <p:spPr>
          <a:xfrm>
            <a:off x="1315424" y="3410617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678" name="文本框 13"/>
          <p:cNvSpPr txBox="1"/>
          <p:nvPr>
            <p:custDataLst>
              <p:tags r:id="rId6"/>
            </p:custDataLst>
          </p:nvPr>
        </p:nvSpPr>
        <p:spPr>
          <a:xfrm>
            <a:off x="1574900" y="3530492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680" name="燕尾形 25"/>
          <p:cNvSpPr/>
          <p:nvPr>
            <p:custDataLst>
              <p:tags r:id="rId7"/>
            </p:custDataLst>
          </p:nvPr>
        </p:nvSpPr>
        <p:spPr>
          <a:xfrm>
            <a:off x="1379914" y="3454622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682" name="燕尾形 29"/>
          <p:cNvSpPr/>
          <p:nvPr>
            <p:custDataLst>
              <p:tags r:id="rId8"/>
            </p:custDataLst>
          </p:nvPr>
        </p:nvSpPr>
        <p:spPr>
          <a:xfrm>
            <a:off x="3668915" y="3412134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684" name="文本框 30"/>
          <p:cNvSpPr txBox="1"/>
          <p:nvPr>
            <p:custDataLst>
              <p:tags r:id="rId9"/>
            </p:custDataLst>
          </p:nvPr>
        </p:nvSpPr>
        <p:spPr>
          <a:xfrm>
            <a:off x="3928391" y="3532009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686" name="燕尾形 31"/>
          <p:cNvSpPr/>
          <p:nvPr>
            <p:custDataLst>
              <p:tags r:id="rId10"/>
            </p:custDataLst>
          </p:nvPr>
        </p:nvSpPr>
        <p:spPr>
          <a:xfrm>
            <a:off x="3733405" y="3456139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688" name="燕尾形 33"/>
          <p:cNvSpPr/>
          <p:nvPr>
            <p:custDataLst>
              <p:tags r:id="rId11"/>
            </p:custDataLst>
          </p:nvPr>
        </p:nvSpPr>
        <p:spPr>
          <a:xfrm>
            <a:off x="6022406" y="3413652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690" name="文本框 34"/>
          <p:cNvSpPr txBox="1"/>
          <p:nvPr>
            <p:custDataLst>
              <p:tags r:id="rId12"/>
            </p:custDataLst>
          </p:nvPr>
        </p:nvSpPr>
        <p:spPr>
          <a:xfrm>
            <a:off x="6281882" y="3533527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692" name="燕尾形 35"/>
          <p:cNvSpPr/>
          <p:nvPr>
            <p:custDataLst>
              <p:tags r:id="rId13"/>
            </p:custDataLst>
          </p:nvPr>
        </p:nvSpPr>
        <p:spPr>
          <a:xfrm>
            <a:off x="6086896" y="3457656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694" name="燕尾形 37"/>
          <p:cNvSpPr/>
          <p:nvPr>
            <p:custDataLst>
              <p:tags r:id="rId14"/>
            </p:custDataLst>
          </p:nvPr>
        </p:nvSpPr>
        <p:spPr>
          <a:xfrm>
            <a:off x="8375897" y="3415169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696" name="文本框 38"/>
          <p:cNvSpPr txBox="1"/>
          <p:nvPr>
            <p:custDataLst>
              <p:tags r:id="rId15"/>
            </p:custDataLst>
          </p:nvPr>
        </p:nvSpPr>
        <p:spPr>
          <a:xfrm>
            <a:off x="8635373" y="3523663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698" name="燕尾形 39"/>
          <p:cNvSpPr/>
          <p:nvPr>
            <p:custDataLst>
              <p:tags r:id="rId16"/>
            </p:custDataLst>
          </p:nvPr>
        </p:nvSpPr>
        <p:spPr>
          <a:xfrm>
            <a:off x="8440387" y="3459174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ln>
                <a:solidFill>
                  <a:schemeClr val="accent1"/>
                </a:solidFill>
              </a:ln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00" name="文本框 53"/>
          <p:cNvSpPr txBox="1"/>
          <p:nvPr>
            <p:custDataLst>
              <p:tags r:id="rId17"/>
            </p:custDataLst>
          </p:nvPr>
        </p:nvSpPr>
        <p:spPr>
          <a:xfrm>
            <a:off x="7995788" y="1537384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建立财务风险预警机制：通过建立财务风险预警机制，及时发现和应对潜在的财务风险，避免或减少财务风险对企业的影响。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02" name="矩形 54"/>
          <p:cNvSpPr/>
          <p:nvPr>
            <p:custDataLst>
              <p:tags r:id="rId18"/>
            </p:custDataLst>
          </p:nvPr>
        </p:nvSpPr>
        <p:spPr>
          <a:xfrm>
            <a:off x="7995788" y="1366676"/>
            <a:ext cx="3225239" cy="1689627"/>
          </a:xfrm>
          <a:prstGeom prst="rect"/>
          <a:noFill/>
          <a:ln w="19050" cmpd="sng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704" name="文本框 63"/>
          <p:cNvSpPr txBox="1"/>
          <p:nvPr>
            <p:custDataLst>
              <p:tags r:id="rId19"/>
            </p:custDataLst>
          </p:nvPr>
        </p:nvSpPr>
        <p:spPr>
          <a:xfrm>
            <a:off x="5642297" y="4659439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完善内部控制体系：通过加强内部控制，确保各项财务活动的合规性和有效性，防止财务风险的发生。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06" name="矩形 64"/>
          <p:cNvSpPr/>
          <p:nvPr>
            <p:custDataLst>
              <p:tags r:id="rId20"/>
            </p:custDataLst>
          </p:nvPr>
        </p:nvSpPr>
        <p:spPr>
          <a:xfrm>
            <a:off x="5642297" y="4488731"/>
            <a:ext cx="3225239" cy="1689627"/>
          </a:xfrm>
          <a:prstGeom prst="rect"/>
          <a:noFill/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强化财务风险管理的监督和检查</a:t>
            </a:r>
            <a:endParaRPr altLang="en-US" lang="zh-CN"/>
          </a:p>
        </p:txBody>
      </p:sp>
      <p:sp>
        <p:nvSpPr>
          <p:cNvPr id="10497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建立完善的监督机制：确保财务风险管理的有效实施，需要建立完善的监督机制，包括内部审计、外部审计和专项检查等。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加强日常监督：对财务活动进行日常监督，及时发现和纠正潜在的财务风险。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定期专项检查：定期对特定项目或业务进行专项检查，以评估其财务风险并采取相应措施。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强化责任追究：对于违反财务风险管理制度的行为，应追究相关人员的责任，以保持制度的严肃性。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建立财务风险预警机制</a:t>
            </a:r>
            <a:endParaRPr altLang="en-US" lang="zh-CN"/>
          </a:p>
        </p:txBody>
      </p:sp>
      <p:sp>
        <p:nvSpPr>
          <p:cNvPr id="104980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作用：及时发现潜在财务风险，为企业决策者提供预警信息，帮助企业采取有效措施降低风险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定义：财务风险预警机制是一种通过收集和分析企业财务数据，预测和防范潜在财务风险的方法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建立步骤：确定预警指标、收集财务数据、分析数据、判断风险等级、采取应对措施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注意事项：选择合适的预警指标，确保数据的准确性和及时性，根据实际情况调整预警阈值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加强财务风险管理的培训和教育</a:t>
            </a:r>
            <a:endParaRPr altLang="en-US" lang="zh-CN"/>
          </a:p>
        </p:txBody>
      </p:sp>
      <p:sp>
        <p:nvSpPr>
          <p:cNvPr id="10498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提高员工对财务风险的认识和意识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培训员工掌握财务风险管理的技能和方法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定期组织财务风险管理的培训和交流活动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鼓励员工自主学习和提升财务风险管理的知识和能力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实施优化财务风险管理的方法</a:t>
            </a:r>
            <a:endParaRPr altLang="en-US" dirty="0" lang="zh-CN"/>
          </a:p>
        </p:txBody>
      </p:sp>
      <p:sp>
        <p:nvSpPr>
          <p:cNvPr id="10499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制定详细的财务风险管理计划</a:t>
            </a:r>
            <a:endParaRPr altLang="en-US" lang="zh-CN"/>
          </a:p>
        </p:txBody>
      </p:sp>
      <p:sp>
        <p:nvSpPr>
          <p:cNvPr id="1049972" name="Freeform 2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615281"/>
            <a:ext cx="2060965" cy="1561881"/>
          </a:xfrm>
          <a:custGeom>
            <a:avLst/>
            <a:gdLst>
              <a:gd name="T0" fmla="*/ 0 w 5260"/>
              <a:gd name="T1" fmla="*/ 3424 h 3425"/>
              <a:gd name="T2" fmla="*/ 5259 w 5260"/>
              <a:gd name="T3" fmla="*/ 1352 h 3425"/>
              <a:gd name="T4" fmla="*/ 5259 w 5260"/>
              <a:gd name="T5" fmla="*/ 0 h 3425"/>
              <a:gd name="T6" fmla="*/ 0 w 5260"/>
              <a:gd name="T7" fmla="*/ 2074 h 3425"/>
              <a:gd name="T8" fmla="*/ 0 w 5260"/>
              <a:gd name="T9" fmla="*/ 3424 h 3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5">
                <a:moveTo>
                  <a:pt x="0" y="3424"/>
                </a:moveTo>
                <a:lnTo>
                  <a:pt x="5259" y="1352"/>
                </a:lnTo>
                <a:lnTo>
                  <a:pt x="5259" y="0"/>
                </a:lnTo>
                <a:lnTo>
                  <a:pt x="0" y="2074"/>
                </a:lnTo>
                <a:lnTo>
                  <a:pt x="0" y="3424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974" name="Freeform 2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48553"/>
            <a:ext cx="2060965" cy="1561881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976" name="Freeform 2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3476955"/>
            <a:ext cx="2060965" cy="156590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978" name="Freeform 2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2544292"/>
            <a:ext cx="2060965" cy="633197"/>
          </a:xfrm>
          <a:custGeom>
            <a:avLst/>
            <a:gdLst>
              <a:gd name="T0" fmla="*/ 5259 w 5260"/>
              <a:gd name="T1" fmla="*/ 1351 h 1352"/>
              <a:gd name="T2" fmla="*/ 0 w 5260"/>
              <a:gd name="T3" fmla="*/ 1351 h 1352"/>
              <a:gd name="T4" fmla="*/ 0 w 5260"/>
              <a:gd name="T5" fmla="*/ 0 h 1352"/>
              <a:gd name="T6" fmla="*/ 5259 w 5260"/>
              <a:gd name="T7" fmla="*/ 0 h 1352"/>
              <a:gd name="T8" fmla="*/ 5259 w 5260"/>
              <a:gd name="T9" fmla="*/ 1351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2">
                <a:moveTo>
                  <a:pt x="5259" y="1351"/>
                </a:moveTo>
                <a:lnTo>
                  <a:pt x="0" y="1351"/>
                </a:lnTo>
                <a:lnTo>
                  <a:pt x="0" y="0"/>
                </a:lnTo>
                <a:lnTo>
                  <a:pt x="5259" y="0"/>
                </a:lnTo>
                <a:lnTo>
                  <a:pt x="5259" y="1351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80" name="Freeform 2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3478782"/>
            <a:ext cx="2060965" cy="63113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82" name="Freeform 2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4409619"/>
            <a:ext cx="2060965" cy="156590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984" name="Freeform 2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38200" y="5342283"/>
            <a:ext cx="2060965" cy="633197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86" name="Freeform 2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38200" y="4411445"/>
            <a:ext cx="2060965" cy="63113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88" name="正文"/>
          <p:cNvSpPr txBox="1"/>
          <p:nvPr>
            <p:custDataLst>
              <p:tags r:id="rId9"/>
            </p:custDataLst>
          </p:nvPr>
        </p:nvSpPr>
        <p:spPr>
          <a:xfrm>
            <a:off x="2974438" y="1533703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明确风险管理目标：在制定计划之前，需要明确风险管理目标，包括降低风险、减少损失、提高财务稳定性和可持续性等。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90" name="正文"/>
          <p:cNvSpPr txBox="1"/>
          <p:nvPr>
            <p:custDataLst>
              <p:tags r:id="rId10"/>
            </p:custDataLst>
          </p:nvPr>
        </p:nvSpPr>
        <p:spPr>
          <a:xfrm>
            <a:off x="2974438" y="2473063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识别和分析风险：对公司的财务风险进行全面识别和分析，包括市场风险、信用风险、操作风险等，并评估每个风险的潜在影响和可能性。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92" name="正文"/>
          <p:cNvSpPr txBox="1"/>
          <p:nvPr>
            <p:custDataLst>
              <p:tags r:id="rId11"/>
            </p:custDataLst>
          </p:nvPr>
        </p:nvSpPr>
        <p:spPr>
          <a:xfrm>
            <a:off x="2974438" y="3412424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制定风险管理策略：根据风险分析结果，制定相应的风险管理策略，包括风险规避、风险降低、风险转移等，并确定相应的风险容忍度和应对措施。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94" name="正文"/>
          <p:cNvSpPr txBox="1"/>
          <p:nvPr>
            <p:custDataLst>
              <p:tags r:id="rId12"/>
            </p:custDataLst>
          </p:nvPr>
        </p:nvSpPr>
        <p:spPr>
          <a:xfrm>
            <a:off x="2974438" y="4351784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实施风险管理计划：将风险管理计划付诸实践，包括建立风险管理组织、完善内部控制、加强风险监控和报告等，以确保风险管理计划的顺利实施。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96" name="正文"/>
          <p:cNvSpPr txBox="1"/>
          <p:nvPr>
            <p:custDataLst>
              <p:tags r:id="rId13"/>
            </p:custDataLst>
          </p:nvPr>
        </p:nvSpPr>
        <p:spPr>
          <a:xfrm>
            <a:off x="2974438" y="5291144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定期评估和调整：定期对风险管理计划进行评估和调整，以适应公司财务状况和市场环境的变化，确保风险管理计划的持续有效性和适应性。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98" name="Freeform 2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838200" y="1608584"/>
            <a:ext cx="2060965" cy="633197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建立财务风险管理的组织架构</a:t>
            </a:r>
            <a:endParaRPr altLang="en-US" lang="zh-CN"/>
          </a:p>
        </p:txBody>
      </p:sp>
      <p:sp>
        <p:nvSpPr>
          <p:cNvPr id="10500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设立专门的财务风险管理机构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明确各部门的职责和权限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建立财务风险管理的流程和制度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加强与其他部门的沟通和协作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明确财务风险管理的职责和权限</a:t>
            </a:r>
            <a:endParaRPr altLang="en-US" lang="zh-CN"/>
          </a:p>
        </p:txBody>
      </p:sp>
      <p:sp>
        <p:nvSpPr>
          <p:cNvPr id="105009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财务风险管理职责：制定风险管理策略，监督风险管理制度的执行，确保公司财务安全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财务风险管理权限：对重大财务风险进行评估和监控，及时报告风险情况，提出改进措施并监督实施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明确职责和权限的重要性：确保财务风险管理的有效性和效率，避免职责重叠和漏洞，提高公司财务稳健性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实施方法：制定详细的职责和权限规定，明确各部门和人员的责任和权力，建立有效的沟通机制和协作流程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实施财务风险管理的具体措施</a:t>
            </a:r>
            <a:endParaRPr altLang="en-US" lang="zh-CN"/>
          </a:p>
        </p:txBody>
      </p:sp>
      <p:sp>
        <p:nvSpPr>
          <p:cNvPr id="10501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建立财务风险管理制度：明确财务风险管理的目标、原则、流程和责任，确保公司各部门和员工都了解并遵守相关规定。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完善内部控制体系：通过加强内部控制，确保公司财务活动的合法性、合规性和有效性，降低财务风险。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建立财务风险预警机制：通过监测和分析公司的财务状况，及时发现潜在的财务风险，并采取相应的措施加以应对。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加强财务风险管理培训：提高公司员工对财务风险管理重要性的认识，增强风险意识，提高风险管理能力。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4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建立财务风险应急预案：针对可能出现的财务风险，制定相应的应急预案，确保在风险事件发生时能够迅速、有效地应对。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对实施情况进行监督和检查</a:t>
            </a:r>
            <a:endParaRPr altLang="en-US" lang="zh-CN"/>
          </a:p>
        </p:txBody>
      </p:sp>
      <p:sp>
        <p:nvSpPr>
          <p:cNvPr id="10502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建立监督机制：设立专门的监督机构或指定专人负责，对实施过程进行持续跟踪和监督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定期检查：按照规定的周期对实施情况进行检查，确保各项措施得到有效执行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风险预警：通过监测和分析实施过程中的数据，及时发现潜在的风险和问题，采取相应措施加以解决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持续改进：根据监督和检查结果，对实施方案进行持续改进和优化，提高财务风险管理水平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2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总结优化财务风险管理的方法和成果</a:t>
            </a:r>
            <a:endParaRPr altLang="en-US" lang="zh-CN"/>
          </a:p>
        </p:txBody>
      </p:sp>
      <p:sp>
        <p:nvSpPr>
          <p:cNvPr id="1050336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2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8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风险管理成果：展示优化财务风险管理后取得的成果，包括降低风险、提高收益、增强企业竞争力等方面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6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0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引言：介绍本次PPT的主题和目的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4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6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8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风险管理方法：详细介绍优化财务风险管理的方法，包括风险识别、评估、监控和控制等方面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0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2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4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6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总结：对本次PPT的内容进行总结，强调优化财务风险管理的重要性和意义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8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0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4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展望：展望未来，提出进一步优化财务风险管理的方法和思路，为企业持续发展提供保障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分析优化财务风险管理存在的问题和不足</a:t>
            </a:r>
            <a:endParaRPr altLang="en-US" lang="zh-CN"/>
          </a:p>
        </p:txBody>
      </p:sp>
      <p:sp>
        <p:nvSpPr>
          <p:cNvPr id="105041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风险管理意识不足：部分企业缺乏对财务风险管理的重视，没有建立完善的风险管理机制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风险管理手段落后：一些企业的风险管理手段比较单一，缺乏科学性和系统性，难以应对复杂的财务风险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风险管理人才匮乏：具备专业风险管理技能的人才较少，无法满足企业优化财务风险管理的要求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风险管理信息化程度低：部分企业的风险管理信息化程度较低，无法实现信息的共享和协同工作，影响了风险管理的效率和准确性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273"/>
          </a:bodyPr>
          <a:p>
            <a:r>
              <a:rPr altLang="en-US" lang="zh-CN"/>
              <a:t>展望未来优化财务风险管理的发展趋势和方向</a:t>
            </a:r>
            <a:endParaRPr altLang="en-US" lang="zh-CN"/>
          </a:p>
        </p:txBody>
      </p:sp>
      <p:sp>
        <p:nvSpPr>
          <p:cNvPr id="105046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7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7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7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7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风险管理国际化：随着全球化的加速，跨国公司的风险管理成为重要议题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风险管理技术升级：利用大数据、人工智能等技术提高风险管理效率和准确性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8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风险管理数字化：数字化转型为风险管理提供了新的工具和手段，将进一步提高风险管理水平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8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风险管理专业化：未来需要更多的专业人才来推动风险管理的发展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18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52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7_4*l_h_f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7_4*l_h_i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7_4*l_h_f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7_4*l_h_i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87_4*l_h_i*1_1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487_4*l_h_a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87_4*l_h_i*1_1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87_4*l_h_i*1_2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487_4*l_h_a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87_4*l_h_i*1_2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87_4*l_h_i*1_3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487_4*l_h_a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87_4*l_h_i*1_3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87_4*l_h_i*1_4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487_4*l_h_a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87_4*l_h_i*1_4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7_4*l_h_f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7_4*l_h_i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7_4*l_h_f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7_4*l_h_i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2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4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4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a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4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4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0_4*l_h_f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4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4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0_4*l_h_f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4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9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440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2023-12-20T00:36:37Z</dcterms:created>
  <dcterms:modified xsi:type="dcterms:W3CDTF">2023-12-20T00:36:37Z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623650e588a842af8e9dea13f6c5747d_21</vt:lpwstr>
  </property>
</Properties>
</file>