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872" r:id="rId1"/>
    <p:sldMasterId id="2147504909" r:id="rId2"/>
  </p:sldMasterIdLst>
  <p:notesMasterIdLst>
    <p:notesMasterId r:id="rId3"/>
  </p:notesMasterIdLst>
  <p:sldIdLst>
    <p:sldId id="9515" r:id="rId4"/>
    <p:sldId id="9520" r:id="rId5"/>
    <p:sldId id="9524" r:id="rId6"/>
    <p:sldId id="9527" r:id="rId7"/>
    <p:sldId id="9530" r:id="rId8"/>
    <p:sldId id="9533" r:id="rId9"/>
    <p:sldId id="9536" r:id="rId10"/>
    <p:sldId id="9539" r:id="rId11"/>
    <p:sldId id="9542" r:id="rId12"/>
    <p:sldId id="9545" r:id="rId13"/>
    <p:sldId id="9548" r:id="rId14"/>
    <p:sldId id="9551" r:id="rId15"/>
    <p:sldId id="9554" r:id="rId16"/>
    <p:sldId id="9557" r:id="rId17"/>
    <p:sldId id="9560" r:id="rId18"/>
    <p:sldId id="9563" r:id="rId19"/>
    <p:sldId id="9566" r:id="rId20"/>
    <p:sldId id="9569" r:id="rId21"/>
    <p:sldId id="9572" r:id="rId22"/>
    <p:sldId id="9575" r:id="rId23"/>
    <p:sldId id="9578" r:id="rId24"/>
    <p:sldId id="9581" r:id="rId25"/>
    <p:sldId id="958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873" r:id="rId1"/>
    <p:sldLayoutId id="2147504874" r:id="rId2"/>
    <p:sldLayoutId id="2147504875" r:id="rId3"/>
    <p:sldLayoutId id="2147504876" r:id="rId4"/>
    <p:sldLayoutId id="2147504877" r:id="rId5"/>
    <p:sldLayoutId id="2147504878" r:id="rId6"/>
    <p:sldLayoutId id="2147504879" r:id="rId7"/>
    <p:sldLayoutId id="2147504880" r:id="rId8"/>
    <p:sldLayoutId id="2147504881" r:id="rId9"/>
    <p:sldLayoutId id="2147504882" r:id="rId10"/>
    <p:sldLayoutId id="21475048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910" r:id="rId1"/>
    <p:sldLayoutId id="2147504911" r:id="rId2"/>
    <p:sldLayoutId id="2147504912" r:id="rId3"/>
    <p:sldLayoutId id="2147504913" r:id="rId4"/>
    <p:sldLayoutId id="2147504914" r:id="rId5"/>
    <p:sldLayoutId id="2147504915" r:id="rId6"/>
    <p:sldLayoutId id="2147504916" r:id="rId7"/>
    <p:sldLayoutId id="2147504917" r:id="rId8"/>
    <p:sldLayoutId id="2147504918" r:id="rId9"/>
    <p:sldLayoutId id="2147504919" r:id="rId10"/>
    <p:sldLayoutId id="21475049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tags" Target="../tags/tag311.xml"/><Relationship Id="rId22" Type="http://schemas.openxmlformats.org/officeDocument/2006/relationships/tags" Target="../tags/tag312.xml"/><Relationship Id="rId23" Type="http://schemas.openxmlformats.org/officeDocument/2006/relationships/tags" Target="../tags/tag313.xml"/><Relationship Id="rId24" Type="http://schemas.openxmlformats.org/officeDocument/2006/relationships/tags" Target="../tags/tag314.xml"/><Relationship Id="rId25" Type="http://schemas.openxmlformats.org/officeDocument/2006/relationships/tags" Target="../tags/tag315.xml"/><Relationship Id="rId26" Type="http://schemas.openxmlformats.org/officeDocument/2006/relationships/tags" Target="../tags/tag316.xml"/><Relationship Id="rId27" Type="http://schemas.openxmlformats.org/officeDocument/2006/relationships/tags" Target="../tags/tag317.xml"/><Relationship Id="rId28" Type="http://schemas.openxmlformats.org/officeDocument/2006/relationships/tags" Target="../tags/tag318.xml"/><Relationship Id="rId29" Type="http://schemas.openxmlformats.org/officeDocument/2006/relationships/tags" Target="../tags/tag31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培养小学生动手能力的手工课教学方法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6974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教学方法的分类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6974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教学方法的运用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99415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dirty="0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教学方法的效果评估</a:t>
            </a:r>
            <a:endParaRPr altLang="en-US" b="1" dirty="0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99415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教学方法的改进和完善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教学方法的分类</a:t>
            </a:r>
            <a:endParaRPr altLang="en-US" lang="zh-CN"/>
          </a:p>
        </p:txBody>
      </p:sp>
      <p:sp>
        <p:nvSpPr>
          <p:cNvPr id="10488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启发式教学</a:t>
            </a:r>
            <a:endParaRPr altLang="en-US" lang="zh-CN"/>
          </a:p>
        </p:txBody>
      </p:sp>
      <p:sp>
        <p:nvSpPr>
          <p:cNvPr id="104893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3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定义：教师引导学生主动思考、探索，发现新知识的教育方法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4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特点：强调学生的主动性和创造性，培养学生的独立思考和解决问题的能力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4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适用范围：适用于各种学科和领域，尤其适用于需要创新和思考的手工课教学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教学方法：提问、讨论、案例分析、实验探究等，引导学生主动思考、发现并解决问题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任务驱动式教学</a:t>
            </a:r>
            <a:endParaRPr altLang="en-US" lang="zh-CN"/>
          </a:p>
        </p:txBody>
      </p:sp>
      <p:sp>
        <p:nvSpPr>
          <p:cNvPr id="104899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定义：教师通过布置任务，引导学生主动探究、实践和创新的教学方法。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特点：强调学生的主动性和实践性，任务具有明确的目标和要求，学生在完成任务过程中获得知识和技能。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适用范围：适用于需要学生动手实践、探究和创新的主题，如手工课、科学实验等。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实施步骤：教师确定任务目标、要求和评价标准；学生分组或个人完成任务；教师给予指导和反馈；学生进行总结和反思。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情境式教学</a:t>
            </a:r>
            <a:endParaRPr altLang="en-US" lang="zh-CN"/>
          </a:p>
        </p:txBody>
      </p:sp>
      <p:sp>
        <p:nvSpPr>
          <p:cNvPr id="10490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情境式教学的定义：通过创设实际情境，让学生在亲身体验中学习知识，提高动手能力。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情境式教学的特点：情境逼真、互动性强、实践性高。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情境式教学的实施方式：利用实物、图片、音乐、游戏等多种手段，营造生动的学习场景。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情境式教学的优势：能够激发学生的学习兴趣，提高其主动性和创造性，培养其动手能力和解决问题的能力。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合作学习式教学</a:t>
            </a:r>
            <a:endParaRPr altLang="en-US" lang="zh-CN"/>
          </a:p>
        </p:txBody>
      </p:sp>
      <p:sp>
        <p:nvSpPr>
          <p:cNvPr id="10491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定义：合作学习式教学是一种以小组合作为主要形式的教学方法，旨在培养学生的合作意识和协作能力。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特点：注重学生之间的互动与合作，通过共同完成任务来促进学生的学习和发展。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实施方式：教师将学生分成小组，布置任务，引导学生通过合作完成任务，并对学生的表现进行评价和反馈。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适用范围：适用于培养学生的合作能力和团队协作精神，尤其适用于小学阶段的手工课等课程。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教学方法的运用</a:t>
            </a:r>
            <a:endParaRPr altLang="en-US" lang="zh-CN"/>
          </a:p>
        </p:txBody>
      </p:sp>
      <p:sp>
        <p:nvSpPr>
          <p:cNvPr id="104917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针对不同年龄段学生的教学方法</a:t>
            </a:r>
            <a:endParaRPr altLang="en-US" lang="zh-CN"/>
          </a:p>
        </p:txBody>
      </p:sp>
      <p:sp>
        <p:nvSpPr>
          <p:cNvPr id="10492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对于中年级学生，逐步引入难度适中的手工制作任务，同时注重培养他们的观察力和耐心。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对于低年级学生，采用简单的手工制作和游戏化的教学方式，激发他们的兴趣和创造力。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对于高年级学生，可以尝试挑战性的手工制作和设计任务，培养他们的动手能力和创新思维。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在教学过程中，要注重学生的个体差异和兴趣爱好，根据不同情况进行针对性的指导。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针对不同手工技能水平学生的教学方法</a:t>
            </a:r>
            <a:endParaRPr altLang="en-US" lang="zh-CN"/>
          </a:p>
        </p:txBody>
      </p:sp>
      <p:sp>
        <p:nvSpPr>
          <p:cNvPr id="10492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对于初学者，采用简单的手工任务，如折纸、涂色等，以培养兴趣和基本技能。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对于有一定基础的学生，布置稍具挑战性的任务，如制作简易模型、拼图等，以巩固和提高技能。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对于高年级或技能较高的学生，可以尝试复杂的手工制作，如制作首饰、编织等，以满足其更高的创造性和技能需求。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对于有特殊手工技能需求的学生，可以开展个性化教学，如泥塑、篆刻等，以充分挖掘和发挥其特长。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针对不同手工材料和工具的教学方法</a:t>
            </a:r>
            <a:endParaRPr altLang="en-US" lang="zh-CN"/>
          </a:p>
        </p:txBody>
      </p:sp>
      <p:sp>
        <p:nvSpPr>
          <p:cNvPr id="10493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针对不同年龄段的小学生，教学方法也要有所调整，例如低年级学生更适合游戏化教学，高年级学生则更注重实践操作。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根据手工材料和工具的不同特点，选择合适的教学方法，如讲解、示范、实践操作等。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对于一些较为复杂的手工材料和工具，可以采用分步骤教学的方式，逐步引导学生掌握操作技巧。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在教学过程中，要注重培养学生的安全意识，确保学生正确使用手工材料和工具。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针对不同手工课程目标的教学方法</a:t>
            </a:r>
            <a:endParaRPr altLang="en-US" lang="zh-CN"/>
          </a:p>
        </p:txBody>
      </p:sp>
      <p:sp>
        <p:nvSpPr>
          <p:cNvPr id="10494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基础技能训练：通过示范和指导，让学生掌握基础手工技能，适合教授简单的折纸、串珠等课程。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创意发挥：鼓励学生自由发挥，培养创造力和想象力，适合教授绘画、泥塑等课程。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合作学习：分组完成任务，培养学生的团队协作能力，适合教授制作小型家具、组装模型等课程。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探究学习：引导学生发现问题、解决问题，培养解决问题的能力，适合教授科学实验、制作电路板等课程。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教学方法的效果评估</a:t>
            </a:r>
            <a:endParaRPr altLang="en-US" lang="zh-CN"/>
          </a:p>
        </p:txBody>
      </p:sp>
      <p:sp>
        <p:nvSpPr>
          <p:cNvPr id="104947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学生动手能力的提升程度</a:t>
            </a:r>
            <a:endParaRPr altLang="en-US" lang="zh-CN"/>
          </a:p>
        </p:txBody>
      </p:sp>
      <p:sp>
        <p:nvSpPr>
          <p:cNvPr id="10495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学生的作品质量：学生完成的手工作品质量是否有所提高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学生的反馈意见：学生对教学方法的反馈意见是否积极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教学方法的有效性：教学方法是否能够有效地提高学生的动手能力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学生的参与度：学生在手工课上的参与程度是否有所提高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学生对手工课的兴趣和参与度</a:t>
            </a:r>
            <a:endParaRPr altLang="en-US" lang="zh-CN"/>
          </a:p>
        </p:txBody>
      </p:sp>
      <p:sp>
        <p:nvSpPr>
          <p:cNvPr id="10495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教学方法能够激发学生对手工课的兴趣，提高他们的参与度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教学方法能够培养学生的动手能力和创造力，进一步增强学生对手工课的兴趣和参与度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教学方法能够增强学生的自信心和成就感，从而更加积极参与手工课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教学方法能够提高学生的合作精神和沟通能力，促进他们在手工课中的互动和参与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学生的创造性和想象力的发展程度</a:t>
            </a:r>
            <a:endParaRPr altLang="en-US" lang="zh-CN"/>
          </a:p>
        </p:txBody>
      </p:sp>
      <p:sp>
        <p:nvSpPr>
          <p:cNvPr id="10496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教学方法对创造性和想象力的促进作用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学生在手工课中的表现和创造力、想象力的发展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教学方法对创造性和想象力的评估指标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创造性和想象力的发展程度对小学生全面发展的影响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学生的合作和交流能力的发展程度</a:t>
            </a:r>
            <a:endParaRPr altLang="en-US" lang="zh-CN"/>
          </a:p>
        </p:txBody>
      </p:sp>
      <p:sp>
        <p:nvSpPr>
          <p:cNvPr id="10497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教学方法对提高学生合作能力的评估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教学方法对增强学生交流能力的评估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教学方法对学生合作和交流能力发展的综合评估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教学方法对学生合作和交流能力发展的长期影响评估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教学方法的改进和完善</a:t>
            </a:r>
            <a:endParaRPr altLang="en-US" lang="zh-CN"/>
          </a:p>
        </p:txBody>
      </p:sp>
      <p:sp>
        <p:nvSpPr>
          <p:cNvPr id="104977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2778"/>
          </a:bodyPr>
          <a:p>
            <a:r>
              <a:rPr altLang="en-US" lang="zh-CN"/>
              <a:t>根据学生反馈和教学效果进行教学方法的调整和改进</a:t>
            </a:r>
            <a:endParaRPr altLang="en-US" lang="zh-CN"/>
          </a:p>
        </p:txBody>
      </p:sp>
      <p:sp>
        <p:nvSpPr>
          <p:cNvPr id="10498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定期收集学生和教师的反馈，了解教学方法的效果和需要改进的地方。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不断尝试新的教学方法，探索更有效的手段来培养学生的动手能力。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及时总结经验教训，不断完善教学方法，提高教学质量。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根据反馈结果，对教学方法进行调整和改进，以提高教学效果。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不断探索新的教学方法和手段，提高教学效果</a:t>
            </a:r>
            <a:endParaRPr altLang="en-US" lang="zh-CN"/>
          </a:p>
        </p:txBody>
      </p:sp>
      <p:sp>
        <p:nvSpPr>
          <p:cNvPr id="10499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引入创新教学理念，注重启发学生思维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组织小组合作，培养学生的团队协作能力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开展互动游戏，激发学生的学习兴趣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结合科技手段，利用多媒体教学资源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加强教师培训和交流，提高教师的教学水平和能力</a:t>
            </a:r>
            <a:endParaRPr altLang="en-US" lang="zh-CN"/>
          </a:p>
        </p:txBody>
      </p:sp>
      <p:sp>
        <p:nvSpPr>
          <p:cNvPr id="10499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定期开展教师培训，提升教师的专业素养和教学能力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加强教师之间的交流与合作，分享教学经验和教学方法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鼓励教师参加学术研讨会和交流活动，拓宽教学视野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制定科学的教师评价体系，激发教师的教学积极性和创新性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结合其他学科和领域的知识，创新教学方法和内容</a:t>
            </a:r>
            <a:endParaRPr altLang="en-US" lang="zh-CN"/>
          </a:p>
        </p:txBody>
      </p:sp>
      <p:sp>
        <p:nvSpPr>
          <p:cNvPr id="10500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结合艺术、科学等学科，设计有趣的手工制作活动，激发学生的创造力和想象力。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引入生活实际，将手工课与生活技能相结合，让学生学会解决实际问题。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利用现代信息技术手段，如VR、AR等，创新教学方式，增强学生的参与感和体验感。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借鉴国内外优秀的手工课教学方法和教材，不断优化和完善教学内容和方式。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UNIT_SUBTYPE" val="d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4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UNIT_SUBTYPE" val="d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4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UNIT_SUBTYPE" val="d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4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UNIT_SUBTYPE" val="d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4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SLIDE_ID" val="custom2023091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1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46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2024-01-03T11:03:01Z</dcterms:created>
  <dcterms:modified xsi:type="dcterms:W3CDTF">2024-01-03T11:03:01Z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594fe99c9f4d429b8287f77a7c7b2649_21</vt:lpwstr>
  </property>
</Properties>
</file>