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128" r:id="rId1"/>
    <p:sldMasterId id="2147494165" r:id="rId2"/>
  </p:sldMasterIdLst>
  <p:notesMasterIdLst>
    <p:notesMasterId r:id="rId3"/>
  </p:notesMasterIdLst>
  <p:sldIdLst>
    <p:sldId id="5136" r:id="rId4"/>
    <p:sldId id="5141" r:id="rId5"/>
    <p:sldId id="5146" r:id="rId6"/>
    <p:sldId id="5150" r:id="rId7"/>
    <p:sldId id="5153" r:id="rId8"/>
    <p:sldId id="5156" r:id="rId9"/>
    <p:sldId id="5160" r:id="rId10"/>
    <p:sldId id="5164" r:id="rId11"/>
    <p:sldId id="5167" r:id="rId12"/>
    <p:sldId id="5170" r:id="rId13"/>
    <p:sldId id="5173" r:id="rId14"/>
    <p:sldId id="5177" r:id="rId15"/>
    <p:sldId id="5181" r:id="rId16"/>
    <p:sldId id="5184" r:id="rId17"/>
    <p:sldId id="5187" r:id="rId18"/>
    <p:sldId id="5190" r:id="rId19"/>
    <p:sldId id="5194" r:id="rId20"/>
    <p:sldId id="5198" r:id="rId21"/>
    <p:sldId id="5201" r:id="rId22"/>
    <p:sldId id="5204" r:id="rId23"/>
    <p:sldId id="5208" r:id="rId24"/>
    <p:sldId id="5212" r:id="rId25"/>
    <p:sldId id="5215" r:id="rId26"/>
    <p:sldId id="5218" r:id="rId27"/>
    <p:sldId id="5222"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129" r:id="rId1"/>
    <p:sldLayoutId id="2147494130" r:id="rId2"/>
    <p:sldLayoutId id="2147494131" r:id="rId3"/>
    <p:sldLayoutId id="2147494132" r:id="rId4"/>
    <p:sldLayoutId id="2147494133" r:id="rId5"/>
    <p:sldLayoutId id="2147494134" r:id="rId6"/>
    <p:sldLayoutId id="2147494135" r:id="rId7"/>
    <p:sldLayoutId id="2147494136" r:id="rId8"/>
    <p:sldLayoutId id="2147494137" r:id="rId9"/>
    <p:sldLayoutId id="2147494138" r:id="rId10"/>
    <p:sldLayoutId id="214749413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166" r:id="rId1"/>
    <p:sldLayoutId id="2147494167" r:id="rId2"/>
    <p:sldLayoutId id="2147494168" r:id="rId3"/>
    <p:sldLayoutId id="2147494169" r:id="rId4"/>
    <p:sldLayoutId id="2147494170" r:id="rId5"/>
    <p:sldLayoutId id="2147494171" r:id="rId6"/>
    <p:sldLayoutId id="2147494172" r:id="rId7"/>
    <p:sldLayoutId id="2147494173" r:id="rId8"/>
    <p:sldLayoutId id="2147494174" r:id="rId9"/>
    <p:sldLayoutId id="2147494175" r:id="rId10"/>
    <p:sldLayoutId id="2147494176"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tags" Target="../tags/tag157.xml"/><Relationship Id="rId18" Type="http://schemas.openxmlformats.org/officeDocument/2006/relationships/tags" Target="../tags/tag158.xml"/><Relationship Id="rId19" Type="http://schemas.openxmlformats.org/officeDocument/2006/relationships/tags" Target="../tags/tag159.xml"/><Relationship Id="rId20" Type="http://schemas.openxmlformats.org/officeDocument/2006/relationships/tags" Target="../tags/tag160.xml"/><Relationship Id="rId21" Type="http://schemas.openxmlformats.org/officeDocument/2006/relationships/tags" Target="../tags/tag161.xml"/><Relationship Id="rId22" Type="http://schemas.openxmlformats.org/officeDocument/2006/relationships/tags" Target="../tags/tag162.xml"/><Relationship Id="rId23" Type="http://schemas.openxmlformats.org/officeDocument/2006/relationships/tags" Target="../tags/tag163.xml"/><Relationship Id="rId24" Type="http://schemas.openxmlformats.org/officeDocument/2006/relationships/tags" Target="../tags/tag164.xml"/><Relationship Id="rId25" Type="http://schemas.openxmlformats.org/officeDocument/2006/relationships/tags" Target="../tags/tag165.xml"/><Relationship Id="rId26" Type="http://schemas.openxmlformats.org/officeDocument/2006/relationships/tags" Target="../tags/tag166.xml"/><Relationship Id="rId27" Type="http://schemas.openxmlformats.org/officeDocument/2006/relationships/tags" Target="../tags/tag167.xml"/><Relationship Id="rId28" Type="http://schemas.openxmlformats.org/officeDocument/2006/relationships/tags" Target="../tags/tag168.xml"/><Relationship Id="rId29" Type="http://schemas.openxmlformats.org/officeDocument/2006/relationships/tags" Target="../tags/tag169.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tags" Target="../tags/tag265.xml"/><Relationship Id="rId18" Type="http://schemas.openxmlformats.org/officeDocument/2006/relationships/tags" Target="../tags/tag266.xml"/><Relationship Id="rId19" Type="http://schemas.openxmlformats.org/officeDocument/2006/relationships/tags" Target="../tags/tag267.xml"/><Relationship Id="rId20" Type="http://schemas.openxmlformats.org/officeDocument/2006/relationships/tags" Target="../tags/tag268.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2024年电子商务行业社交媒体广告策略</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电子商务行业社交媒体广告概述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2024年电子商务行业社交媒体广告市场分析</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2024年电子商务行业社交媒体广告策略制定</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案例分析</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未来展望和趋势分析</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电子商务行业社交媒体广告概述</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社交媒体广告的定义和作用</a:t>
            </a:r>
            <a:endParaRPr altLang="en-US" lang="zh-CN"/>
          </a:p>
        </p:txBody>
      </p:sp>
      <p:sp>
        <p:nvSpPr>
          <p:cNvPr id="1048890" name="对角圆角矩形 52"/>
          <p:cNvSpPr/>
          <p:nvPr>
            <p:custDataLst>
              <p:tags r:id="rId1"/>
            </p:custDataLst>
          </p:nvPr>
        </p:nvSpPr>
        <p:spPr>
          <a:xfrm>
            <a:off x="608330" y="2656970"/>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2" name="对角圆角矩形 53"/>
          <p:cNvSpPr/>
          <p:nvPr>
            <p:custDataLst>
              <p:tags r:id="rId2"/>
            </p:custDataLst>
          </p:nvPr>
        </p:nvSpPr>
        <p:spPr>
          <a:xfrm>
            <a:off x="608330" y="2488578"/>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直角三角形 54"/>
          <p:cNvSpPr/>
          <p:nvPr>
            <p:custDataLst>
              <p:tags r:id="rId3"/>
            </p:custDataLst>
          </p:nvPr>
        </p:nvSpPr>
        <p:spPr>
          <a:xfrm>
            <a:off x="1287617" y="2489213"/>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文本框 56"/>
          <p:cNvSpPr txBox="1"/>
          <p:nvPr>
            <p:custDataLst>
              <p:tags r:id="rId4"/>
            </p:custDataLst>
          </p:nvPr>
        </p:nvSpPr>
        <p:spPr>
          <a:xfrm>
            <a:off x="1331462" y="2702086"/>
            <a:ext cx="9899452" cy="825056"/>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定义：社交媒体广告是在社交媒体平台上投放的商业广告，通过社交媒体平台向用户展示广告内容。</a:t>
            </a:r>
            <a:endParaRPr altLang="en-US" dirty="0" sz="1400" lang="zh-CN">
              <a:solidFill>
                <a:schemeClr val="dk1">
                  <a:lumMod val="80000"/>
                  <a:lumOff val="20000"/>
                </a:schemeClr>
              </a:solidFill>
              <a:latin typeface="+mn-ea"/>
              <a:sym typeface="+mn-ea"/>
            </a:endParaRPr>
          </a:p>
        </p:txBody>
      </p:sp>
      <p:sp>
        <p:nvSpPr>
          <p:cNvPr id="1048898" name="对角圆角矩形 5"/>
          <p:cNvSpPr/>
          <p:nvPr>
            <p:custDataLst>
              <p:tags r:id="rId5"/>
            </p:custDataLst>
          </p:nvPr>
        </p:nvSpPr>
        <p:spPr>
          <a:xfrm>
            <a:off x="608330" y="4270991"/>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0" name="对角圆角矩形 6"/>
          <p:cNvSpPr/>
          <p:nvPr>
            <p:custDataLst>
              <p:tags r:id="rId6"/>
            </p:custDataLst>
          </p:nvPr>
        </p:nvSpPr>
        <p:spPr>
          <a:xfrm>
            <a:off x="608330" y="4102599"/>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2" name="直角三角形 7"/>
          <p:cNvSpPr/>
          <p:nvPr>
            <p:custDataLst>
              <p:tags r:id="rId7"/>
            </p:custDataLst>
          </p:nvPr>
        </p:nvSpPr>
        <p:spPr>
          <a:xfrm>
            <a:off x="1287617" y="4103870"/>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4" name="文本框 8"/>
          <p:cNvSpPr txBox="1"/>
          <p:nvPr>
            <p:custDataLst>
              <p:tags r:id="rId8"/>
            </p:custDataLst>
          </p:nvPr>
        </p:nvSpPr>
        <p:spPr>
          <a:xfrm>
            <a:off x="1331462" y="4325004"/>
            <a:ext cx="9899452" cy="825056"/>
          </a:xfrm>
          <a:prstGeom prst="rect"/>
          <a:noFill/>
        </p:spPr>
        <p:txBody>
          <a:bodyPr anchor="ctr" anchorCtr="0" bIns="107950" rtlCol="0" tIns="0" wrap="square">
            <a:normAutofit fontScale="60000"/>
          </a:bodyPr>
          <a:p>
            <a:pPr>
              <a:lnSpc>
                <a:spcPct val="150000"/>
              </a:lnSpc>
            </a:pPr>
            <a:r>
              <a:rPr altLang="en-US" dirty="0" sz="2400" lang="zh-CN">
                <a:solidFill>
                  <a:schemeClr val="dk1">
                    <a:lumMod val="80000"/>
                    <a:lumOff val="20000"/>
                  </a:schemeClr>
                </a:solidFill>
                <a:latin typeface="+mn-ea"/>
                <a:sym typeface="+mn-ea"/>
              </a:rPr>
              <a:t>作用：推广品牌和产品，提高品牌知名度和用户认知度；吸引潜在客户，增加销售量；与用户互动，提高用户忠诚度和口碑。</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8" name="标题 2"/>
          <p:cNvSpPr>
            <a:spLocks noGrp="1"/>
          </p:cNvSpPr>
          <p:nvPr>
            <p:ph type="title" idx="2"/>
          </p:nvPr>
        </p:nvSpPr>
        <p:spPr/>
        <p:txBody>
          <a:bodyPr>
            <a:normAutofit fontScale="90000"/>
          </a:bodyPr>
          <a:p>
            <a:r>
              <a:rPr altLang="en-US" lang="zh-CN"/>
              <a:t>电子商务行业社交媒体广告的发展历程</a:t>
            </a:r>
            <a:endParaRPr altLang="en-US" lang="zh-CN"/>
          </a:p>
        </p:txBody>
      </p:sp>
      <p:sp>
        <p:nvSpPr>
          <p:cNvPr id="104894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成熟阶段：2010年代末至今，社交媒体广告市场规模持续扩大，广告形式和功能更加多样化，广告主开始注重社交媒体广告的效果和精准投放。</a:t>
            </a:r>
            <a:endParaRPr altLang="zh-CN" dirty="0" lang="en-US">
              <a:solidFill>
                <a:schemeClr val="dk1">
                  <a:lumMod val="80000"/>
                  <a:lumOff val="20000"/>
                </a:schemeClr>
              </a:solidFill>
              <a:latin typeface="+mn-ea"/>
              <a:sym typeface="+mn-ea"/>
            </a:endParaRPr>
          </a:p>
        </p:txBody>
      </p:sp>
      <p:sp>
        <p:nvSpPr>
          <p:cNvPr id="104894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4"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起步阶段：2000年代初，社交媒体平台开始出现，广告主开始尝试在社交媒体上投放广告。</a:t>
            </a:r>
            <a:endParaRPr altLang="en-US" dirty="0" lang="zh-CN">
              <a:solidFill>
                <a:schemeClr val="dk1">
                  <a:lumMod val="80000"/>
                  <a:lumOff val="20000"/>
                </a:schemeClr>
              </a:solidFill>
              <a:latin typeface="+mn-ea"/>
              <a:sym typeface="+mn-ea"/>
            </a:endParaRPr>
          </a:p>
        </p:txBody>
      </p:sp>
      <p:sp>
        <p:nvSpPr>
          <p:cNvPr id="104895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成长阶段：2000年代末至2010年代初，社交媒体平台发展迅速，广告形式和功能不断丰富，广告主开始加大在社交媒体广告上的投入。</a:t>
            </a:r>
            <a:endParaRPr altLang="en-US" dirty="0" lang="zh-CN">
              <a:solidFill>
                <a:schemeClr val="dk1">
                  <a:lumMod val="80000"/>
                  <a:lumOff val="20000"/>
                </a:schemeClr>
              </a:solidFill>
              <a:latin typeface="+mn-ea"/>
              <a:sym typeface="+mn-ea"/>
            </a:endParaRPr>
          </a:p>
        </p:txBody>
      </p:sp>
      <p:sp>
        <p:nvSpPr>
          <p:cNvPr id="104896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未来趋势：随着社交媒体平台的不断发展和用户行为的改变，社交媒体广告的形式和功能将继续创新和升级，同时广告主对社交媒体广告的投放也将更加精准和智能化。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4" name="标题 2"/>
          <p:cNvSpPr>
            <a:spLocks noGrp="1"/>
          </p:cNvSpPr>
          <p:nvPr>
            <p:ph type="title" idx="2"/>
          </p:nvPr>
        </p:nvSpPr>
        <p:spPr/>
        <p:txBody>
          <a:bodyPr>
            <a:normAutofit fontScale="90000"/>
          </a:bodyPr>
          <a:p>
            <a:r>
              <a:rPr altLang="en-US" lang="zh-CN"/>
              <a:t>电子商务行业社交媒体广告的优劣势分析</a:t>
            </a:r>
            <a:endParaRPr altLang="en-US" lang="zh-CN"/>
          </a:p>
        </p:txBody>
      </p:sp>
      <p:sp>
        <p:nvSpPr>
          <p:cNvPr id="1049006" name="圆角矩形 26"/>
          <p:cNvSpPr/>
          <p:nvPr>
            <p:custDataLst>
              <p:tags r:id="rId1"/>
            </p:custDataLst>
          </p:nvPr>
        </p:nvSpPr>
        <p:spPr>
          <a:xfrm>
            <a:off x="1692864" y="1452880"/>
            <a:ext cx="4119402" cy="477743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8" name="圆角矩形 28"/>
          <p:cNvSpPr/>
          <p:nvPr>
            <p:custDataLst>
              <p:tags r:id="rId2"/>
            </p:custDataLst>
          </p:nvPr>
        </p:nvSpPr>
        <p:spPr>
          <a:xfrm>
            <a:off x="1696759" y="1452880"/>
            <a:ext cx="4111887" cy="2538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010" name="圆角矩形 29"/>
          <p:cNvSpPr/>
          <p:nvPr>
            <p:custDataLst>
              <p:tags r:id="rId3"/>
            </p:custDataLst>
          </p:nvPr>
        </p:nvSpPr>
        <p:spPr>
          <a:xfrm>
            <a:off x="6373259" y="1452880"/>
            <a:ext cx="4119402" cy="477743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2" name="文本框 31"/>
          <p:cNvSpPr txBox="1"/>
          <p:nvPr>
            <p:custDataLst>
              <p:tags r:id="rId4"/>
            </p:custDataLst>
          </p:nvPr>
        </p:nvSpPr>
        <p:spPr>
          <a:xfrm>
            <a:off x="1997317" y="2066979"/>
            <a:ext cx="3510803" cy="3818778"/>
          </a:xfrm>
          <a:prstGeom prst="rect"/>
          <a:noFill/>
        </p:spPr>
        <p:txBody>
          <a:bodyPr anchor="t" anchorCtr="0" rtlCol="0" wrap="square">
            <a:normAutofit fontScale="95833" lnSpcReduction="10000"/>
          </a:bodyPr>
          <a:p>
            <a:pPr algn="just" fontAlgn="auto">
              <a:lnSpc>
                <a:spcPct val="120000"/>
              </a:lnSpc>
            </a:pPr>
            <a:r>
              <a:rPr altLang="en-US" dirty="0" sz="2400" lang="zh-CN" spc="200">
                <a:solidFill>
                  <a:schemeClr val="tx1">
                    <a:lumMod val="85000"/>
                    <a:lumOff val="15000"/>
                  </a:schemeClr>
                </a:solidFill>
                <a:latin typeface="+mn-ea"/>
                <a:sym typeface="+mn-ea"/>
              </a:rPr>
              <a:t>优势：覆盖面广，能够吸引大量潜在客户；精准定位，可以根据用户兴趣和行为进行广告推送；互动性强，能够提高用户参与度和品牌知名度。</a:t>
            </a:r>
            <a:endParaRPr altLang="en-US" dirty="0" sz="2400" lang="zh-CN" spc="200">
              <a:solidFill>
                <a:schemeClr val="tx1">
                  <a:lumMod val="85000"/>
                  <a:lumOff val="15000"/>
                </a:schemeClr>
              </a:solidFill>
              <a:latin typeface="+mn-ea"/>
              <a:sym typeface="+mn-ea"/>
            </a:endParaRPr>
          </a:p>
        </p:txBody>
      </p:sp>
      <p:sp>
        <p:nvSpPr>
          <p:cNvPr id="1049014" name="圆角矩形 32"/>
          <p:cNvSpPr/>
          <p:nvPr>
            <p:custDataLst>
              <p:tags r:id="rId5"/>
            </p:custDataLst>
          </p:nvPr>
        </p:nvSpPr>
        <p:spPr>
          <a:xfrm>
            <a:off x="6377803" y="1452880"/>
            <a:ext cx="4111887" cy="2538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016" name="文本框 34"/>
          <p:cNvSpPr txBox="1"/>
          <p:nvPr>
            <p:custDataLst>
              <p:tags r:id="rId6"/>
            </p:custDataLst>
          </p:nvPr>
        </p:nvSpPr>
        <p:spPr>
          <a:xfrm>
            <a:off x="6679011" y="2066330"/>
            <a:ext cx="3509979" cy="3820546"/>
          </a:xfrm>
          <a:prstGeom prst="rect"/>
          <a:noFill/>
        </p:spPr>
        <p:txBody>
          <a:bodyPr anchor="t" anchorCtr="0" rtlCol="0" wrap="square">
            <a:normAutofit fontScale="95833" lnSpcReduction="10000"/>
          </a:bodyPr>
          <a:p>
            <a:pPr algn="just" lvl="0">
              <a:lnSpc>
                <a:spcPct val="120000"/>
              </a:lnSpc>
              <a:buClrTx/>
              <a:buSzTx/>
              <a:buFontTx/>
            </a:pPr>
            <a:r>
              <a:rPr altLang="en-US" dirty="0" sz="2400" lang="zh-CN" spc="200">
                <a:solidFill>
                  <a:schemeClr val="tx1">
                    <a:lumMod val="85000"/>
                    <a:lumOff val="15000"/>
                  </a:schemeClr>
                </a:solidFill>
                <a:latin typeface="+mn-ea"/>
                <a:sym typeface="+mn-ea"/>
              </a:rPr>
              <a:t>劣势：广告效果难以评估，难以衡量广告投放的回报率；用户隐私保护问题，需要平衡用户体验和广告推送；竞争激烈，需要不断创新和优化广告内容。</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0" name="标题 1"/>
          <p:cNvSpPr>
            <a:spLocks noGrp="1"/>
          </p:cNvSpPr>
          <p:nvPr>
            <p:ph type="title" idx="2"/>
            <p:custDataLst>
              <p:tags r:id="rId1"/>
            </p:custDataLst>
          </p:nvPr>
        </p:nvSpPr>
        <p:spPr>
          <a:xfrm>
            <a:off x="1336040" y="1631315"/>
            <a:ext cx="5967095" cy="3479165"/>
          </a:xfrm>
        </p:spPr>
        <p:txBody>
          <a:bodyPr/>
          <a:p>
            <a:r>
              <a:rPr altLang="en-US" lang="zh-CN"/>
              <a:t>2024年电子商务行业社交媒体广告市场分析</a:t>
            </a:r>
            <a:endParaRPr altLang="en-US" lang="zh-CN"/>
          </a:p>
        </p:txBody>
      </p:sp>
      <p:sp>
        <p:nvSpPr>
          <p:cNvPr id="1049052"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6" name="标题 2"/>
          <p:cNvSpPr>
            <a:spLocks noGrp="1"/>
          </p:cNvSpPr>
          <p:nvPr>
            <p:ph type="title" idx="2"/>
          </p:nvPr>
        </p:nvSpPr>
        <p:spPr/>
        <p:txBody>
          <a:bodyPr>
            <a:normAutofit fontScale="90000"/>
          </a:bodyPr>
          <a:p>
            <a:r>
              <a:rPr altLang="en-US" lang="zh-CN"/>
              <a:t>市场规模和增长趋势</a:t>
            </a:r>
            <a:endParaRPr altLang="en-US" lang="zh-CN"/>
          </a:p>
        </p:txBody>
      </p:sp>
      <p:sp>
        <p:nvSpPr>
          <p:cNvPr id="1049088"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0"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2"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4"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6"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0"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2"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4"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5"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6"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8"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10"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7"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2"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9"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4"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1"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8"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0"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2"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4"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2024年全球电子商务市场预计达到4.2万亿美元</a:t>
            </a:r>
            <a:endParaRPr altLang="en-US" dirty="0" sz="1200" lang="zh-CN" spc="150">
              <a:solidFill>
                <a:schemeClr val="tx1">
                  <a:lumMod val="65000"/>
                  <a:lumOff val="35000"/>
                </a:schemeClr>
              </a:solidFill>
              <a:latin typeface="+mn-ea"/>
              <a:sym typeface="+mn-ea"/>
            </a:endParaRPr>
          </a:p>
        </p:txBody>
      </p:sp>
      <p:sp>
        <p:nvSpPr>
          <p:cNvPr id="1049126"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社交电商市场规模不断扩大，预计未来几年将保持高速增长</a:t>
            </a:r>
            <a:endParaRPr altLang="en-US" dirty="0" sz="1200" lang="zh-CN" spc="150">
              <a:solidFill>
                <a:schemeClr val="tx1">
                  <a:lumMod val="65000"/>
                  <a:lumOff val="35000"/>
                </a:schemeClr>
              </a:solidFill>
              <a:latin typeface="+mn-ea"/>
              <a:sym typeface="+mn-ea"/>
            </a:endParaRPr>
          </a:p>
        </p:txBody>
      </p:sp>
      <p:sp>
        <p:nvSpPr>
          <p:cNvPr id="1049128"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移动端电子商务市场增长迅速，成为主要增长点</a:t>
            </a:r>
            <a:endParaRPr altLang="en-US" dirty="0" sz="1200" lang="zh-CN" spc="150">
              <a:solidFill>
                <a:schemeClr val="tx1">
                  <a:lumMod val="65000"/>
                  <a:lumOff val="35000"/>
                </a:schemeClr>
              </a:solidFill>
              <a:latin typeface="+mn-ea"/>
              <a:sym typeface="+mn-ea"/>
            </a:endParaRPr>
          </a:p>
        </p:txBody>
      </p:sp>
      <p:sp>
        <p:nvSpPr>
          <p:cNvPr id="1049130" name="正文"/>
          <p:cNvSpPr txBox="1"/>
          <p:nvPr>
            <p:custDataLst>
              <p:tags r:id="rId29"/>
            </p:custDataLst>
          </p:nvPr>
        </p:nvSpPr>
        <p:spPr>
          <a:xfrm>
            <a:off x="2964336" y="1636730"/>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社交媒体广告市场规模持续增长，2024年预计达到310亿美元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4" name="标题 2"/>
          <p:cNvSpPr>
            <a:spLocks noGrp="1"/>
          </p:cNvSpPr>
          <p:nvPr>
            <p:ph type="title" idx="2"/>
          </p:nvPr>
        </p:nvSpPr>
        <p:spPr/>
        <p:txBody>
          <a:bodyPr>
            <a:normAutofit fontScale="90000"/>
          </a:bodyPr>
          <a:p>
            <a:r>
              <a:rPr altLang="en-US" lang="zh-CN"/>
              <a:t>主要广告平台和投放形式</a:t>
            </a:r>
            <a:endParaRPr altLang="en-US" lang="zh-CN"/>
          </a:p>
        </p:txBody>
      </p:sp>
      <p:sp>
        <p:nvSpPr>
          <p:cNvPr id="1049166"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8"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广告平台：微信、微博、抖音、快手等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2"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4"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投放形式：信息流广告、开屏广告、品牌广告等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8"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0"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平台特点：微信、微博用户基数大，抖音、快手用户年轻化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2"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6"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投放策略：针对不同平台和广告形式制定相应的投放策略，提高广告效果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2" name="标题 2"/>
          <p:cNvSpPr>
            <a:spLocks noGrp="1"/>
          </p:cNvSpPr>
          <p:nvPr>
            <p:ph type="title" idx="2"/>
          </p:nvPr>
        </p:nvSpPr>
        <p:spPr/>
        <p:txBody>
          <a:bodyPr>
            <a:normAutofit fontScale="90000"/>
          </a:bodyPr>
          <a:p>
            <a:r>
              <a:rPr altLang="en-US" lang="zh-CN"/>
              <a:t>消费者行为和需求变化</a:t>
            </a:r>
            <a:endParaRPr altLang="en-US" lang="zh-CN"/>
          </a:p>
        </p:txBody>
      </p:sp>
      <p:sp>
        <p:nvSpPr>
          <p:cNvPr id="104922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社交互动重要性：消费者在社交媒体上与品牌互动的需求增加</a:t>
            </a:r>
            <a:endParaRPr altLang="zh-CN" dirty="0" lang="en-US">
              <a:solidFill>
                <a:schemeClr val="dk1">
                  <a:lumMod val="80000"/>
                  <a:lumOff val="20000"/>
                </a:schemeClr>
              </a:solidFill>
              <a:latin typeface="+mn-ea"/>
              <a:sym typeface="+mn-ea"/>
            </a:endParaRPr>
          </a:p>
        </p:txBody>
      </p:sp>
      <p:sp>
        <p:nvSpPr>
          <p:cNvPr id="104923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消费者购物习惯改变：更加依赖社交媒体平台进行购物决策</a:t>
            </a:r>
            <a:endParaRPr altLang="en-US" dirty="0" lang="zh-CN">
              <a:solidFill>
                <a:schemeClr val="dk1">
                  <a:lumMod val="80000"/>
                  <a:lumOff val="20000"/>
                </a:schemeClr>
              </a:solidFill>
              <a:latin typeface="+mn-ea"/>
              <a:sym typeface="+mn-ea"/>
            </a:endParaRPr>
          </a:p>
        </p:txBody>
      </p:sp>
      <p:sp>
        <p:nvSpPr>
          <p:cNvPr id="104924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需求个性化：消费者对商品和服务的个性化需求增加</a:t>
            </a:r>
            <a:endParaRPr altLang="en-US" dirty="0" lang="zh-CN">
              <a:solidFill>
                <a:schemeClr val="dk1">
                  <a:lumMod val="80000"/>
                  <a:lumOff val="20000"/>
                </a:schemeClr>
              </a:solidFill>
              <a:latin typeface="+mn-ea"/>
              <a:sym typeface="+mn-ea"/>
            </a:endParaRPr>
          </a:p>
        </p:txBody>
      </p:sp>
      <p:sp>
        <p:nvSpPr>
          <p:cNvPr id="104924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广告内容创意化：消费者对广告内容创意的要求提高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8" name="标题 2"/>
          <p:cNvSpPr>
            <a:spLocks noGrp="1"/>
          </p:cNvSpPr>
          <p:nvPr>
            <p:ph type="title" idx="2"/>
          </p:nvPr>
        </p:nvSpPr>
        <p:spPr/>
        <p:txBody>
          <a:bodyPr>
            <a:normAutofit fontScale="90000"/>
          </a:bodyPr>
          <a:p>
            <a:r>
              <a:rPr altLang="en-US" lang="zh-CN"/>
              <a:t>竞争格局和市场份额</a:t>
            </a:r>
            <a:endParaRPr altLang="en-US" lang="zh-CN"/>
          </a:p>
        </p:txBody>
      </p:sp>
      <p:sp>
        <p:nvSpPr>
          <p:cNvPr id="104929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市场份额方面，排名前三的企业占据了约XX%的市场份额，其中XX企业市场份额最大，占比达XX%。</a:t>
            </a:r>
            <a:endParaRPr altLang="zh-CN" dirty="0" lang="en-US">
              <a:solidFill>
                <a:schemeClr val="dk1">
                  <a:lumMod val="80000"/>
                  <a:lumOff val="20000"/>
                </a:schemeClr>
              </a:solidFill>
              <a:latin typeface="+mn-ea"/>
              <a:sym typeface="+mn-ea"/>
            </a:endParaRPr>
          </a:p>
        </p:txBody>
      </p:sp>
      <p:sp>
        <p:nvSpPr>
          <p:cNvPr id="104929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2024年电子商务行业社交媒体广告市场规模将达到XX亿美元，年复合增长率达XX%。</a:t>
            </a:r>
            <a:endParaRPr altLang="en-US" dirty="0" lang="zh-CN">
              <a:solidFill>
                <a:schemeClr val="dk1">
                  <a:lumMod val="80000"/>
                  <a:lumOff val="20000"/>
                </a:schemeClr>
              </a:solidFill>
              <a:latin typeface="+mn-ea"/>
              <a:sym typeface="+mn-ea"/>
            </a:endParaRPr>
          </a:p>
        </p:txBody>
      </p:sp>
      <p:sp>
        <p:nvSpPr>
          <p:cNvPr id="104930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竞争格局方面，XX、XX和XX是市场份额最大的三家企业，合计占据XX%的市场份额。</a:t>
            </a:r>
            <a:endParaRPr altLang="en-US" dirty="0" lang="zh-CN">
              <a:solidFill>
                <a:schemeClr val="dk1">
                  <a:lumMod val="80000"/>
                  <a:lumOff val="20000"/>
                </a:schemeClr>
              </a:solidFill>
              <a:latin typeface="+mn-ea"/>
              <a:sym typeface="+mn-ea"/>
            </a:endParaRPr>
          </a:p>
        </p:txBody>
      </p:sp>
      <p:sp>
        <p:nvSpPr>
          <p:cNvPr id="104931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未来几年，随着社交媒体的普及和用户粘性的提高，市场份额有望进一步向头部企业集中。</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4" name="标题 1"/>
          <p:cNvSpPr>
            <a:spLocks noGrp="1"/>
          </p:cNvSpPr>
          <p:nvPr>
            <p:ph type="title" idx="2"/>
            <p:custDataLst>
              <p:tags r:id="rId1"/>
            </p:custDataLst>
          </p:nvPr>
        </p:nvSpPr>
        <p:spPr>
          <a:xfrm>
            <a:off x="1336040" y="1631315"/>
            <a:ext cx="5967095" cy="3479165"/>
          </a:xfrm>
        </p:spPr>
        <p:txBody>
          <a:bodyPr/>
          <a:p>
            <a:r>
              <a:rPr altLang="en-US" lang="zh-CN"/>
              <a:t>2024年电子商务行业社交媒体广告策略制定</a:t>
            </a:r>
            <a:endParaRPr altLang="en-US" lang="zh-CN"/>
          </a:p>
        </p:txBody>
      </p:sp>
      <p:sp>
        <p:nvSpPr>
          <p:cNvPr id="104935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标题 2"/>
          <p:cNvSpPr>
            <a:spLocks noGrp="1"/>
          </p:cNvSpPr>
          <p:nvPr>
            <p:ph type="title" idx="2"/>
          </p:nvPr>
        </p:nvSpPr>
        <p:spPr/>
        <p:txBody>
          <a:bodyPr>
            <a:normAutofit fontScale="90000"/>
          </a:bodyPr>
          <a:p>
            <a:r>
              <a:rPr altLang="en-US" lang="zh-CN"/>
              <a:t>目标受众定位和细分市场选择</a:t>
            </a:r>
            <a:endParaRPr altLang="en-US" lang="zh-CN"/>
          </a:p>
        </p:txBody>
      </p:sp>
      <p:sp>
        <p:nvSpPr>
          <p:cNvPr id="104939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目标受众：根据产品特点、品牌定位等因素，确定目标受众群体，如年龄、性别、地域、消费习惯等。</a:t>
            </a:r>
            <a:endParaRPr altLang="en-US" dirty="0" sz="2000" lang="zh-CN" spc="150">
              <a:solidFill>
                <a:schemeClr val="tx1">
                  <a:lumMod val="85000"/>
                  <a:lumOff val="15000"/>
                </a:schemeClr>
              </a:solidFill>
              <a:latin typeface="+mn-ea"/>
              <a:sym typeface="+mn-ea"/>
            </a:endParaRPr>
          </a:p>
        </p:txBody>
      </p:sp>
      <p:sp>
        <p:nvSpPr>
          <p:cNvPr id="104939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细分市场：针对不同目标受众群体，进行市场细分，如产品类型、价格区间、品牌偏好等，以便制定更具针对性的广告策略。</a:t>
            </a:r>
            <a:endParaRPr altLang="en-US" dirty="0" sz="2000" lang="zh-CN" spc="150">
              <a:solidFill>
                <a:schemeClr val="tx1">
                  <a:lumMod val="85000"/>
                  <a:lumOff val="15000"/>
                </a:schemeClr>
              </a:solidFill>
              <a:latin typeface="+mn-ea"/>
              <a:sym typeface="+mn-ea"/>
            </a:endParaRPr>
          </a:p>
        </p:txBody>
      </p:sp>
      <p:sp>
        <p:nvSpPr>
          <p:cNvPr id="104940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定位策略：根据目标受众和细分市场的特点，制定定位策略，如品牌形象、产品卖点、竞争优势等，以提升广告效果和转化率。</a:t>
            </a:r>
            <a:endParaRPr altLang="en-US" dirty="0" sz="2000" lang="zh-CN" spc="150">
              <a:solidFill>
                <a:schemeClr val="tx1">
                  <a:lumMod val="85000"/>
                  <a:lumOff val="15000"/>
                </a:schemeClr>
              </a:solidFill>
              <a:latin typeface="+mn-ea"/>
              <a:sym typeface="+mn-ea"/>
            </a:endParaRPr>
          </a:p>
        </p:txBody>
      </p:sp>
      <p:sp>
        <p:nvSpPr>
          <p:cNvPr id="104941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数据分析：通过数据分析，了解目标受众和细分市场的需求和行为特点，以便调整和优化广告策略，提高广告效果和投资回报率。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8" name="标题 2"/>
          <p:cNvSpPr>
            <a:spLocks noGrp="1"/>
          </p:cNvSpPr>
          <p:nvPr>
            <p:ph type="title" idx="2"/>
          </p:nvPr>
        </p:nvSpPr>
        <p:spPr/>
        <p:txBody>
          <a:bodyPr>
            <a:normAutofit fontScale="90000"/>
          </a:bodyPr>
          <a:p>
            <a:r>
              <a:rPr altLang="en-US" lang="zh-CN"/>
              <a:t>广告创意和内容制作</a:t>
            </a:r>
            <a:endParaRPr altLang="en-US" lang="zh-CN"/>
          </a:p>
        </p:txBody>
      </p:sp>
      <p:sp>
        <p:nvSpPr>
          <p:cNvPr id="104945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创意来源：结合品牌特点和用户需求，发挥想象力，创造独特的广告创意</a:t>
            </a:r>
            <a:endParaRPr altLang="en-US" dirty="0" sz="2000" lang="zh-CN" spc="150">
              <a:solidFill>
                <a:schemeClr val="tx1">
                  <a:lumMod val="75000"/>
                  <a:lumOff val="25000"/>
                </a:schemeClr>
              </a:solidFill>
              <a:latin typeface="+mn-ea"/>
              <a:sym typeface="+mn-ea"/>
            </a:endParaRPr>
          </a:p>
        </p:txBody>
      </p:sp>
      <p:sp>
        <p:nvSpPr>
          <p:cNvPr id="104945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内容制作：注重广告内容的品质和吸引力，运用各种媒体元素，如文字、图片、视频等，制作出有吸引力的广告内容</a:t>
            </a:r>
            <a:endParaRPr altLang="en-US" dirty="0" sz="2000" lang="zh-CN" spc="150">
              <a:solidFill>
                <a:schemeClr val="tx1">
                  <a:lumMod val="75000"/>
                  <a:lumOff val="25000"/>
                </a:schemeClr>
              </a:solidFill>
              <a:latin typeface="+mn-ea"/>
              <a:sym typeface="+mn-ea"/>
            </a:endParaRPr>
          </a:p>
        </p:txBody>
      </p:sp>
      <p:sp>
        <p:nvSpPr>
          <p:cNvPr id="104946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创意执行：将创意转化为具体的广告形式，注重细节和执行力的把控，确保广告创意的完美呈现</a:t>
            </a:r>
            <a:endParaRPr altLang="en-US" dirty="0" sz="2000" lang="zh-CN" spc="150">
              <a:solidFill>
                <a:schemeClr val="tx1">
                  <a:lumMod val="75000"/>
                  <a:lumOff val="25000"/>
                </a:schemeClr>
              </a:solidFill>
              <a:latin typeface="+mn-ea"/>
              <a:sym typeface="+mn-ea"/>
            </a:endParaRPr>
          </a:p>
        </p:txBody>
      </p:sp>
      <p:sp>
        <p:nvSpPr>
          <p:cNvPr id="104946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内容优化：根据用户反馈和数据分析，不断优化广告内容，提升广告效果和用户满意度</a:t>
            </a:r>
            <a:endParaRPr altLang="en-US" dirty="0" sz="2000" lang="zh-CN" spc="150">
              <a:solidFill>
                <a:schemeClr val="tx1">
                  <a:lumMod val="75000"/>
                  <a:lumOff val="25000"/>
                </a:schemeClr>
              </a:solidFill>
              <a:latin typeface="+mn-ea"/>
              <a:sym typeface="+mn-ea"/>
            </a:endParaRPr>
          </a:p>
        </p:txBody>
      </p:sp>
      <p:sp>
        <p:nvSpPr>
          <p:cNvPr id="104947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标题 2"/>
          <p:cNvSpPr>
            <a:spLocks noGrp="1"/>
          </p:cNvSpPr>
          <p:nvPr>
            <p:ph type="title" idx="2"/>
          </p:nvPr>
        </p:nvSpPr>
        <p:spPr/>
        <p:txBody>
          <a:bodyPr>
            <a:normAutofit fontScale="90000"/>
          </a:bodyPr>
          <a:p>
            <a:r>
              <a:rPr altLang="en-US" lang="zh-CN"/>
              <a:t>广告投放和推广渠道选择</a:t>
            </a:r>
            <a:endParaRPr altLang="en-US" lang="zh-CN"/>
          </a:p>
        </p:txBody>
      </p:sp>
      <p:sp>
        <p:nvSpPr>
          <p:cNvPr id="104950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6" name="文本框 3"/>
          <p:cNvSpPr txBox="1"/>
          <p:nvPr>
            <p:custDataLst>
              <p:tags r:id="rId5"/>
            </p:custDataLst>
          </p:nvPr>
        </p:nvSpPr>
        <p:spPr>
          <a:xfrm>
            <a:off x="3159565" y="4698136"/>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推广渠道：利用社交媒体广告、搜索引擎优化、内容营销等多种渠道进行推广，提高品牌知名度和用户转化率。</a:t>
            </a:r>
            <a:endParaRPr altLang="en-US" sz="1400" lang="zh-CN" spc="150">
              <a:solidFill>
                <a:schemeClr val="tx1"/>
              </a:solidFill>
              <a:effectLst/>
              <a:latin typeface="+mn-ea"/>
              <a:sym typeface="+mn-ea"/>
            </a:endParaRPr>
          </a:p>
        </p:txBody>
      </p:sp>
      <p:sp>
        <p:nvSpPr>
          <p:cNvPr id="104951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广告投放：选择合适的社交媒体平台，如微信、微博、抖音等，根据平台特点和用户群体进行精准投放。</a:t>
            </a:r>
            <a:endParaRPr altLang="en-US" dirty="0" sz="1400" lang="zh-CN" spc="150">
              <a:solidFill>
                <a:schemeClr val="tx1"/>
              </a:solidFill>
              <a:effectLst/>
              <a:latin typeface="+mn-ea"/>
              <a:sym typeface="+mn-ea"/>
            </a:endParaRPr>
          </a:p>
        </p:txBody>
      </p:sp>
      <p:sp>
        <p:nvSpPr>
          <p:cNvPr id="104952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数据分析：通过数据分析工具对广告效果进行实时监测和优化，提高广告投放效果和投资回报率。</a:t>
            </a:r>
            <a:endParaRPr altLang="en-US" sz="1400" lang="zh-CN" spc="150">
              <a:solidFill>
                <a:schemeClr val="tx1"/>
              </a:solidFill>
              <a:effectLst/>
              <a:latin typeface="+mn-ea"/>
              <a:sym typeface="+mn-ea"/>
            </a:endParaRPr>
          </a:p>
        </p:txBody>
      </p:sp>
      <p:sp>
        <p:nvSpPr>
          <p:cNvPr id="104952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创意设计：结合社交媒体特点和用户喜好，制定创意广告内容和形式，吸引用户关注和互动。</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6" name="标题 2"/>
          <p:cNvSpPr>
            <a:spLocks noGrp="1"/>
          </p:cNvSpPr>
          <p:nvPr>
            <p:ph type="title" idx="2"/>
          </p:nvPr>
        </p:nvSpPr>
        <p:spPr/>
        <p:txBody>
          <a:bodyPr>
            <a:normAutofit fontScale="90000"/>
          </a:bodyPr>
          <a:p>
            <a:r>
              <a:rPr altLang="en-US" lang="zh-CN"/>
              <a:t>广告效果评估和优化策略</a:t>
            </a:r>
            <a:endParaRPr altLang="en-US" lang="zh-CN"/>
          </a:p>
        </p:txBody>
      </p:sp>
      <p:sp>
        <p:nvSpPr>
          <p:cNvPr id="1049558"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广告效果评估：通过数据分析和用户反馈，评估广告投放效果，找出广告投放的问题和不足。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用户行为分析：通过分析用户行为数据，了解用户需求和偏好，优化广告内容。</a:t>
            </a:r>
            <a:endParaRPr dirty="0" sz="2000" err="1">
              <a:solidFill>
                <a:schemeClr val="tx1">
                  <a:lumMod val="75000"/>
                  <a:lumOff val="25000"/>
                </a:schemeClr>
              </a:solidFill>
              <a:latin typeface="+mn-ea"/>
              <a:ea typeface="+mn-ea"/>
              <a:cs typeface="+mn-ea"/>
              <a:sym typeface="+mn-lt"/>
            </a:endParaRPr>
          </a:p>
        </p:txBody>
      </p:sp>
      <p:sp>
        <p:nvSpPr>
          <p:cNvPr id="1049578"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4"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广告创意优化：不断尝试新的广告创意和形式，提高广告的吸引力和转化率。</a:t>
            </a:r>
            <a:endParaRPr dirty="0" sz="2000" err="1">
              <a:solidFill>
                <a:schemeClr val="tx1">
                  <a:lumMod val="75000"/>
                  <a:lumOff val="25000"/>
                </a:schemeClr>
              </a:solidFill>
              <a:latin typeface="+mn-ea"/>
              <a:ea typeface="+mn-ea"/>
              <a:cs typeface="+mn-ea"/>
              <a:sym typeface="+mn-lt"/>
            </a:endParaRPr>
          </a:p>
        </p:txBody>
      </p:sp>
      <p:sp>
        <p:nvSpPr>
          <p:cNvPr id="1049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广告优化策略：根据广告效果评估结果，调整广告投放策略，提高广告投放效果。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0" name="标题 1"/>
          <p:cNvSpPr>
            <a:spLocks noGrp="1"/>
          </p:cNvSpPr>
          <p:nvPr>
            <p:ph type="title" idx="2"/>
            <p:custDataLst>
              <p:tags r:id="rId1"/>
            </p:custDataLst>
          </p:nvPr>
        </p:nvSpPr>
        <p:spPr>
          <a:xfrm>
            <a:off x="1336040" y="1631315"/>
            <a:ext cx="5967095" cy="3479165"/>
          </a:xfrm>
        </p:spPr>
        <p:txBody>
          <a:bodyPr/>
          <a:p>
            <a:r>
              <a:rPr altLang="en-US" lang="zh-CN"/>
              <a:t>案例分析</a:t>
            </a:r>
            <a:endParaRPr altLang="en-US" lang="zh-CN"/>
          </a:p>
        </p:txBody>
      </p:sp>
      <p:sp>
        <p:nvSpPr>
          <p:cNvPr id="104963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6" name="标题 2"/>
          <p:cNvSpPr>
            <a:spLocks noGrp="1"/>
          </p:cNvSpPr>
          <p:nvPr>
            <p:ph type="title" idx="2"/>
          </p:nvPr>
        </p:nvSpPr>
        <p:spPr/>
        <p:txBody>
          <a:bodyPr>
            <a:normAutofit fontScale="90000"/>
          </a:bodyPr>
          <a:p>
            <a:r>
              <a:rPr altLang="en-US" lang="zh-CN"/>
              <a:t>成功案例介绍和经验总结</a:t>
            </a:r>
            <a:endParaRPr altLang="en-US" lang="zh-CN"/>
          </a:p>
        </p:txBody>
      </p:sp>
      <p:sp>
        <p:nvSpPr>
          <p:cNvPr id="104966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案例一：拼多多在微信生态中的广告策略</a:t>
            </a:r>
            <a:endParaRPr altLang="en-US" dirty="0" sz="2000" lang="zh-CN" spc="150">
              <a:solidFill>
                <a:schemeClr val="tx1">
                  <a:lumMod val="75000"/>
                  <a:lumOff val="25000"/>
                </a:schemeClr>
              </a:solidFill>
              <a:latin typeface="+mn-ea"/>
              <a:sym typeface="+mn-ea"/>
            </a:endParaRPr>
          </a:p>
        </p:txBody>
      </p:sp>
      <p:sp>
        <p:nvSpPr>
          <p:cNvPr id="104967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案例二：抖音电商的短视频广告效果分析</a:t>
            </a:r>
            <a:endParaRPr altLang="en-US" dirty="0" sz="2000" lang="zh-CN" spc="150">
              <a:solidFill>
                <a:schemeClr val="tx1">
                  <a:lumMod val="75000"/>
                  <a:lumOff val="25000"/>
                </a:schemeClr>
              </a:solidFill>
              <a:latin typeface="+mn-ea"/>
              <a:sym typeface="+mn-ea"/>
            </a:endParaRPr>
          </a:p>
        </p:txBody>
      </p:sp>
      <p:sp>
        <p:nvSpPr>
          <p:cNvPr id="104967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案例三：淘宝直播在双十一期间的营销策略</a:t>
            </a:r>
            <a:endParaRPr altLang="en-US" dirty="0" sz="2000" lang="zh-CN" spc="150">
              <a:solidFill>
                <a:schemeClr val="tx1">
                  <a:lumMod val="75000"/>
                  <a:lumOff val="25000"/>
                </a:schemeClr>
              </a:solidFill>
              <a:latin typeface="+mn-ea"/>
              <a:sym typeface="+mn-ea"/>
            </a:endParaRPr>
          </a:p>
        </p:txBody>
      </p:sp>
      <p:sp>
        <p:nvSpPr>
          <p:cNvPr id="104968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8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经验总结：成功的社交媒体广告策略需具备哪些要素</a:t>
            </a:r>
            <a:endParaRPr altLang="en-US" dirty="0" sz="2000" lang="zh-CN" spc="150">
              <a:solidFill>
                <a:schemeClr val="tx1">
                  <a:lumMod val="75000"/>
                  <a:lumOff val="25000"/>
                </a:schemeClr>
              </a:solidFill>
              <a:latin typeface="+mn-ea"/>
              <a:sym typeface="+mn-ea"/>
            </a:endParaRPr>
          </a:p>
        </p:txBody>
      </p:sp>
      <p:sp>
        <p:nvSpPr>
          <p:cNvPr id="104969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4" name="标题 2"/>
          <p:cNvSpPr>
            <a:spLocks noGrp="1"/>
          </p:cNvSpPr>
          <p:nvPr>
            <p:ph type="title" idx="2"/>
          </p:nvPr>
        </p:nvSpPr>
        <p:spPr/>
        <p:txBody>
          <a:bodyPr>
            <a:normAutofit fontScale="90000"/>
          </a:bodyPr>
          <a:p>
            <a:r>
              <a:rPr altLang="en-US" lang="zh-CN"/>
              <a:t>失败案例分析和教训吸取</a:t>
            </a:r>
            <a:endParaRPr altLang="en-US" lang="zh-CN"/>
          </a:p>
        </p:txBody>
      </p:sp>
      <p:sp>
        <p:nvSpPr>
          <p:cNvPr id="104972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案例介绍：选取一个或多个失败的社交媒体广告案例，介绍其背景、目的和实施过程</a:t>
            </a:r>
            <a:endParaRPr altLang="en-US" dirty="0" sz="1200" lang="zh-CN" spc="150">
              <a:solidFill>
                <a:schemeClr val="tx1">
                  <a:lumMod val="65000"/>
                  <a:lumOff val="35000"/>
                </a:schemeClr>
              </a:solidFill>
              <a:latin typeface="+mn-ea"/>
              <a:sym typeface="+mn-ea"/>
            </a:endParaRPr>
          </a:p>
        </p:txBody>
      </p:sp>
      <p:sp>
        <p:nvSpPr>
          <p:cNvPr id="104972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问题分析：分析导致案例失败的主要原因，如目标受众定位不准确、广告创意不佳、投放渠道不当等</a:t>
            </a:r>
            <a:endParaRPr altLang="en-US" dirty="0" sz="1200" lang="zh-CN" spc="150">
              <a:solidFill>
                <a:schemeClr val="tx1">
                  <a:lumMod val="65000"/>
                  <a:lumOff val="35000"/>
                </a:schemeClr>
              </a:solidFill>
              <a:latin typeface="+mn-ea"/>
              <a:sym typeface="+mn-ea"/>
            </a:endParaRPr>
          </a:p>
        </p:txBody>
      </p:sp>
      <p:sp>
        <p:nvSpPr>
          <p:cNvPr id="104973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教训吸取：总结案例失败的教训，提出在制定社交媒体广告策略时应避免的问题和注意事项</a:t>
            </a:r>
            <a:endParaRPr altLang="en-US" dirty="0" sz="1200" lang="zh-CN" spc="150">
              <a:solidFill>
                <a:schemeClr val="tx1">
                  <a:lumMod val="65000"/>
                  <a:lumOff val="35000"/>
                </a:schemeClr>
              </a:solidFill>
              <a:latin typeface="+mn-ea"/>
              <a:sym typeface="+mn-ea"/>
            </a:endParaRPr>
          </a:p>
        </p:txBody>
      </p:sp>
      <p:sp>
        <p:nvSpPr>
          <p:cNvPr id="104973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改进建议：针对案例中的问题，提出具体的改进措施和优化建议，以避免类似失败再次发生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6" name="标题 2"/>
          <p:cNvSpPr>
            <a:spLocks noGrp="1"/>
          </p:cNvSpPr>
          <p:nvPr>
            <p:ph type="title" idx="2"/>
          </p:nvPr>
        </p:nvSpPr>
        <p:spPr/>
        <p:txBody>
          <a:bodyPr>
            <a:normAutofit fontScale="90000"/>
          </a:bodyPr>
          <a:p>
            <a:r>
              <a:rPr altLang="en-US" lang="zh-CN"/>
              <a:t>国内外优秀案例对比和借鉴</a:t>
            </a:r>
            <a:endParaRPr altLang="en-US" lang="zh-CN"/>
          </a:p>
        </p:txBody>
      </p:sp>
      <p:sp>
        <p:nvSpPr>
          <p:cNvPr id="104976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国外优秀案例：TikTok在社交媒体广告方面的创新和成功</a:t>
            </a:r>
            <a:endParaRPr altLang="en-US" sz="1400" lang="zh-CN" spc="150">
              <a:solidFill>
                <a:schemeClr val="tx1"/>
              </a:solidFill>
              <a:effectLst/>
              <a:latin typeface="+mn-ea"/>
              <a:sym typeface="+mn-ea"/>
            </a:endParaRPr>
          </a:p>
        </p:txBody>
      </p:sp>
      <p:sp>
        <p:nvSpPr>
          <p:cNvPr id="104977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国内优秀案例：拼多多利用社交媒体广告实现快速崛起</a:t>
            </a:r>
            <a:endParaRPr altLang="en-US" dirty="0" sz="1400" lang="zh-CN" spc="150">
              <a:solidFill>
                <a:schemeClr val="tx1"/>
              </a:solidFill>
              <a:effectLst/>
              <a:latin typeface="+mn-ea"/>
              <a:sym typeface="+mn-ea"/>
            </a:endParaRPr>
          </a:p>
        </p:txBody>
      </p:sp>
      <p:sp>
        <p:nvSpPr>
          <p:cNvPr id="104978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对比分析：国内外优秀案例的共同点和差异</a:t>
            </a:r>
            <a:endParaRPr altLang="en-US" sz="1400" lang="zh-CN" spc="150">
              <a:solidFill>
                <a:schemeClr val="tx1"/>
              </a:solidFill>
              <a:effectLst/>
              <a:latin typeface="+mn-ea"/>
              <a:sym typeface="+mn-ea"/>
            </a:endParaRPr>
          </a:p>
        </p:txBody>
      </p:sp>
      <p:sp>
        <p:nvSpPr>
          <p:cNvPr id="104978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借鉴意义：如何结合自身特点，学习国内外优秀案例的成功经验</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6" name="标题 1"/>
          <p:cNvSpPr>
            <a:spLocks noGrp="1"/>
          </p:cNvSpPr>
          <p:nvPr>
            <p:ph type="title" idx="2"/>
            <p:custDataLst>
              <p:tags r:id="rId1"/>
            </p:custDataLst>
          </p:nvPr>
        </p:nvSpPr>
        <p:spPr>
          <a:xfrm>
            <a:off x="1336040" y="1631315"/>
            <a:ext cx="5967095" cy="3479165"/>
          </a:xfrm>
        </p:spPr>
        <p:txBody>
          <a:bodyPr/>
          <a:p>
            <a:r>
              <a:rPr altLang="en-US" lang="zh-CN"/>
              <a:t>未来展望和趋势分析</a:t>
            </a:r>
            <a:endParaRPr altLang="en-US" lang="zh-CN"/>
          </a:p>
        </p:txBody>
      </p:sp>
      <p:sp>
        <p:nvSpPr>
          <p:cNvPr id="1049818"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2" name="标题 2"/>
          <p:cNvSpPr>
            <a:spLocks noGrp="1"/>
          </p:cNvSpPr>
          <p:nvPr>
            <p:ph type="title" idx="2"/>
          </p:nvPr>
        </p:nvSpPr>
        <p:spPr/>
        <p:txBody>
          <a:bodyPr>
            <a:normAutofit fontScale="90000"/>
          </a:bodyPr>
          <a:p>
            <a:r>
              <a:rPr altLang="en-US" lang="zh-CN"/>
              <a:t>社交媒体广告技术发展预测</a:t>
            </a:r>
            <a:endParaRPr altLang="en-US" lang="zh-CN"/>
          </a:p>
        </p:txBody>
      </p:sp>
      <p:sp>
        <p:nvSpPr>
          <p:cNvPr id="104985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人工智能和机器学习在广告定位和内容创作中的应用将更加广泛。</a:t>
            </a:r>
            <a:endParaRPr altLang="en-US" dirty="0" sz="1200" lang="zh-CN" spc="150">
              <a:solidFill>
                <a:schemeClr val="tx1">
                  <a:lumMod val="65000"/>
                  <a:lumOff val="35000"/>
                </a:schemeClr>
              </a:solidFill>
              <a:latin typeface="+mn-ea"/>
              <a:sym typeface="+mn-ea"/>
            </a:endParaRPr>
          </a:p>
        </p:txBody>
      </p:sp>
      <p:sp>
        <p:nvSpPr>
          <p:cNvPr id="104985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增强现实和虚拟现实技术将为社交媒体广告带来更多创意和互动性。</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社交媒体平台将更加注重数据隐私和安全，广告技术需符合相关法规和标准。</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社交媒体广告将与电商、线下实体店等更多渠道实现融合，形成更完整的营销闭环。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4" name="标题 2"/>
          <p:cNvSpPr>
            <a:spLocks noGrp="1"/>
          </p:cNvSpPr>
          <p:nvPr>
            <p:ph type="title" idx="2"/>
          </p:nvPr>
        </p:nvSpPr>
        <p:spPr/>
        <p:txBody>
          <a:bodyPr>
            <a:normAutofit fontScale="90000"/>
          </a:bodyPr>
          <a:p>
            <a:r>
              <a:rPr altLang="en-US" lang="zh-CN"/>
              <a:t>电子商务行业社交媒体广告发展趋势</a:t>
            </a:r>
            <a:endParaRPr altLang="en-US" lang="zh-CN"/>
          </a:p>
        </p:txBody>
      </p:sp>
      <p:sp>
        <p:nvSpPr>
          <p:cNvPr id="1049896"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8"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00"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人工智能和大数据技术的应用将进一步推动广告的精准推送和效果评估。</a:t>
            </a:r>
            <a:endParaRPr altLang="en-US" dirty="0" sz="2000" lang="zh-CN" spc="200">
              <a:solidFill>
                <a:schemeClr val="tx1">
                  <a:lumMod val="85000"/>
                  <a:lumOff val="15000"/>
                </a:schemeClr>
              </a:solidFill>
              <a:latin typeface="+mn-ea"/>
              <a:sym typeface="+mn-ea"/>
            </a:endParaRPr>
          </a:p>
        </p:txBody>
      </p:sp>
      <p:sp>
        <p:nvSpPr>
          <p:cNvPr id="1049902"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4"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06"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短视频和直播广告将逐渐成为主流形式，满足消费者对于即时互动和沉浸式体验的需求。</a:t>
            </a:r>
            <a:endParaRPr altLang="en-US" dirty="0" sz="2000" lang="zh-CN" spc="200">
              <a:solidFill>
                <a:schemeClr val="tx1">
                  <a:lumMod val="85000"/>
                  <a:lumOff val="15000"/>
                </a:schemeClr>
              </a:solidFill>
              <a:latin typeface="+mn-ea"/>
              <a:sym typeface="+mn-ea"/>
            </a:endParaRPr>
          </a:p>
        </p:txBody>
      </p:sp>
      <p:sp>
        <p:nvSpPr>
          <p:cNvPr id="1049908"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0"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2"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社交媒体平台将更加注重广告内容的创意和质量，以提高用户体验和广告效果。</a:t>
            </a:r>
            <a:endParaRPr altLang="en-US" dirty="0" sz="2000" lang="zh-CN" spc="200">
              <a:solidFill>
                <a:schemeClr val="tx1">
                  <a:lumMod val="85000"/>
                  <a:lumOff val="15000"/>
                </a:schemeClr>
              </a:solidFill>
              <a:latin typeface="+mn-ea"/>
              <a:sym typeface="+mn-ea"/>
            </a:endParaRPr>
          </a:p>
        </p:txBody>
      </p:sp>
      <p:sp>
        <p:nvSpPr>
          <p:cNvPr id="1049914"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6"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8"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社交电商的兴起将为社交媒体广告带来新的机会和挑战，广告主需要不断创新以适应市场变化。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2" name="标题 2"/>
          <p:cNvSpPr>
            <a:spLocks noGrp="1"/>
          </p:cNvSpPr>
          <p:nvPr>
            <p:ph type="title" idx="2"/>
          </p:nvPr>
        </p:nvSpPr>
        <p:spPr/>
        <p:txBody>
          <a:bodyPr>
            <a:normAutofit fontScale="90000"/>
          </a:bodyPr>
          <a:p>
            <a:r>
              <a:rPr altLang="en-US" lang="zh-CN"/>
              <a:t>未来市场机会和挑战分析</a:t>
            </a:r>
            <a:endParaRPr altLang="en-US" lang="zh-CN"/>
          </a:p>
        </p:txBody>
      </p:sp>
      <p:sp>
        <p:nvSpPr>
          <p:cNvPr id="104995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趋势：未来社交媒体广告将更加注重个性化、精准化，电子商务行业需要利用大数据和人工智能等技术手段来提高广告投放的精准度和效果。</a:t>
            </a:r>
            <a:endParaRPr altLang="zh-CN" dirty="0" lang="en-US">
              <a:solidFill>
                <a:schemeClr val="dk1">
                  <a:lumMod val="80000"/>
                  <a:lumOff val="20000"/>
                </a:schemeClr>
              </a:solidFill>
              <a:latin typeface="+mn-ea"/>
              <a:sym typeface="+mn-ea"/>
            </a:endParaRPr>
          </a:p>
        </p:txBody>
      </p:sp>
      <p:sp>
        <p:nvSpPr>
          <p:cNvPr id="104996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机会：随着社交媒体的普及和用户数量的增长，电子商务行业将有更多的机会利用社交媒体广告来推广产品和服务。</a:t>
            </a:r>
            <a:endParaRPr altLang="en-US" dirty="0" lang="zh-CN">
              <a:solidFill>
                <a:schemeClr val="dk1">
                  <a:lumMod val="80000"/>
                  <a:lumOff val="20000"/>
                </a:schemeClr>
              </a:solidFill>
              <a:latin typeface="+mn-ea"/>
              <a:sym typeface="+mn-ea"/>
            </a:endParaRPr>
          </a:p>
        </p:txBody>
      </p:sp>
      <p:sp>
        <p:nvSpPr>
          <p:cNvPr id="104997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挑战：随着社交媒体平台的不断更新和变化，电子商务行业需要不断调整和优化广告策略，以适应不断变化的市场环境。</a:t>
            </a:r>
            <a:endParaRPr altLang="en-US" dirty="0" lang="zh-CN">
              <a:solidFill>
                <a:schemeClr val="dk1">
                  <a:lumMod val="80000"/>
                  <a:lumOff val="20000"/>
                </a:schemeClr>
              </a:solidFill>
              <a:latin typeface="+mn-ea"/>
              <a:sym typeface="+mn-ea"/>
            </a:endParaRPr>
          </a:p>
        </p:txBody>
      </p:sp>
      <p:sp>
        <p:nvSpPr>
          <p:cNvPr id="104997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应对策略：电子商务行业需要不断创新广告形式和内容，提高用户体验和互动性，同时加强与社交媒体平台的合作，共同推动社交媒体广告的发展。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20"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4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21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7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9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3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3.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2024-01-03T12:42:42Z</dcterms:created>
  <dcterms:modified xsi:type="dcterms:W3CDTF">2024-01-03T12:42:42Z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18194f2637ab4e26919ad74af41e5916_21</vt:lpwstr>
  </property>
</Properties>
</file>