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00" r:id="rId1"/>
    <p:sldMasterId id="2147484037" r:id="rId2"/>
  </p:sldMasterIdLst>
  <p:notesMasterIdLst>
    <p:notesMasterId r:id="rId3"/>
  </p:notesMasterIdLst>
  <p:sldIdLst>
    <p:sldId id="423" r:id="rId4"/>
    <p:sldId id="428" r:id="rId5"/>
    <p:sldId id="432" r:id="rId6"/>
    <p:sldId id="435" r:id="rId7"/>
    <p:sldId id="438" r:id="rId8"/>
    <p:sldId id="441" r:id="rId9"/>
    <p:sldId id="444" r:id="rId10"/>
    <p:sldId id="447" r:id="rId11"/>
    <p:sldId id="450" r:id="rId12"/>
    <p:sldId id="453" r:id="rId13"/>
    <p:sldId id="456" r:id="rId14"/>
    <p:sldId id="459" r:id="rId15"/>
    <p:sldId id="462" r:id="rId16"/>
    <p:sldId id="465" r:id="rId17"/>
    <p:sldId id="468" r:id="rId18"/>
    <p:sldId id="471" r:id="rId19"/>
    <p:sldId id="474" r:id="rId20"/>
    <p:sldId id="477" r:id="rId21"/>
    <p:sldId id="480" r:id="rId22"/>
    <p:sldId id="483" r:id="rId23"/>
    <p:sldId id="486" r:id="rId24"/>
    <p:sldId id="489" r:id="rId25"/>
    <p:sldId id="492" r:id="rId26"/>
    <p:sldId id="495" r:id="rId27"/>
    <p:sldId id="498" r:id="rId28"/>
    <p:sldId id="501" r:id="rId29"/>
    <p:sldId id="504" r:id="rId30"/>
    <p:sldId id="50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tags" Target="../tags/tag147.xml"/><Relationship Id="rId18" Type="http://schemas.openxmlformats.org/officeDocument/2006/relationships/tags" Target="../tags/tag148.xml"/><Relationship Id="rId19" Type="http://schemas.openxmlformats.org/officeDocument/2006/relationships/tags" Target="../tags/tag149.xml"/><Relationship Id="rId20" Type="http://schemas.openxmlformats.org/officeDocument/2006/relationships/tags" Target="../tags/tag150.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tags" Target="../tags/tag251.xml"/><Relationship Id="rId18" Type="http://schemas.openxmlformats.org/officeDocument/2006/relationships/tags" Target="../tags/tag252.xml"/><Relationship Id="rId19" Type="http://schemas.openxmlformats.org/officeDocument/2006/relationships/tags" Target="../tags/tag253.xml"/><Relationship Id="rId20" Type="http://schemas.openxmlformats.org/officeDocument/2006/relationships/tags" Target="../tags/tag254.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tags" Target="../tags/tag303.xml"/><Relationship Id="rId14" Type="http://schemas.openxmlformats.org/officeDocument/2006/relationships/tags" Target="../tags/tag304.xml"/><Relationship Id="rId15" Type="http://schemas.openxmlformats.org/officeDocument/2006/relationships/tags" Target="../tags/tag305.xml"/><Relationship Id="rId16" Type="http://schemas.openxmlformats.org/officeDocument/2006/relationships/tags" Target="../tags/tag306.xml"/><Relationship Id="rId17" Type="http://schemas.openxmlformats.org/officeDocument/2006/relationships/tags" Target="../tags/tag307.xml"/><Relationship Id="rId18" Type="http://schemas.openxmlformats.org/officeDocument/2006/relationships/tags" Target="../tags/tag308.xml"/><Relationship Id="rId19" Type="http://schemas.openxmlformats.org/officeDocument/2006/relationships/tags" Target="../tags/tag309.xml"/><Relationship Id="rId20" Type="http://schemas.openxmlformats.org/officeDocument/2006/relationships/tags" Target="../tags/tag310.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tags" Target="../tags/tag347.xml"/><Relationship Id="rId18" Type="http://schemas.openxmlformats.org/officeDocument/2006/relationships/tags" Target="../tags/tag348.xml"/><Relationship Id="rId19" Type="http://schemas.openxmlformats.org/officeDocument/2006/relationships/tags" Target="../tags/tag349.xml"/><Relationship Id="rId20" Type="http://schemas.openxmlformats.org/officeDocument/2006/relationships/tags" Target="../tags/tag350.xml"/><Relationship Id="rId21" Type="http://schemas.openxmlformats.org/officeDocument/2006/relationships/tags" Target="../tags/tag351.xml"/><Relationship Id="rId22" Type="http://schemas.openxmlformats.org/officeDocument/2006/relationships/tags" Target="../tags/tag352.xml"/><Relationship Id="rId23" Type="http://schemas.openxmlformats.org/officeDocument/2006/relationships/tags" Target="../tags/tag353.xml"/><Relationship Id="rId24" Type="http://schemas.openxmlformats.org/officeDocument/2006/relationships/tags" Target="../tags/tag354.xml"/><Relationship Id="rId25" Type="http://schemas.openxmlformats.org/officeDocument/2006/relationships/tags" Target="../tags/tag355.xml"/><Relationship Id="rId26" Type="http://schemas.openxmlformats.org/officeDocument/2006/relationships/tags" Target="../tags/tag356.xml"/><Relationship Id="rId27" Type="http://schemas.openxmlformats.org/officeDocument/2006/relationships/tags" Target="../tags/tag357.xml"/><Relationship Id="rId28" Type="http://schemas.openxmlformats.org/officeDocument/2006/relationships/tags" Target="../tags/tag358.xml"/><Relationship Id="rId29" Type="http://schemas.openxmlformats.org/officeDocument/2006/relationships/tags" Target="../tags/tag359.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tags" Target="../tags/tag383.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p>
            <a:r>
              <a:rPr altLang="en-US" lang="zh-CN"/>
              <a:t>小学教育的社交与人际关系</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fontScale="6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社交与人际关系在小学教育中的重要性</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小学教育中社交与人际关系的现状</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推动小学教育社交与人际关系的策略</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社交与人际关系教育的实施方式</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社交与人际关系教育的评价与反馈</a:t>
            </a:r>
            <a:endParaRPr altLang="en-US" dirty="0" sz="17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社交与人际关系在小学教育中的重要性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促进学生的情感发展</a:t>
            </a:r>
            <a:endParaRPr altLang="en-US" lang="zh-CN"/>
          </a:p>
        </p:txBody>
      </p:sp>
      <p:sp>
        <p:nvSpPr>
          <p:cNvPr id="104896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社交与人际关系有助于培养学生的情感认知能力，促进情感表达和沟通。</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良好的社交与人际关系有助于培养学生的同理心和互助合作的精神，增强社会适应能力。</a:t>
            </a:r>
            <a:endParaRPr dirty="0" err="1">
              <a:solidFill>
                <a:schemeClr val="tx1">
                  <a:lumMod val="75000"/>
                  <a:lumOff val="25000"/>
                </a:schemeClr>
              </a:solidFill>
              <a:latin typeface="+mn-ea"/>
              <a:ea typeface="+mn-ea"/>
              <a:cs typeface="+mn-ea"/>
              <a:sym typeface="+mn-lt"/>
            </a:endParaRPr>
          </a:p>
        </p:txBody>
      </p:sp>
      <p:sp>
        <p:nvSpPr>
          <p:cNvPr id="104898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9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在小学教育中，教师可以通过组织丰富多样的社交活动，帮助学生建立积极的人际关系，促进其情感发展。</a:t>
            </a:r>
            <a:endParaRPr dirty="0" sz="2000" err="1">
              <a:solidFill>
                <a:schemeClr val="tx1">
                  <a:lumMod val="75000"/>
                  <a:lumOff val="25000"/>
                </a:schemeClr>
              </a:solidFill>
              <a:latin typeface="+mn-ea"/>
              <a:ea typeface="+mn-ea"/>
              <a:cs typeface="+mn-ea"/>
              <a:sym typeface="+mn-lt"/>
            </a:endParaRPr>
          </a:p>
        </p:txBody>
      </p:sp>
      <p:sp>
        <p:nvSpPr>
          <p:cNvPr id="10490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在小学阶段，学生通过与同伴的互动，逐渐形成自我认知和自我评价，塑造健康的个性。</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40" name="标题 1"/>
          <p:cNvSpPr>
            <a:spLocks noGrp="1"/>
          </p:cNvSpPr>
          <p:nvPr>
            <p:ph type="title" idx="3"/>
          </p:nvPr>
        </p:nvSpPr>
        <p:spPr/>
        <p:txBody>
          <a:bodyPr/>
          <a:p>
            <a:r>
              <a:rPr altLang="en-US" lang="zh-CN"/>
              <a:t>培养学生的社会技能</a:t>
            </a:r>
            <a:endParaRPr altLang="en-US" lang="zh-CN"/>
          </a:p>
        </p:txBody>
      </p:sp>
      <p:sp>
        <p:nvSpPr>
          <p:cNvPr id="104904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46" name="文本框 31"/>
          <p:cNvSpPr txBox="1"/>
          <p:nvPr>
            <p:custDataLst>
              <p:tags r:id="rId3"/>
            </p:custDataLst>
          </p:nvPr>
        </p:nvSpPr>
        <p:spPr>
          <a:xfrm>
            <a:off x="763379" y="2290359"/>
            <a:ext cx="2282900" cy="3405176"/>
          </a:xfrm>
          <a:prstGeom prst="rect"/>
          <a:noFill/>
        </p:spPr>
        <p:txBody>
          <a:bodyPr anchor="t" anchorCtr="0" rtlCol="0" wrap="square">
            <a:normAutofit fontScale="94444" lnSpcReduction="10000"/>
          </a:bodyPr>
          <a:p>
            <a:pPr algn="just" fontAlgn="auto">
              <a:lnSpc>
                <a:spcPct val="120000"/>
              </a:lnSpc>
            </a:pPr>
            <a:r>
              <a:rPr altLang="en-US" dirty="0" lang="zh-CN" spc="200">
                <a:solidFill>
                  <a:schemeClr val="tx1">
                    <a:lumMod val="85000"/>
                    <a:lumOff val="15000"/>
                  </a:schemeClr>
                </a:solidFill>
                <a:latin typeface="+mn-ea"/>
                <a:sym typeface="+mn-ea"/>
              </a:rPr>
              <a:t>学会合作与分享：小学阶段是培养学生合作精神和分享意识的关键时期，通过集体活动和团队项目，让学生学会在合作中完成任务，增强团队意识。</a:t>
            </a:r>
            <a:endParaRPr altLang="en-US" dirty="0" lang="zh-CN" spc="200">
              <a:solidFill>
                <a:schemeClr val="tx1">
                  <a:lumMod val="85000"/>
                  <a:lumOff val="15000"/>
                </a:schemeClr>
              </a:solidFill>
              <a:latin typeface="+mn-ea"/>
              <a:sym typeface="+mn-ea"/>
            </a:endParaRPr>
          </a:p>
        </p:txBody>
      </p:sp>
      <p:sp>
        <p:nvSpPr>
          <p:cNvPr id="104904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2" name="文本框 34"/>
          <p:cNvSpPr txBox="1"/>
          <p:nvPr>
            <p:custDataLst>
              <p:tags r:id="rId6"/>
            </p:custDataLst>
          </p:nvPr>
        </p:nvSpPr>
        <p:spPr>
          <a:xfrm>
            <a:off x="3558080" y="2290359"/>
            <a:ext cx="2280103" cy="3406519"/>
          </a:xfrm>
          <a:prstGeom prst="rect"/>
          <a:noFill/>
        </p:spPr>
        <p:txBody>
          <a:bodyPr anchor="t" anchorCtr="0" rtlCol="0" wrap="square">
            <a:normAutofit fontScale="7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提高沟通与表达能力：有效的沟通与表达能力是社交技能的重要组成部分。在小学教育中，教师应注重培养学生的口头表达和书面表达能力，鼓励学生多参与课堂讨论和活动，提高沟通技巧。</a:t>
            </a:r>
            <a:endParaRPr altLang="en-US" dirty="0" sz="2000" lang="zh-CN" spc="200">
              <a:solidFill>
                <a:schemeClr val="tx1">
                  <a:lumMod val="85000"/>
                  <a:lumOff val="15000"/>
                </a:schemeClr>
              </a:solidFill>
              <a:latin typeface="+mn-ea"/>
              <a:sym typeface="+mn-ea"/>
            </a:endParaRPr>
          </a:p>
        </p:txBody>
      </p:sp>
      <p:sp>
        <p:nvSpPr>
          <p:cNvPr id="104905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8" name="文本框 5"/>
          <p:cNvSpPr txBox="1"/>
          <p:nvPr>
            <p:custDataLst>
              <p:tags r:id="rId9"/>
            </p:custDataLst>
          </p:nvPr>
        </p:nvSpPr>
        <p:spPr>
          <a:xfrm>
            <a:off x="6349604" y="2290359"/>
            <a:ext cx="2280103" cy="3406519"/>
          </a:xfrm>
          <a:prstGeom prst="rect"/>
          <a:noFill/>
        </p:spPr>
        <p:txBody>
          <a:bodyPr anchor="t" anchorCtr="0" rtlCol="0" wrap="square">
            <a:normAutofit fontScale="88889"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培养同理心与关心他人：同理心是建立良好人际关系的重要品质。小学教育中，教师应引导学生学会关心他人，理解他人的感受和需求，尊重差异，培养同理心。</a:t>
            </a:r>
            <a:endParaRPr altLang="en-US" dirty="0" lang="zh-CN" spc="200">
              <a:solidFill>
                <a:schemeClr val="tx1">
                  <a:lumMod val="85000"/>
                  <a:lumOff val="15000"/>
                </a:schemeClr>
              </a:solidFill>
              <a:latin typeface="+mn-ea"/>
              <a:sym typeface="+mn-ea"/>
            </a:endParaRPr>
          </a:p>
        </p:txBody>
      </p:sp>
      <p:sp>
        <p:nvSpPr>
          <p:cNvPr id="104906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64" name="文本框 10"/>
          <p:cNvSpPr txBox="1"/>
          <p:nvPr>
            <p:custDataLst>
              <p:tags r:id="rId12"/>
            </p:custDataLst>
          </p:nvPr>
        </p:nvSpPr>
        <p:spPr>
          <a:xfrm>
            <a:off x="9141764" y="2290359"/>
            <a:ext cx="2280103" cy="3406519"/>
          </a:xfrm>
          <a:prstGeom prst="rect"/>
          <a:noFill/>
        </p:spPr>
        <p:txBody>
          <a:bodyPr anchor="t" anchorCtr="0" rtlCol="0" wrap="square">
            <a:normAutofit fontScale="8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塑造良好个人形象：个人形象是社交交往中的重要因素。在小学教育中，教师应注重培养学生的自信心和自尊心，引导学生养成良好的行为习惯和礼貌习惯，树立正确的价值观和道德观。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8" name="标题 1"/>
          <p:cNvSpPr>
            <a:spLocks noGrp="1"/>
          </p:cNvSpPr>
          <p:nvPr>
            <p:ph type="title" idx="3"/>
          </p:nvPr>
        </p:nvSpPr>
        <p:spPr/>
        <p:txBody>
          <a:bodyPr/>
          <a:p>
            <a:r>
              <a:rPr altLang="en-US" lang="zh-CN"/>
              <a:t>提升学生的团队协作能力</a:t>
            </a:r>
            <a:endParaRPr altLang="en-US" lang="zh-CN"/>
          </a:p>
        </p:txBody>
      </p:sp>
      <p:sp>
        <p:nvSpPr>
          <p:cNvPr id="104910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小学阶段是培养学生团队协作能力的重要时期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0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社交与人际关系在小学教育中的重要性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6"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团队协作能力有助于提高学生的学业成绩和综合素质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提升团队协作能力的措施和方法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56" name="标题 1"/>
          <p:cNvSpPr>
            <a:spLocks noGrp="1"/>
          </p:cNvSpPr>
          <p:nvPr>
            <p:ph type="title" idx="3"/>
          </p:nvPr>
        </p:nvSpPr>
        <p:spPr/>
        <p:txBody>
          <a:bodyPr/>
          <a:p>
            <a:r>
              <a:rPr altLang="en-US" lang="zh-CN"/>
              <a:t>增强学生的沟通交流能力</a:t>
            </a:r>
            <a:endParaRPr altLang="en-US" lang="zh-CN"/>
          </a:p>
        </p:txBody>
      </p:sp>
      <p:sp>
        <p:nvSpPr>
          <p:cNvPr id="104915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小学阶段是培养学生沟通交流能力的关键时期</a:t>
            </a:r>
            <a:endParaRPr altLang="en-US" dirty="0" sz="2000" lang="zh-CN" spc="150">
              <a:solidFill>
                <a:schemeClr val="tx1">
                  <a:lumMod val="75000"/>
                  <a:lumOff val="25000"/>
                </a:schemeClr>
              </a:solidFill>
              <a:latin typeface="+mn-ea"/>
              <a:sym typeface="+mn-ea"/>
            </a:endParaRPr>
          </a:p>
        </p:txBody>
      </p:sp>
      <p:sp>
        <p:nvSpPr>
          <p:cNvPr id="104916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社交与人际关系在小学教育中有助于提高学生的情商和团队协作能力</a:t>
            </a:r>
            <a:endParaRPr altLang="en-US" dirty="0" sz="2000" lang="zh-CN" spc="150">
              <a:solidFill>
                <a:schemeClr val="tx1">
                  <a:lumMod val="75000"/>
                  <a:lumOff val="25000"/>
                </a:schemeClr>
              </a:solidFill>
              <a:latin typeface="+mn-ea"/>
              <a:sym typeface="+mn-ea"/>
            </a:endParaRPr>
          </a:p>
        </p:txBody>
      </p:sp>
      <p:sp>
        <p:nvSpPr>
          <p:cNvPr id="104916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通过社交与人际关系的学习，学生可以更好地理解和尊重他人，增强人际关系的处理能力</a:t>
            </a:r>
            <a:endParaRPr altLang="en-US" dirty="0" sz="2000" lang="zh-CN" spc="150">
              <a:solidFill>
                <a:schemeClr val="tx1">
                  <a:lumMod val="75000"/>
                  <a:lumOff val="25000"/>
                </a:schemeClr>
              </a:solidFill>
              <a:latin typeface="+mn-ea"/>
              <a:sym typeface="+mn-ea"/>
            </a:endParaRPr>
          </a:p>
        </p:txBody>
      </p:sp>
      <p:sp>
        <p:nvSpPr>
          <p:cNvPr id="104917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良好的沟通交流能力对学生未来的职业发展和社会融入具有重要意义</a:t>
            </a:r>
            <a:endParaRPr altLang="en-US" dirty="0" sz="2000" lang="zh-CN" spc="150">
              <a:solidFill>
                <a:schemeClr val="tx1">
                  <a:lumMod val="75000"/>
                  <a:lumOff val="25000"/>
                </a:schemeClr>
              </a:solidFill>
              <a:latin typeface="+mn-ea"/>
              <a:sym typeface="+mn-ea"/>
            </a:endParaRPr>
          </a:p>
        </p:txBody>
      </p:sp>
      <p:sp>
        <p:nvSpPr>
          <p:cNvPr id="104918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4" name="标题 1"/>
          <p:cNvSpPr>
            <a:spLocks noGrp="1"/>
          </p:cNvSpPr>
          <p:nvPr>
            <p:ph type="title" idx="4"/>
            <p:custDataLst>
              <p:tags r:id="rId1"/>
            </p:custDataLst>
          </p:nvPr>
        </p:nvSpPr>
        <p:spPr/>
        <p:txBody>
          <a:bodyPr>
            <a:normAutofit fontScale="90000"/>
          </a:bodyPr>
          <a:p>
            <a:r>
              <a:rPr altLang="en-US" lang="zh-CN"/>
              <a:t>小学教育中社交与人际关系的现状</a:t>
            </a:r>
            <a:endParaRPr altLang="en-US" lang="zh-CN"/>
          </a:p>
        </p:txBody>
      </p:sp>
      <p:sp>
        <p:nvSpPr>
          <p:cNvPr id="104921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218"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60" name="标题 1"/>
          <p:cNvSpPr>
            <a:spLocks noGrp="1"/>
          </p:cNvSpPr>
          <p:nvPr>
            <p:ph type="title" idx="3"/>
          </p:nvPr>
        </p:nvSpPr>
        <p:spPr/>
        <p:txBody>
          <a:bodyPr/>
          <a:p>
            <a:r>
              <a:rPr altLang="en-US" lang="zh-CN"/>
              <a:t>社交与人际关系教育的缺失</a:t>
            </a:r>
            <a:endParaRPr altLang="en-US" lang="zh-CN"/>
          </a:p>
        </p:txBody>
      </p:sp>
      <p:sp>
        <p:nvSpPr>
          <p:cNvPr id="104926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6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缺乏社交技能：小学生往往缺乏有效的沟通技巧和社交技能，导致在人际交往中遇到困难。</a:t>
            </a:r>
            <a:endParaRPr altLang="en-US" dirty="0" sz="2000" lang="zh-CN" spc="200">
              <a:solidFill>
                <a:schemeClr val="tx1">
                  <a:lumMod val="85000"/>
                  <a:lumOff val="15000"/>
                </a:schemeClr>
              </a:solidFill>
              <a:latin typeface="+mn-ea"/>
              <a:sym typeface="+mn-ea"/>
            </a:endParaRPr>
          </a:p>
        </p:txBody>
      </p:sp>
      <p:sp>
        <p:nvSpPr>
          <p:cNvPr id="104926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2"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缺乏人际关系处理能力：小学生对于如何处理复杂的人际关系，如友情、恋爱等，往往缺乏足够的理解和处理能力。</a:t>
            </a:r>
            <a:endParaRPr altLang="en-US" dirty="0" sz="2000" lang="zh-CN" spc="200">
              <a:solidFill>
                <a:schemeClr val="tx1">
                  <a:lumMod val="85000"/>
                  <a:lumOff val="15000"/>
                </a:schemeClr>
              </a:solidFill>
              <a:latin typeface="+mn-ea"/>
              <a:sym typeface="+mn-ea"/>
            </a:endParaRPr>
          </a:p>
        </p:txBody>
      </p:sp>
      <p:sp>
        <p:nvSpPr>
          <p:cNvPr id="104927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8"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社交焦虑：许多小学生存在社交焦虑问题，害怕在他人面前表现自己，难以建立自信和与他人正常交往。</a:t>
            </a:r>
            <a:endParaRPr altLang="en-US" dirty="0" sz="2000" lang="zh-CN" spc="200">
              <a:solidFill>
                <a:schemeClr val="tx1">
                  <a:lumMod val="85000"/>
                  <a:lumOff val="15000"/>
                </a:schemeClr>
              </a:solidFill>
              <a:latin typeface="+mn-ea"/>
              <a:sym typeface="+mn-ea"/>
            </a:endParaRPr>
          </a:p>
        </p:txBody>
      </p:sp>
      <p:sp>
        <p:nvSpPr>
          <p:cNvPr id="104928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84"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网络社交的影响：随着网络技术的发展，许多小学生过度依赖网络社交，缺乏现实中的人际交往和沟通能力。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8" name="标题 1"/>
          <p:cNvSpPr>
            <a:spLocks noGrp="1"/>
          </p:cNvSpPr>
          <p:nvPr>
            <p:ph type="title" idx="3"/>
          </p:nvPr>
        </p:nvSpPr>
        <p:spPr/>
        <p:txBody>
          <a:bodyPr/>
          <a:p>
            <a:r>
              <a:rPr altLang="en-US" lang="zh-CN"/>
              <a:t>学生社交技能的不足</a:t>
            </a:r>
            <a:endParaRPr altLang="en-US" lang="zh-CN"/>
          </a:p>
        </p:txBody>
      </p:sp>
      <p:sp>
        <p:nvSpPr>
          <p:cNvPr id="104932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缺乏有效的沟通技巧</a:t>
            </a:r>
            <a:endParaRPr altLang="en-US" dirty="0" sz="1200" lang="zh-CN" spc="150">
              <a:solidFill>
                <a:schemeClr val="tx1">
                  <a:lumMod val="85000"/>
                  <a:lumOff val="15000"/>
                </a:schemeClr>
              </a:solidFill>
              <a:latin typeface="+mn-ea"/>
              <a:sym typeface="+mn-ea"/>
            </a:endParaRPr>
          </a:p>
        </p:txBody>
      </p:sp>
      <p:sp>
        <p:nvSpPr>
          <p:cNvPr id="104932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难以处理冲突和建立信任</a:t>
            </a:r>
            <a:endParaRPr altLang="en-US" dirty="0" sz="1200" lang="zh-CN" spc="150">
              <a:solidFill>
                <a:schemeClr val="tx1">
                  <a:lumMod val="85000"/>
                  <a:lumOff val="15000"/>
                </a:schemeClr>
              </a:solidFill>
              <a:latin typeface="+mn-ea"/>
              <a:sym typeface="+mn-ea"/>
            </a:endParaRPr>
          </a:p>
        </p:txBody>
      </p:sp>
      <p:sp>
        <p:nvSpPr>
          <p:cNvPr id="104932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缺乏团队合作和协作能力</a:t>
            </a:r>
            <a:endParaRPr altLang="en-US" dirty="0" sz="1200" lang="zh-CN" spc="150">
              <a:solidFill>
                <a:schemeClr val="tx1">
                  <a:lumMod val="85000"/>
                  <a:lumOff val="15000"/>
                </a:schemeClr>
              </a:solidFill>
              <a:latin typeface="+mn-ea"/>
              <a:sym typeface="+mn-ea"/>
            </a:endParaRPr>
          </a:p>
        </p:txBody>
      </p:sp>
      <p:sp>
        <p:nvSpPr>
          <p:cNvPr id="104933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对社交场合感到不安和焦虑</a:t>
            </a:r>
            <a:endParaRPr altLang="en-US" dirty="0" sz="1200" lang="zh-CN" spc="150">
              <a:solidFill>
                <a:schemeClr val="tx1">
                  <a:lumMod val="85000"/>
                  <a:lumOff val="15000"/>
                </a:schemeClr>
              </a:solidFill>
              <a:latin typeface="+mn-ea"/>
              <a:sym typeface="+mn-ea"/>
            </a:endParaRPr>
          </a:p>
        </p:txBody>
      </p:sp>
      <p:sp>
        <p:nvSpPr>
          <p:cNvPr id="104934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6" name="标题 1"/>
          <p:cNvSpPr>
            <a:spLocks noGrp="1"/>
          </p:cNvSpPr>
          <p:nvPr>
            <p:ph type="title" idx="3"/>
          </p:nvPr>
        </p:nvSpPr>
        <p:spPr/>
        <p:txBody>
          <a:bodyPr/>
          <a:p>
            <a:r>
              <a:rPr altLang="en-US" lang="zh-CN"/>
              <a:t>缺乏有效的沟通交流</a:t>
            </a:r>
            <a:endParaRPr altLang="en-US" lang="zh-CN"/>
          </a:p>
        </p:txBody>
      </p:sp>
      <p:sp>
        <p:nvSpPr>
          <p:cNvPr id="104937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学生在课堂上参与度低，不愿意主动表达自己的想法和意见。</a:t>
            </a:r>
            <a:endParaRPr altLang="en-US" dirty="0" sz="1200" lang="zh-CN" spc="150">
              <a:solidFill>
                <a:schemeClr val="tx1">
                  <a:lumMod val="65000"/>
                  <a:lumOff val="35000"/>
                </a:schemeClr>
              </a:solidFill>
              <a:latin typeface="+mn-ea"/>
              <a:sym typeface="+mn-ea"/>
            </a:endParaRPr>
          </a:p>
        </p:txBody>
      </p:sp>
      <p:sp>
        <p:nvSpPr>
          <p:cNvPr id="104938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教师与学生之间的互动较少，缺乏有效的沟通交流，导致学生无法充分表达自己的需求和问题。</a:t>
            </a:r>
            <a:endParaRPr altLang="en-US" dirty="0" sz="1200" lang="zh-CN" spc="150">
              <a:solidFill>
                <a:schemeClr val="tx1">
                  <a:lumMod val="65000"/>
                  <a:lumOff val="35000"/>
                </a:schemeClr>
              </a:solidFill>
              <a:latin typeface="+mn-ea"/>
              <a:sym typeface="+mn-ea"/>
            </a:endParaRPr>
          </a:p>
        </p:txBody>
      </p:sp>
      <p:sp>
        <p:nvSpPr>
          <p:cNvPr id="104938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家长与学校之间的沟通不畅，导致家长无法及时了解孩子在学校的情况，也无法为学校提供有效的支持和帮助。</a:t>
            </a:r>
            <a:endParaRPr altLang="en-US" dirty="0" sz="1200" lang="zh-CN" spc="150">
              <a:solidFill>
                <a:schemeClr val="tx1">
                  <a:lumMod val="65000"/>
                  <a:lumOff val="35000"/>
                </a:schemeClr>
              </a:solidFill>
              <a:latin typeface="+mn-ea"/>
              <a:sym typeface="+mn-ea"/>
            </a:endParaRPr>
          </a:p>
        </p:txBody>
      </p:sp>
      <p:sp>
        <p:nvSpPr>
          <p:cNvPr id="104938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学校内部各部门之间的沟通交流也存在一定的问题，导致资源无法得到有效的整合和利用。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8" name="标题 1"/>
          <p:cNvSpPr>
            <a:spLocks noGrp="1"/>
          </p:cNvSpPr>
          <p:nvPr>
            <p:ph type="title" idx="3"/>
          </p:nvPr>
        </p:nvSpPr>
        <p:spPr/>
        <p:txBody>
          <a:bodyPr/>
          <a:p>
            <a:r>
              <a:rPr altLang="en-US" lang="zh-CN"/>
              <a:t>团队协作能力的欠缺</a:t>
            </a:r>
            <a:endParaRPr altLang="en-US" lang="zh-CN"/>
          </a:p>
        </p:txBody>
      </p:sp>
      <p:sp>
        <p:nvSpPr>
          <p:cNvPr id="104942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2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缺乏有效沟通：小学生往往难以理解和尊重他人的观点，导致团队内部沟通不畅。</a:t>
            </a:r>
            <a:endParaRPr altLang="en-US" dirty="0" sz="2000" lang="zh-CN" spc="200">
              <a:solidFill>
                <a:schemeClr val="tx1">
                  <a:lumMod val="85000"/>
                  <a:lumOff val="15000"/>
                </a:schemeClr>
              </a:solidFill>
              <a:latin typeface="+mn-ea"/>
              <a:sym typeface="+mn-ea"/>
            </a:endParaRPr>
          </a:p>
        </p:txBody>
      </p:sp>
      <p:sp>
        <p:nvSpPr>
          <p:cNvPr id="104942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合作意识淡薄：小学生往往以自我为中心，缺乏团队合作的意识和能力。</a:t>
            </a:r>
            <a:endParaRPr altLang="en-US" dirty="0" sz="2000" lang="zh-CN" spc="200">
              <a:solidFill>
                <a:schemeClr val="tx1">
                  <a:lumMod val="85000"/>
                  <a:lumOff val="15000"/>
                </a:schemeClr>
              </a:solidFill>
              <a:latin typeface="+mn-ea"/>
              <a:sym typeface="+mn-ea"/>
            </a:endParaRPr>
          </a:p>
        </p:txBody>
      </p:sp>
      <p:sp>
        <p:nvSpPr>
          <p:cNvPr id="104943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缺乏信任和尊重：小学生之间容易产生矛盾和冲突，缺乏对彼此的信任和尊重。</a:t>
            </a:r>
            <a:endParaRPr altLang="en-US" dirty="0" sz="2000" lang="zh-CN" spc="200">
              <a:solidFill>
                <a:schemeClr val="tx1">
                  <a:lumMod val="85000"/>
                  <a:lumOff val="15000"/>
                </a:schemeClr>
              </a:solidFill>
              <a:latin typeface="+mn-ea"/>
              <a:sym typeface="+mn-ea"/>
            </a:endParaRPr>
          </a:p>
        </p:txBody>
      </p:sp>
      <p:sp>
        <p:nvSpPr>
          <p:cNvPr id="104943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4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缺乏领导能力：小学生往往无法有效地组织和协调团队成员的工作，缺乏领导能力。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6" name="标题 1"/>
          <p:cNvSpPr>
            <a:spLocks noGrp="1"/>
          </p:cNvSpPr>
          <p:nvPr>
            <p:ph type="title" idx="4"/>
            <p:custDataLst>
              <p:tags r:id="rId1"/>
            </p:custDataLst>
          </p:nvPr>
        </p:nvSpPr>
        <p:spPr/>
        <p:txBody>
          <a:bodyPr>
            <a:normAutofit fontScale="90000"/>
          </a:bodyPr>
          <a:p>
            <a:r>
              <a:rPr altLang="en-US" lang="zh-CN"/>
              <a:t>推动小学教育社交与人际关系的策略</a:t>
            </a:r>
            <a:endParaRPr altLang="en-US" lang="zh-CN"/>
          </a:p>
        </p:txBody>
      </p:sp>
      <p:sp>
        <p:nvSpPr>
          <p:cNvPr id="104947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8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2" name="标题 1"/>
          <p:cNvSpPr>
            <a:spLocks noGrp="1"/>
          </p:cNvSpPr>
          <p:nvPr>
            <p:ph type="title" idx="3"/>
          </p:nvPr>
        </p:nvSpPr>
        <p:spPr/>
        <p:txBody>
          <a:bodyPr/>
          <a:p>
            <a:r>
              <a:rPr altLang="en-US" lang="zh-CN"/>
              <a:t>强化社交与人际关系教育</a:t>
            </a:r>
            <a:endParaRPr altLang="en-US" lang="zh-CN"/>
          </a:p>
        </p:txBody>
      </p:sp>
      <p:sp>
        <p:nvSpPr>
          <p:cNvPr id="104952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开设相关课程，引导学生认识社交与人际关系的重要性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家校合作，共同营造良好的社交与人际关系教育环境</a:t>
            </a:r>
            <a:endParaRPr dirty="0" sz="2000" err="1">
              <a:solidFill>
                <a:schemeClr val="tx1">
                  <a:lumMod val="75000"/>
                  <a:lumOff val="25000"/>
                </a:schemeClr>
              </a:solidFill>
              <a:latin typeface="+mn-ea"/>
              <a:ea typeface="+mn-ea"/>
              <a:cs typeface="+mn-ea"/>
              <a:sym typeface="+mn-lt"/>
            </a:endParaRPr>
          </a:p>
        </p:txBody>
      </p:sp>
      <p:sp>
        <p:nvSpPr>
          <p:cNvPr id="104954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5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教师引导示范，树立正确的社交与人际关系榜样</a:t>
            </a:r>
            <a:endParaRPr dirty="0" sz="2000" err="1">
              <a:solidFill>
                <a:schemeClr val="tx1">
                  <a:lumMod val="75000"/>
                  <a:lumOff val="25000"/>
                </a:schemeClr>
              </a:solidFill>
              <a:latin typeface="+mn-ea"/>
              <a:ea typeface="+mn-ea"/>
              <a:cs typeface="+mn-ea"/>
              <a:sym typeface="+mn-lt"/>
            </a:endParaRPr>
          </a:p>
        </p:txBody>
      </p:sp>
      <p:sp>
        <p:nvSpPr>
          <p:cNvPr id="10495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组织团队活动，培养学生的合作精神和社交技巧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96" name="标题 1"/>
          <p:cNvSpPr>
            <a:spLocks noGrp="1"/>
          </p:cNvSpPr>
          <p:nvPr>
            <p:ph type="title" idx="3"/>
          </p:nvPr>
        </p:nvSpPr>
        <p:spPr/>
        <p:txBody>
          <a:bodyPr/>
          <a:p>
            <a:r>
              <a:rPr altLang="en-US" lang="zh-CN"/>
              <a:t>提升教师的社交与人际关系教育能力</a:t>
            </a:r>
            <a:endParaRPr altLang="en-US" lang="zh-CN"/>
          </a:p>
        </p:txBody>
      </p:sp>
      <p:sp>
        <p:nvSpPr>
          <p:cNvPr id="104959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培训教师：提供专业的社交与人际关系教育培训，提高教师的相关技能和知识。</a:t>
            </a:r>
            <a:endParaRPr altLang="en-US" dirty="0" sz="1200" lang="zh-CN" spc="150">
              <a:solidFill>
                <a:schemeClr val="tx1">
                  <a:lumMod val="65000"/>
                  <a:lumOff val="35000"/>
                </a:schemeClr>
              </a:solidFill>
              <a:latin typeface="+mn-ea"/>
              <a:sym typeface="+mn-ea"/>
            </a:endParaRPr>
          </a:p>
        </p:txBody>
      </p:sp>
      <p:sp>
        <p:nvSpPr>
          <p:cNvPr id="104960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交流经验：鼓励教师之间分享教学经验和社交技巧，促进教师之间的合作与共同进步。</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参与实践：组织教师参与社交与人际关系教育的实践活动，如团队建设、沟通技巧培训等。</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反馈机制：建立有效的反馈机制，及时了解教师在教学中遇到的问题，并提供支持和指导。</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8" name="标题 1"/>
          <p:cNvSpPr>
            <a:spLocks noGrp="1"/>
          </p:cNvSpPr>
          <p:nvPr>
            <p:ph type="title" idx="3"/>
          </p:nvPr>
        </p:nvSpPr>
        <p:spPr/>
        <p:txBody>
          <a:bodyPr/>
          <a:p>
            <a:r>
              <a:rPr altLang="en-US" lang="zh-CN"/>
              <a:t>开展多样化的社交活动</a:t>
            </a:r>
            <a:endParaRPr altLang="en-US" lang="zh-CN"/>
          </a:p>
        </p:txBody>
      </p:sp>
      <p:sp>
        <p:nvSpPr>
          <p:cNvPr id="10496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组织课外活动：如运动会、文艺比赛等，增加学生之间的互动机会</a:t>
            </a:r>
            <a:endParaRPr altLang="en-US" dirty="0" sz="2000" lang="zh-CN" spc="150">
              <a:solidFill>
                <a:schemeClr val="tx1">
                  <a:lumMod val="75000"/>
                  <a:lumOff val="25000"/>
                </a:schemeClr>
              </a:solidFill>
              <a:latin typeface="+mn-ea"/>
              <a:sym typeface="+mn-ea"/>
            </a:endParaRPr>
          </a:p>
        </p:txBody>
      </p:sp>
      <p:sp>
        <p:nvSpPr>
          <p:cNvPr id="10496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建立兴趣小组：鼓励学生根据自己的兴趣加入不同的社团或小组，培养共同的兴趣爱好</a:t>
            </a:r>
            <a:endParaRPr altLang="en-US" dirty="0" sz="2000" lang="zh-CN" spc="150">
              <a:solidFill>
                <a:schemeClr val="tx1">
                  <a:lumMod val="75000"/>
                  <a:lumOff val="25000"/>
                </a:schemeClr>
              </a:solidFill>
              <a:latin typeface="+mn-ea"/>
              <a:sym typeface="+mn-ea"/>
            </a:endParaRPr>
          </a:p>
        </p:txBody>
      </p:sp>
      <p:sp>
        <p:nvSpPr>
          <p:cNvPr id="10496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开展志愿服务：鼓励学生参与社区服务、志愿者活动等，培养社会责任感和团队合作意识</a:t>
            </a:r>
            <a:endParaRPr altLang="en-US" dirty="0" sz="2000" lang="zh-CN" spc="150">
              <a:solidFill>
                <a:schemeClr val="tx1">
                  <a:lumMod val="75000"/>
                  <a:lumOff val="25000"/>
                </a:schemeClr>
              </a:solidFill>
              <a:latin typeface="+mn-ea"/>
              <a:sym typeface="+mn-ea"/>
            </a:endParaRPr>
          </a:p>
        </p:txBody>
      </p:sp>
      <p:sp>
        <p:nvSpPr>
          <p:cNvPr id="10496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举办交流分享会：定期组织学生分享自己的学习心得、生活体验等，促进彼此之间的了解和交流</a:t>
            </a:r>
            <a:endParaRPr altLang="en-US" dirty="0" sz="2000" lang="zh-CN" spc="150">
              <a:solidFill>
                <a:schemeClr val="tx1">
                  <a:lumMod val="75000"/>
                  <a:lumOff val="25000"/>
                </a:schemeClr>
              </a:solidFill>
              <a:latin typeface="+mn-ea"/>
              <a:sym typeface="+mn-ea"/>
            </a:endParaRPr>
          </a:p>
        </p:txBody>
      </p:sp>
      <p:sp>
        <p:nvSpPr>
          <p:cNvPr id="10496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96" name="标题 1"/>
          <p:cNvSpPr>
            <a:spLocks noGrp="1"/>
          </p:cNvSpPr>
          <p:nvPr>
            <p:ph type="title" idx="3"/>
          </p:nvPr>
        </p:nvSpPr>
        <p:spPr/>
        <p:txBody>
          <a:bodyPr/>
          <a:p>
            <a:r>
              <a:rPr altLang="en-US" lang="zh-CN"/>
              <a:t>建立良好的师生关系和同伴关系</a:t>
            </a:r>
            <a:endParaRPr altLang="en-US" lang="zh-CN"/>
          </a:p>
        </p:txBody>
      </p:sp>
      <p:sp>
        <p:nvSpPr>
          <p:cNvPr id="104969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建立互信：教师与学生之间应建立互相信任的关系，增强学生的安全感。</a:t>
            </a:r>
            <a:endParaRPr altLang="en-US" dirty="0" sz="1200" lang="zh-CN" spc="150">
              <a:solidFill>
                <a:schemeClr val="tx1">
                  <a:lumMod val="65000"/>
                  <a:lumOff val="35000"/>
                </a:schemeClr>
              </a:solidFill>
              <a:latin typeface="+mn-ea"/>
              <a:sym typeface="+mn-ea"/>
            </a:endParaRPr>
          </a:p>
        </p:txBody>
      </p:sp>
      <p:sp>
        <p:nvSpPr>
          <p:cNvPr id="104970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沟通交流：教师应积极与学生沟通交流，了解学生的需求和困难。</a:t>
            </a:r>
            <a:endParaRPr altLang="en-US" dirty="0" sz="1200" lang="zh-CN" spc="150">
              <a:solidFill>
                <a:schemeClr val="tx1">
                  <a:lumMod val="65000"/>
                  <a:lumOff val="35000"/>
                </a:schemeClr>
              </a:solidFill>
              <a:latin typeface="+mn-ea"/>
              <a:sym typeface="+mn-ea"/>
            </a:endParaRPr>
          </a:p>
        </p:txBody>
      </p:sp>
      <p:sp>
        <p:nvSpPr>
          <p:cNvPr id="104970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鼓励合作：教师应鼓励学生之间的合作与互动，培养他们的团队协作能力。</a:t>
            </a:r>
            <a:endParaRPr altLang="en-US" dirty="0" sz="1200" lang="zh-CN" spc="150">
              <a:solidFill>
                <a:schemeClr val="tx1">
                  <a:lumMod val="65000"/>
                  <a:lumOff val="35000"/>
                </a:schemeClr>
              </a:solidFill>
              <a:latin typeface="+mn-ea"/>
              <a:sym typeface="+mn-ea"/>
            </a:endParaRPr>
          </a:p>
        </p:txBody>
      </p:sp>
      <p:sp>
        <p:nvSpPr>
          <p:cNvPr id="104970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引导正确的价值观：教师应引导学生树立正确的价值观，如尊重、友善和诚实等。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8" name="标题 1"/>
          <p:cNvSpPr>
            <a:spLocks noGrp="1"/>
          </p:cNvSpPr>
          <p:nvPr>
            <p:ph type="title" idx="4"/>
            <p:custDataLst>
              <p:tags r:id="rId1"/>
            </p:custDataLst>
          </p:nvPr>
        </p:nvSpPr>
        <p:spPr/>
        <p:txBody>
          <a:bodyPr>
            <a:normAutofit fontScale="90000"/>
          </a:bodyPr>
          <a:p>
            <a:r>
              <a:rPr altLang="en-US" lang="zh-CN"/>
              <a:t>社交与人际关系教育的实施方式</a:t>
            </a:r>
            <a:endParaRPr altLang="en-US" lang="zh-CN"/>
          </a:p>
        </p:txBody>
      </p:sp>
      <p:sp>
        <p:nvSpPr>
          <p:cNvPr id="104974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742"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4" name="标题 1"/>
          <p:cNvSpPr>
            <a:spLocks noGrp="1"/>
          </p:cNvSpPr>
          <p:nvPr>
            <p:ph type="title" idx="3"/>
          </p:nvPr>
        </p:nvSpPr>
        <p:spPr/>
        <p:txBody>
          <a:bodyPr/>
          <a:p>
            <a:r>
              <a:rPr altLang="en-US" lang="zh-CN"/>
              <a:t>课堂教育中的社交与人际关系教育</a:t>
            </a:r>
            <a:endParaRPr altLang="en-US" lang="zh-CN"/>
          </a:p>
        </p:txBody>
      </p:sp>
      <p:sp>
        <p:nvSpPr>
          <p:cNvPr id="104978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小组讨论：分组进行讨论，鼓励学生发表自己的观点，提高团队协作能力。</a:t>
            </a:r>
            <a:endParaRPr altLang="en-US" sz="1400" lang="zh-CN" spc="150">
              <a:solidFill>
                <a:schemeClr val="tx1"/>
              </a:solidFill>
              <a:effectLst/>
              <a:latin typeface="+mn-ea"/>
              <a:sym typeface="+mn-ea"/>
            </a:endParaRPr>
          </a:p>
        </p:txBody>
      </p:sp>
      <p:sp>
        <p:nvSpPr>
          <p:cNvPr id="104979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角色扮演：通过角色扮演游戏，让学生体验不同角色的交往方式，培养沟通技巧。</a:t>
            </a:r>
            <a:endParaRPr altLang="en-US" dirty="0" sz="1400" lang="zh-CN" spc="150">
              <a:solidFill>
                <a:schemeClr val="tx1"/>
              </a:solidFill>
              <a:effectLst/>
              <a:latin typeface="+mn-ea"/>
              <a:sym typeface="+mn-ea"/>
            </a:endParaRPr>
          </a:p>
        </p:txBody>
      </p:sp>
      <p:sp>
        <p:nvSpPr>
          <p:cNvPr id="104979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案例分析：分析实际案例，让学生了解社交与人际关系的重要性，提高问题解决能力。</a:t>
            </a:r>
            <a:endParaRPr altLang="en-US" sz="1400" lang="zh-CN" spc="150">
              <a:solidFill>
                <a:schemeClr val="tx1"/>
              </a:solidFill>
              <a:effectLst/>
              <a:latin typeface="+mn-ea"/>
              <a:sym typeface="+mn-ea"/>
            </a:endParaRPr>
          </a:p>
        </p:txBody>
      </p:sp>
      <p:sp>
        <p:nvSpPr>
          <p:cNvPr id="104980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互动游戏：设计互动游戏，让学生在游戏中学习社交技巧，增强人际互动能力。</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4" name="标题 1"/>
          <p:cNvSpPr>
            <a:spLocks noGrp="1"/>
          </p:cNvSpPr>
          <p:nvPr>
            <p:ph type="title" idx="3"/>
          </p:nvPr>
        </p:nvSpPr>
        <p:spPr/>
        <p:txBody>
          <a:bodyPr/>
          <a:p>
            <a:r>
              <a:rPr altLang="en-US" lang="zh-CN"/>
              <a:t>课外活动中的社交与人际关系教育</a:t>
            </a:r>
            <a:endParaRPr altLang="en-US" lang="zh-CN"/>
          </a:p>
        </p:txBody>
      </p:sp>
      <p:sp>
        <p:nvSpPr>
          <p:cNvPr id="10498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组织团队活动，培养学生的合作意识和团队精神</a:t>
            </a:r>
            <a:endParaRPr altLang="en-US" dirty="0" sz="1200" lang="zh-CN" spc="150">
              <a:solidFill>
                <a:schemeClr val="tx1">
                  <a:lumMod val="65000"/>
                  <a:lumOff val="35000"/>
                </a:schemeClr>
              </a:solidFill>
              <a:latin typeface="+mn-ea"/>
              <a:sym typeface="+mn-ea"/>
            </a:endParaRPr>
          </a:p>
        </p:txBody>
      </p:sp>
      <p:sp>
        <p:nvSpPr>
          <p:cNvPr id="10498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开展社交礼仪培训，让学生学会基本的社交规范和交往技巧</a:t>
            </a:r>
            <a:endParaRPr altLang="en-US" dirty="0" sz="1200" lang="zh-CN" spc="150">
              <a:solidFill>
                <a:schemeClr val="tx1">
                  <a:lumMod val="65000"/>
                  <a:lumOff val="35000"/>
                </a:schemeClr>
              </a:solidFill>
              <a:latin typeface="+mn-ea"/>
              <a:sym typeface="+mn-ea"/>
            </a:endParaRPr>
          </a:p>
        </p:txBody>
      </p:sp>
      <p:sp>
        <p:nvSpPr>
          <p:cNvPr id="10498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组织学生参加社区志愿服务，提高学生的社会责任感和人际交往能力</a:t>
            </a:r>
            <a:endParaRPr altLang="en-US" dirty="0" sz="1200" lang="zh-CN" spc="150">
              <a:solidFill>
                <a:schemeClr val="tx1">
                  <a:lumMod val="65000"/>
                  <a:lumOff val="35000"/>
                </a:schemeClr>
              </a:solidFill>
              <a:latin typeface="+mn-ea"/>
              <a:sym typeface="+mn-ea"/>
            </a:endParaRPr>
          </a:p>
        </p:txBody>
      </p:sp>
      <p:sp>
        <p:nvSpPr>
          <p:cNvPr id="10498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引导学生参加兴趣小组或俱乐部，拓展学生的社交圈子，增强人际互动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6" name="标题 1"/>
          <p:cNvSpPr>
            <a:spLocks noGrp="1"/>
          </p:cNvSpPr>
          <p:nvPr>
            <p:ph type="title" idx="3"/>
          </p:nvPr>
        </p:nvSpPr>
        <p:spPr/>
        <p:txBody>
          <a:bodyPr/>
          <a:p>
            <a:r>
              <a:rPr altLang="en-US" lang="zh-CN"/>
              <a:t>家校合作中的社交与人际关系教育</a:t>
            </a:r>
            <a:endParaRPr altLang="en-US" lang="zh-CN"/>
          </a:p>
        </p:txBody>
      </p:sp>
      <p:sp>
        <p:nvSpPr>
          <p:cNvPr id="104987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家长参与：家长参与学校活动，增强与学校的联系，共同促进孩子的社交与人际关系发展。</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家庭教育：引导家长关注孩子的社交与人际关系，提供相关知识和技巧，帮助孩子建立良好的人际关系。</a:t>
            </a:r>
            <a:endParaRPr dirty="0" sz="2000" err="1">
              <a:solidFill>
                <a:schemeClr val="tx1">
                  <a:lumMod val="75000"/>
                  <a:lumOff val="25000"/>
                </a:schemeClr>
              </a:solidFill>
              <a:latin typeface="+mn-ea"/>
              <a:ea typeface="+mn-ea"/>
              <a:cs typeface="+mn-ea"/>
              <a:sym typeface="+mn-lt"/>
            </a:endParaRPr>
          </a:p>
        </p:txBody>
      </p:sp>
      <p:sp>
        <p:nvSpPr>
          <p:cNvPr id="104989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0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学校与社区合作：利用社区资源，组织丰富的课外活动，为学生提供更多社交机会，促进其人际关系的发展。</a:t>
            </a:r>
            <a:endParaRPr dirty="0" sz="2000" err="1">
              <a:solidFill>
                <a:schemeClr val="tx1">
                  <a:lumMod val="75000"/>
                  <a:lumOff val="25000"/>
                </a:schemeClr>
              </a:solidFill>
              <a:latin typeface="+mn-ea"/>
              <a:ea typeface="+mn-ea"/>
              <a:cs typeface="+mn-ea"/>
              <a:sym typeface="+mn-lt"/>
            </a:endParaRPr>
          </a:p>
        </p:txBody>
      </p:sp>
      <p:sp>
        <p:nvSpPr>
          <p:cNvPr id="10499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沟通交流：建立有效的沟通机制，加强家长、教师和学生之间的交流，共同解决孩子在社交中遇到的问题。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50" name="标题 1"/>
          <p:cNvSpPr>
            <a:spLocks noGrp="1"/>
          </p:cNvSpPr>
          <p:nvPr>
            <p:ph type="title" idx="3"/>
          </p:nvPr>
        </p:nvSpPr>
        <p:spPr/>
        <p:txBody>
          <a:bodyPr/>
          <a:p>
            <a:r>
              <a:rPr altLang="en-US" lang="zh-CN"/>
              <a:t>利用现代技术手段开展社交与人际关系教育</a:t>
            </a:r>
            <a:endParaRPr altLang="en-US" lang="zh-CN"/>
          </a:p>
        </p:txBody>
      </p:sp>
      <p:sp>
        <p:nvSpPr>
          <p:cNvPr id="104995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5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6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6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6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利用虚拟现实技术模拟真实社交场景</a:t>
            </a:r>
            <a:endParaRPr altLang="en-US" dirty="0" sz="2400" lang="zh-CN">
              <a:latin typeface="+mn-ea"/>
              <a:ea typeface="+mn-ea"/>
            </a:endParaRPr>
          </a:p>
        </p:txBody>
      </p:sp>
      <p:sp>
        <p:nvSpPr>
          <p:cNvPr id="104997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利用游戏化元素增加社交与人际关系教育的趣味性</a:t>
            </a:r>
            <a:endParaRPr altLang="en-US" dirty="0" sz="2400" lang="zh-CN">
              <a:latin typeface="+mn-ea"/>
              <a:ea typeface="+mn-ea"/>
            </a:endParaRPr>
          </a:p>
        </p:txBody>
      </p:sp>
      <p:sp>
        <p:nvSpPr>
          <p:cNvPr id="104997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利用网络平台进行在线交流和互动</a:t>
            </a:r>
            <a:endParaRPr altLang="en-US" dirty="0" sz="2400" lang="zh-CN">
              <a:latin typeface="+mn-ea"/>
              <a:ea typeface="+mn-ea"/>
            </a:endParaRPr>
          </a:p>
        </p:txBody>
      </p:sp>
      <p:sp>
        <p:nvSpPr>
          <p:cNvPr id="104997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利用社交媒体促进学生的社交圈子扩大</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08" name="标题 1"/>
          <p:cNvSpPr>
            <a:spLocks noGrp="1"/>
          </p:cNvSpPr>
          <p:nvPr>
            <p:ph type="title" idx="4"/>
            <p:custDataLst>
              <p:tags r:id="rId1"/>
            </p:custDataLst>
          </p:nvPr>
        </p:nvSpPr>
        <p:spPr/>
        <p:txBody>
          <a:bodyPr>
            <a:normAutofit fontScale="90000"/>
          </a:bodyPr>
          <a:p>
            <a:r>
              <a:rPr altLang="en-US" lang="zh-CN"/>
              <a:t>社交与人际关系教育的评价与反馈</a:t>
            </a:r>
            <a:endParaRPr altLang="en-US" lang="zh-CN"/>
          </a:p>
        </p:txBody>
      </p:sp>
      <p:sp>
        <p:nvSpPr>
          <p:cNvPr id="105001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012"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4" name="标题 1"/>
          <p:cNvSpPr>
            <a:spLocks noGrp="1"/>
          </p:cNvSpPr>
          <p:nvPr>
            <p:ph type="title" idx="3"/>
          </p:nvPr>
        </p:nvSpPr>
        <p:spPr/>
        <p:txBody>
          <a:bodyPr/>
          <a:p>
            <a:r>
              <a:rPr altLang="en-US" lang="zh-CN"/>
              <a:t>评价学生的社交与人际关系能力</a:t>
            </a:r>
            <a:endParaRPr altLang="en-US" lang="zh-CN"/>
          </a:p>
        </p:txBody>
      </p:sp>
      <p:sp>
        <p:nvSpPr>
          <p:cNvPr id="105005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观察学生的行为表现：注意学生在社交场合中的表现，是否能够与他人建立良好的关系，是否能够妥善处理人际冲突等。</a:t>
            </a:r>
            <a:endParaRPr altLang="en-US" dirty="0" sz="1200" lang="zh-CN" spc="150">
              <a:solidFill>
                <a:schemeClr val="tx1">
                  <a:lumMod val="65000"/>
                  <a:lumOff val="35000"/>
                </a:schemeClr>
              </a:solidFill>
              <a:latin typeface="+mn-ea"/>
              <a:sym typeface="+mn-ea"/>
            </a:endParaRPr>
          </a:p>
        </p:txBody>
      </p:sp>
      <p:sp>
        <p:nvSpPr>
          <p:cNvPr id="105005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听取学生的反馈意见：定期与学生进行交流，了解他们对社交与人际关系教育的看法和感受，以及他们在实践中遇到的问题和困难。</a:t>
            </a:r>
            <a:endParaRPr altLang="en-US" dirty="0" sz="1200" lang="zh-CN" spc="150">
              <a:solidFill>
                <a:schemeClr val="tx1">
                  <a:lumMod val="65000"/>
                  <a:lumOff val="35000"/>
                </a:schemeClr>
              </a:solidFill>
              <a:latin typeface="+mn-ea"/>
              <a:sym typeface="+mn-ea"/>
            </a:endParaRPr>
          </a:p>
        </p:txBody>
      </p:sp>
      <p:sp>
        <p:nvSpPr>
          <p:cNvPr id="105006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评估学生的沟通技巧：学生的沟通技巧是评价其社交与人际关系能力的重要方面，注意学生在口头和书面表达方面的表现。</a:t>
            </a:r>
            <a:endParaRPr altLang="en-US" dirty="0" sz="1200" lang="zh-CN" spc="150">
              <a:solidFill>
                <a:schemeClr val="tx1">
                  <a:lumMod val="65000"/>
                  <a:lumOff val="35000"/>
                </a:schemeClr>
              </a:solidFill>
              <a:latin typeface="+mn-ea"/>
              <a:sym typeface="+mn-ea"/>
            </a:endParaRPr>
          </a:p>
        </p:txBody>
      </p:sp>
      <p:sp>
        <p:nvSpPr>
          <p:cNvPr id="105006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综合评价学生的表现：在评价学生的社交与人际关系能力时，需要综合考虑学生的行为表现、反馈意见和沟通技巧等方面的因素，以便全面客观地评估学生的能力水平。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96" name="标题 1"/>
          <p:cNvSpPr>
            <a:spLocks noGrp="1"/>
          </p:cNvSpPr>
          <p:nvPr>
            <p:ph type="title" idx="3"/>
          </p:nvPr>
        </p:nvSpPr>
        <p:spPr/>
        <p:txBody>
          <a:bodyPr/>
          <a:p>
            <a:r>
              <a:rPr altLang="en-US" lang="zh-CN"/>
              <a:t>评价教师的社交与人际关系教育效果</a:t>
            </a:r>
            <a:endParaRPr altLang="en-US" lang="zh-CN"/>
          </a:p>
        </p:txBody>
      </p:sp>
      <p:sp>
        <p:nvSpPr>
          <p:cNvPr id="105009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4"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观察法：通过观察学生在课堂上的表现，评估教师的教学效果。</a:t>
            </a:r>
            <a:endParaRPr altLang="en-US" dirty="0" sz="1200" lang="zh-CN" spc="150">
              <a:solidFill>
                <a:schemeClr val="tx1">
                  <a:lumMod val="65000"/>
                  <a:lumOff val="35000"/>
                </a:schemeClr>
              </a:solidFill>
              <a:latin typeface="+mn-ea"/>
              <a:sym typeface="+mn-ea"/>
            </a:endParaRPr>
          </a:p>
        </p:txBody>
      </p:sp>
      <p:sp>
        <p:nvSpPr>
          <p:cNvPr id="1050136"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成绩评定法：通过学生的考试成绩和作业完成情况，评估教师的教学效果。</a:t>
            </a:r>
            <a:endParaRPr altLang="en-US" dirty="0" sz="1200" lang="zh-CN" spc="150">
              <a:solidFill>
                <a:schemeClr val="tx1">
                  <a:lumMod val="65000"/>
                  <a:lumOff val="35000"/>
                </a:schemeClr>
              </a:solidFill>
              <a:latin typeface="+mn-ea"/>
              <a:sym typeface="+mn-ea"/>
            </a:endParaRPr>
          </a:p>
        </p:txBody>
      </p:sp>
      <p:sp>
        <p:nvSpPr>
          <p:cNvPr id="1050138"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访谈法：与学生进行面对面的交流，深入了解他们对教师教学方式的看法和感受。</a:t>
            </a:r>
            <a:endParaRPr altLang="en-US" dirty="0" sz="1200" lang="zh-CN" spc="150">
              <a:solidFill>
                <a:schemeClr val="tx1">
                  <a:lumMod val="65000"/>
                  <a:lumOff val="35000"/>
                </a:schemeClr>
              </a:solidFill>
              <a:latin typeface="+mn-ea"/>
              <a:sym typeface="+mn-ea"/>
            </a:endParaRPr>
          </a:p>
        </p:txBody>
      </p:sp>
      <p:sp>
        <p:nvSpPr>
          <p:cNvPr id="105014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问卷调查法：向学生发放问卷，了解他们对教师教学方式的看法和感受。</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4" name="标题 1"/>
          <p:cNvSpPr>
            <a:spLocks noGrp="1"/>
          </p:cNvSpPr>
          <p:nvPr>
            <p:ph type="title" idx="3"/>
          </p:nvPr>
        </p:nvSpPr>
        <p:spPr/>
        <p:txBody>
          <a:bodyPr/>
          <a:p>
            <a:r>
              <a:rPr altLang="en-US" lang="zh-CN"/>
              <a:t>及时反馈评价结果，调整教育策略</a:t>
            </a:r>
            <a:endParaRPr altLang="en-US" lang="zh-CN"/>
          </a:p>
        </p:txBody>
      </p:sp>
      <p:sp>
        <p:nvSpPr>
          <p:cNvPr id="105017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评价方式：观察、问卷调查、访谈等</a:t>
            </a:r>
            <a:endParaRPr altLang="en-US" dirty="0" sz="2000" lang="zh-CN" spc="150">
              <a:solidFill>
                <a:schemeClr val="tx1">
                  <a:lumMod val="75000"/>
                  <a:lumOff val="25000"/>
                </a:schemeClr>
              </a:solidFill>
              <a:latin typeface="+mn-ea"/>
              <a:sym typeface="+mn-ea"/>
            </a:endParaRPr>
          </a:p>
        </p:txBody>
      </p:sp>
      <p:sp>
        <p:nvSpPr>
          <p:cNvPr id="105018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反馈内容：学生的社交表现、人际关系状况、问题与困难等</a:t>
            </a:r>
            <a:endParaRPr altLang="en-US" dirty="0" sz="2000" lang="zh-CN" spc="150">
              <a:solidFill>
                <a:schemeClr val="tx1">
                  <a:lumMod val="75000"/>
                  <a:lumOff val="25000"/>
                </a:schemeClr>
              </a:solidFill>
              <a:latin typeface="+mn-ea"/>
              <a:sym typeface="+mn-ea"/>
            </a:endParaRPr>
          </a:p>
        </p:txBody>
      </p:sp>
      <p:sp>
        <p:nvSpPr>
          <p:cNvPr id="105018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调整策略：根据评价结果，调整教育方法、教学内容和教学进度等</a:t>
            </a:r>
            <a:endParaRPr altLang="en-US" dirty="0" sz="2000" lang="zh-CN" spc="150">
              <a:solidFill>
                <a:schemeClr val="tx1">
                  <a:lumMod val="75000"/>
                  <a:lumOff val="25000"/>
                </a:schemeClr>
              </a:solidFill>
              <a:latin typeface="+mn-ea"/>
              <a:sym typeface="+mn-ea"/>
            </a:endParaRPr>
          </a:p>
        </p:txBody>
      </p:sp>
      <p:sp>
        <p:nvSpPr>
          <p:cNvPr id="105019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跟踪评估：定期进行评估，确保教育策略的有效性和针对性</a:t>
            </a:r>
            <a:endParaRPr altLang="en-US" dirty="0" sz="2000" lang="zh-CN" spc="150">
              <a:solidFill>
                <a:schemeClr val="tx1">
                  <a:lumMod val="75000"/>
                  <a:lumOff val="25000"/>
                </a:schemeClr>
              </a:solidFill>
              <a:latin typeface="+mn-ea"/>
              <a:sym typeface="+mn-ea"/>
            </a:endParaRPr>
          </a:p>
        </p:txBody>
      </p:sp>
      <p:sp>
        <p:nvSpPr>
          <p:cNvPr id="105019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2" name="标题 1"/>
          <p:cNvSpPr>
            <a:spLocks noGrp="1"/>
          </p:cNvSpPr>
          <p:nvPr>
            <p:ph type="title" idx="3"/>
          </p:nvPr>
        </p:nvSpPr>
        <p:spPr/>
        <p:txBody>
          <a:bodyPr/>
          <a:p>
            <a:r>
              <a:rPr altLang="en-US" lang="zh-CN"/>
              <a:t>定期开展社交与人际关系教育评估</a:t>
            </a:r>
            <a:endParaRPr altLang="en-US" lang="zh-CN"/>
          </a:p>
        </p:txBody>
      </p:sp>
      <p:sp>
        <p:nvSpPr>
          <p:cNvPr id="105023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鼓励学生参与评估和反馈</a:t>
            </a:r>
            <a:endParaRPr altLang="en-US" dirty="0" sz="2400" lang="zh-CN">
              <a:latin typeface="+mn-ea"/>
              <a:ea typeface="+mn-ea"/>
            </a:endParaRPr>
          </a:p>
        </p:txBody>
      </p:sp>
      <p:sp>
        <p:nvSpPr>
          <p:cNvPr id="105025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与家长保持沟通，共同关注学生的成长</a:t>
            </a:r>
            <a:endParaRPr altLang="en-US" dirty="0" sz="2400" lang="zh-CN">
              <a:latin typeface="+mn-ea"/>
              <a:ea typeface="+mn-ea"/>
            </a:endParaRPr>
          </a:p>
        </p:txBody>
      </p:sp>
      <p:sp>
        <p:nvSpPr>
          <p:cNvPr id="105025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定期评估学生的学习进度和成果</a:t>
            </a:r>
            <a:endParaRPr altLang="en-US" dirty="0" sz="2400" lang="zh-CN">
              <a:latin typeface="+mn-ea"/>
              <a:ea typeface="+mn-ea"/>
            </a:endParaRPr>
          </a:p>
        </p:txBody>
      </p:sp>
      <p:sp>
        <p:nvSpPr>
          <p:cNvPr id="105025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及时调整教学方法和策略</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90"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292"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8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9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3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3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7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7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24.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26.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86.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2024-01-05T05:28:49Z</dcterms:created>
  <dcterms:modified xsi:type="dcterms:W3CDTF">2024-01-05T05:28:49Z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5902aa34cc4241f79180cf82a97f3a72_21</vt:lpwstr>
  </property>
</Properties>
</file>