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21" r:id="rId1"/>
    <p:sldMasterId id="2147499058" r:id="rId2"/>
  </p:sldMasterIdLst>
  <p:notesMasterIdLst>
    <p:notesMasterId r:id="rId3"/>
  </p:notesMasterIdLst>
  <p:sldIdLst>
    <p:sldId id="7425" r:id="rId4"/>
    <p:sldId id="7429" r:id="rId5"/>
    <p:sldId id="7432" r:id="rId6"/>
    <p:sldId id="7435" r:id="rId7"/>
    <p:sldId id="7438" r:id="rId8"/>
    <p:sldId id="7441" r:id="rId9"/>
    <p:sldId id="7444" r:id="rId10"/>
    <p:sldId id="7447" r:id="rId11"/>
    <p:sldId id="7450" r:id="rId12"/>
    <p:sldId id="7453" r:id="rId13"/>
    <p:sldId id="7456" r:id="rId14"/>
    <p:sldId id="7459" r:id="rId15"/>
    <p:sldId id="7462" r:id="rId16"/>
    <p:sldId id="7465" r:id="rId17"/>
    <p:sldId id="7468" r:id="rId18"/>
    <p:sldId id="7471" r:id="rId19"/>
    <p:sldId id="7474" r:id="rId20"/>
    <p:sldId id="7477" r:id="rId21"/>
    <p:sldId id="7480" r:id="rId22"/>
    <p:sldId id="7483" r:id="rId23"/>
    <p:sldId id="7486" r:id="rId24"/>
    <p:sldId id="7489" r:id="rId25"/>
    <p:sldId id="7492" r:id="rId26"/>
    <p:sldId id="7495" r:id="rId27"/>
    <p:sldId id="7498" r:id="rId28"/>
    <p:sldId id="7501" r:id="rId29"/>
    <p:sldId id="7504" r:id="rId30"/>
    <p:sldId id="75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22" r:id="rId1"/>
    <p:sldLayoutId id="2147499023" r:id="rId2"/>
    <p:sldLayoutId id="2147499024" r:id="rId3"/>
    <p:sldLayoutId id="2147499025" r:id="rId4"/>
    <p:sldLayoutId id="2147499026" r:id="rId5"/>
    <p:sldLayoutId id="2147499027" r:id="rId6"/>
    <p:sldLayoutId id="2147499028" r:id="rId7"/>
    <p:sldLayoutId id="2147499029" r:id="rId8"/>
    <p:sldLayoutId id="2147499030" r:id="rId9"/>
    <p:sldLayoutId id="2147499031" r:id="rId10"/>
    <p:sldLayoutId id="21474990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59" r:id="rId1"/>
    <p:sldLayoutId id="2147499060" r:id="rId2"/>
    <p:sldLayoutId id="2147499061" r:id="rId3"/>
    <p:sldLayoutId id="2147499062" r:id="rId4"/>
    <p:sldLayoutId id="2147499063" r:id="rId5"/>
    <p:sldLayoutId id="2147499064" r:id="rId6"/>
    <p:sldLayoutId id="2147499065" r:id="rId7"/>
    <p:sldLayoutId id="2147499066" r:id="rId8"/>
    <p:sldLayoutId id="2147499067" r:id="rId9"/>
    <p:sldLayoutId id="2147499068" r:id="rId10"/>
    <p:sldLayoutId id="214749906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娱乐业虚拟现实体验方案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娱乐业虚拟现实体验方案实施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娱乐业虚拟现实体验方案内容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虚拟现实技术介绍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娱乐业虚拟现实体验方案效果评估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娱乐业虚拟现实体验方案案例分析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虚拟现实技术介绍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虚拟现实技术定义</a:t>
            </a:r>
            <a:endParaRPr altLang="en-US" lang="zh-CN"/>
          </a:p>
        </p:txBody>
      </p:sp>
      <p:sp>
        <p:nvSpPr>
          <p:cNvPr id="1048870" name="圆角矩形 30"/>
          <p:cNvSpPr/>
          <p:nvPr>
            <p:custDataLst>
              <p:tags r:id="rId1"/>
            </p:custDataLst>
          </p:nvPr>
        </p:nvSpPr>
        <p:spPr>
          <a:xfrm>
            <a:off x="2795762" y="1712686"/>
            <a:ext cx="6945874" cy="974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72" name="圆角矩形 65"/>
          <p:cNvSpPr/>
          <p:nvPr>
            <p:custDataLst>
              <p:tags r:id="rId2"/>
            </p:custDataLst>
          </p:nvPr>
        </p:nvSpPr>
        <p:spPr>
          <a:xfrm>
            <a:off x="2795762" y="2804133"/>
            <a:ext cx="6945874" cy="974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74" name="圆角矩形 72"/>
          <p:cNvSpPr/>
          <p:nvPr>
            <p:custDataLst>
              <p:tags r:id="rId3"/>
            </p:custDataLst>
          </p:nvPr>
        </p:nvSpPr>
        <p:spPr>
          <a:xfrm>
            <a:off x="2795762" y="3895581"/>
            <a:ext cx="6945874" cy="974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76" name="圆角矩形 78"/>
          <p:cNvSpPr/>
          <p:nvPr>
            <p:custDataLst>
              <p:tags r:id="rId4"/>
            </p:custDataLst>
          </p:nvPr>
        </p:nvSpPr>
        <p:spPr>
          <a:xfrm>
            <a:off x="2795762" y="4987028"/>
            <a:ext cx="6945874" cy="9748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78" name="圆角矩形 35"/>
          <p:cNvSpPr/>
          <p:nvPr>
            <p:custDataLst>
              <p:tags r:id="rId5"/>
            </p:custDataLst>
          </p:nvPr>
        </p:nvSpPr>
        <p:spPr>
          <a:xfrm>
            <a:off x="2447974" y="1896460"/>
            <a:ext cx="1675046" cy="60731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圆角矩形 35"/>
          <p:cNvSpPr/>
          <p:nvPr>
            <p:custDataLst>
              <p:tags r:id="rId6"/>
            </p:custDataLst>
          </p:nvPr>
        </p:nvSpPr>
        <p:spPr>
          <a:xfrm>
            <a:off x="2447974" y="5170803"/>
            <a:ext cx="1675046" cy="60731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2" name="圆角矩形 35"/>
          <p:cNvSpPr/>
          <p:nvPr>
            <p:custDataLst>
              <p:tags r:id="rId7"/>
            </p:custDataLst>
          </p:nvPr>
        </p:nvSpPr>
        <p:spPr>
          <a:xfrm>
            <a:off x="2447974" y="4079355"/>
            <a:ext cx="1675046" cy="60731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圆角矩形 35"/>
          <p:cNvSpPr/>
          <p:nvPr>
            <p:custDataLst>
              <p:tags r:id="rId8"/>
            </p:custDataLst>
          </p:nvPr>
        </p:nvSpPr>
        <p:spPr>
          <a:xfrm>
            <a:off x="2447974" y="2987908"/>
            <a:ext cx="1675046" cy="60731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6" name="文本框 4"/>
          <p:cNvSpPr txBox="1"/>
          <p:nvPr>
            <p:custDataLst>
              <p:tags r:id="rId9"/>
            </p:custDataLst>
          </p:nvPr>
        </p:nvSpPr>
        <p:spPr>
          <a:xfrm>
            <a:off x="4515599" y="1761429"/>
            <a:ext cx="5177294" cy="8773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虚拟现实技术是一种模拟真实环境的技术，通过头戴式设备、手柄等交互设备，使用户沉浸在计算机生成的三维环境中。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88" name="文本框 5"/>
          <p:cNvSpPr txBox="1"/>
          <p:nvPr>
            <p:custDataLst>
              <p:tags r:id="rId10"/>
            </p:custDataLst>
          </p:nvPr>
        </p:nvSpPr>
        <p:spPr>
          <a:xfrm>
            <a:off x="4515599" y="2852876"/>
            <a:ext cx="5177294" cy="8773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虚拟现实技术通过高分辨率的图像和三维音效，提供逼真的感官体验，使用户能够与虚拟环境中的对象进行交互。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90" name="文本框 6"/>
          <p:cNvSpPr txBox="1"/>
          <p:nvPr>
            <p:custDataLst>
              <p:tags r:id="rId11"/>
            </p:custDataLst>
          </p:nvPr>
        </p:nvSpPr>
        <p:spPr>
          <a:xfrm>
            <a:off x="4515599" y="3944324"/>
            <a:ext cx="5177294" cy="8773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虚拟现实技术可以模拟出各种场景，如游戏、电影、旅游、教育等，为用户提供身临其境的体验。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92" name="文本框 8"/>
          <p:cNvSpPr txBox="1"/>
          <p:nvPr>
            <p:custDataLst>
              <p:tags r:id="rId12"/>
            </p:custDataLst>
          </p:nvPr>
        </p:nvSpPr>
        <p:spPr>
          <a:xfrm>
            <a:off x="4515599" y="5035771"/>
            <a:ext cx="5177294" cy="87737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虚拟现实技术具有广阔的应用前景，在娱乐、教育、医疗、军事等领域都有广泛的应用价值。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虚拟现实技术原理</a:t>
            </a:r>
            <a:endParaRPr altLang="en-US" lang="zh-CN"/>
          </a:p>
        </p:txBody>
      </p:sp>
      <p:sp>
        <p:nvSpPr>
          <p:cNvPr id="104892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原理：利用计算机图形技术、传感器技术和多媒体技术等手段，创造出逼真的三维虚拟环境。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定义：虚拟现实技术是一种模拟真实环境的技术，通过头戴式设备为用户提供沉浸式的体验。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特点：具有沉浸感、交互性和想象性等特点，使用户能够身临其境地感受虚拟世界。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应用：在娱乐、教育、医疗、军事等领域有广泛的应用前景。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虚拟现实技术应用领域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娱乐业：提供沉浸式的游戏和电影体验，让观众身临其境地感受虚拟世界。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教育领域：模拟真实场景，帮助学生更好地理解和掌握知识，提高学习效果。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7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医疗行业：用于手术模拟训练、疼痛管理、康复治疗等方面，提高医疗水平和治疗效果。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军事领域：模拟实战场景，进行军事训练和战略规划，提高作战能力和指挥能力。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虚拟现实技术发展现状与趋势</a:t>
            </a:r>
            <a:endParaRPr altLang="en-US" lang="zh-CN"/>
          </a:p>
        </p:txBody>
      </p:sp>
      <p:sp>
        <p:nvSpPr>
          <p:cNvPr id="1049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当前虚拟现实技术已广泛应用于娱乐、教育、医疗等领域，为用户提供沉浸式体验。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虚拟现实技术未来将与人工智能、物联网等技术深度融合，拓展应用场景，提升用户体验。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虚拟现实技术市场前景广阔，未来将催生更多创新型企业，推动产业持续发展。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随着技术的不断进步，虚拟现实将更加注重交互性和智能化，实现更加自然的人机交互。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娱乐业虚拟现实体验方案内容</a:t>
            </a:r>
            <a:endParaRPr altLang="en-US" dirty="0" lang="zh-CN"/>
          </a:p>
        </p:txBody>
      </p:sp>
      <p:sp>
        <p:nvSpPr>
          <p:cNvPr id="1049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虚拟现实游戏体验</a:t>
            </a:r>
            <a:endParaRPr altLang="en-US" lang="zh-CN"/>
          </a:p>
        </p:txBody>
      </p:sp>
      <p:sp>
        <p:nvSpPr>
          <p:cNvPr id="1049146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8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0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沉浸式游戏体验：通过虚拟现实技术，玩家能够身临其境地感受游戏场景，提高游戏体验的真实感和刺激感。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4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6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多样化的游戏内容：虚拟现实游戏能够提供丰富多样的游戏内容，满足不同玩家的需求和口味。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2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社交互动：玩家可以在虚拟现实游戏中与其他玩家进行互动，共同体验游戏乐趣，增强游戏的社交性和互动性。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8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安全可靠：虚拟现实游戏不会对玩家造成身体上的伤害，同时也可以避免因游戏中的暴力行为而引发的道德问题。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虚拟现实音乐会体验</a:t>
            </a:r>
            <a:endParaRPr altLang="en-US" lang="zh-CN"/>
          </a:p>
        </p:txBody>
      </p:sp>
      <p:sp>
        <p:nvSpPr>
          <p:cNvPr id="1049204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音乐会场景：提供沉浸式的音乐会体验，让观众仿佛身临其境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交互方式：观众可以通过虚拟现实设备与音乐家互动，如挥舞荧光棒、参与点歌等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定制化体验：观众可以选择自己喜欢的音乐风格和艺术家，享受个性化的音乐会体验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社交互动：观众可以在虚拟现实世界中与其他观众交流，分享感受，增强社交互动性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虚拟现实电影院体验</a:t>
            </a:r>
            <a:endParaRPr altLang="en-US" lang="zh-CN"/>
          </a:p>
        </p:txBody>
      </p:sp>
      <p:sp>
        <p:nvSpPr>
          <p:cNvPr id="1049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沉浸式观影体验：提供身临其境的观影环境，让观众仿佛置身于电影场景之中。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交互式剧情参与：观众可以通过虚拟现实设备与剧情互动，影响剧情发展，增加观影趣味性和参与感。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个性化观影选择：观众可以根据自己的喜好选择观影角度、位置和视角，实现个性化观影体验。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社交互动：观众可以在虚拟现实电影院内与其他观众互动，共同观影、交流感受，增加观影社交性。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虚拟现实主题公园体验</a:t>
            </a:r>
            <a:endParaRPr altLang="en-US" lang="zh-CN"/>
          </a:p>
        </p:txBody>
      </p:sp>
      <p:sp>
        <p:nvSpPr>
          <p:cNvPr id="1049320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介绍娱乐业虚拟现实体验方案中的主题公园体验，包括各种互动游戏和场景。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分析主题公园体验在虚拟现实中的优势，如身临其境的感受、高度互动等。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探讨如何将现实与虚拟相结合，创造更加丰富和真实的体验感。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介绍虚拟现实主题公园的未来发展趋势和潜在商业价值。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娱乐业虚拟现实体验方案实施</a:t>
            </a:r>
            <a:endParaRPr altLang="en-US" dirty="0" lang="zh-CN"/>
          </a:p>
        </p:txBody>
      </p:sp>
      <p:sp>
        <p:nvSpPr>
          <p:cNvPr id="10493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实施目标与原则</a:t>
            </a:r>
            <a:endParaRPr altLang="en-US" lang="zh-CN"/>
          </a:p>
        </p:txBody>
      </p:sp>
      <p:sp>
        <p:nvSpPr>
          <p:cNvPr id="1049414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实施原则：以用户需求为导向，注重技术实现与内容创新的结合，确保安全可靠。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实施目标：提供沉浸式的虚拟现实体验，提升娱乐业的产品和服务质量。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实施步骤：分析市场需求，制定技术方案，开发虚拟现实内容，进行测试和优化。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实施效果评估：通过用户反馈、市场表现等指标，对实施效果进行评估和持续改进。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实施步骤与方法</a:t>
            </a:r>
            <a:endParaRPr altLang="en-US" lang="zh-CN"/>
          </a:p>
        </p:txBody>
      </p:sp>
      <p:sp>
        <p:nvSpPr>
          <p:cNvPr id="1049464" name="矩形: 圆角 23"/>
          <p:cNvSpPr/>
          <p:nvPr>
            <p:custDataLst>
              <p:tags r:id="rId1"/>
            </p:custDataLst>
          </p:nvPr>
        </p:nvSpPr>
        <p:spPr>
          <a:xfrm>
            <a:off x="1171842" y="1712686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66" name="矩形: 圆角 24"/>
          <p:cNvSpPr/>
          <p:nvPr>
            <p:custDataLst>
              <p:tags r:id="rId2"/>
            </p:custDataLst>
          </p:nvPr>
        </p:nvSpPr>
        <p:spPr>
          <a:xfrm>
            <a:off x="1292108" y="1833522"/>
            <a:ext cx="1540339" cy="4200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3"/>
            </p:custDataLst>
          </p:nvPr>
        </p:nvSpPr>
        <p:spPr>
          <a:xfrm>
            <a:off x="1292108" y="2214268"/>
            <a:ext cx="4716831" cy="851784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确定目标和期望：明确虚拟现实体验的目标和期望，为实施方案提供指导。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0" name="矩形: 圆角 31"/>
          <p:cNvSpPr/>
          <p:nvPr>
            <p:custDataLst>
              <p:tags r:id="rId4"/>
            </p:custDataLst>
          </p:nvPr>
        </p:nvSpPr>
        <p:spPr>
          <a:xfrm>
            <a:off x="1171842" y="3160435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72" name="矩形: 圆角 32"/>
          <p:cNvSpPr/>
          <p:nvPr>
            <p:custDataLst>
              <p:tags r:id="rId5"/>
            </p:custDataLst>
          </p:nvPr>
        </p:nvSpPr>
        <p:spPr>
          <a:xfrm>
            <a:off x="1292108" y="3281271"/>
            <a:ext cx="1540339" cy="4200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6"/>
            </p:custDataLst>
          </p:nvPr>
        </p:nvSpPr>
        <p:spPr>
          <a:xfrm>
            <a:off x="1292108" y="3662018"/>
            <a:ext cx="4716831" cy="851784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选择技术：选择适合的虚拟现实技术和设备，确保体验效果和用户满意度。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6" name="矩形: 圆角 35"/>
          <p:cNvSpPr/>
          <p:nvPr>
            <p:custDataLst>
              <p:tags r:id="rId7"/>
            </p:custDataLst>
          </p:nvPr>
        </p:nvSpPr>
        <p:spPr>
          <a:xfrm>
            <a:off x="1171842" y="4608755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78" name="矩形: 圆角 36"/>
          <p:cNvSpPr/>
          <p:nvPr>
            <p:custDataLst>
              <p:tags r:id="rId8"/>
            </p:custDataLst>
          </p:nvPr>
        </p:nvSpPr>
        <p:spPr>
          <a:xfrm>
            <a:off x="1292108" y="4729591"/>
            <a:ext cx="1540086" cy="4200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9"/>
            </p:custDataLst>
          </p:nvPr>
        </p:nvSpPr>
        <p:spPr>
          <a:xfrm>
            <a:off x="1292108" y="5110338"/>
            <a:ext cx="4716586" cy="851550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测试和优化：对虚拟现实体验进行测试和优化，确保体验效果和稳定性。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2" name="矩形: 圆角 48"/>
          <p:cNvSpPr/>
          <p:nvPr>
            <p:custDataLst>
              <p:tags r:id="rId10"/>
            </p:custDataLst>
          </p:nvPr>
        </p:nvSpPr>
        <p:spPr>
          <a:xfrm>
            <a:off x="6180828" y="1712686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84" name="矩形: 圆角 49"/>
          <p:cNvSpPr/>
          <p:nvPr>
            <p:custDataLst>
              <p:tags r:id="rId11"/>
            </p:custDataLst>
          </p:nvPr>
        </p:nvSpPr>
        <p:spPr>
          <a:xfrm>
            <a:off x="6301094" y="1833522"/>
            <a:ext cx="1540339" cy="4200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12"/>
            </p:custDataLst>
          </p:nvPr>
        </p:nvSpPr>
        <p:spPr>
          <a:xfrm>
            <a:off x="6301094" y="2214268"/>
            <a:ext cx="4716831" cy="851784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制定计划：根据目标和期望，制定详细的实施计划，包括时间安排、资源需求等。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8" name="矩形: 圆角 45"/>
          <p:cNvSpPr/>
          <p:nvPr>
            <p:custDataLst>
              <p:tags r:id="rId13"/>
            </p:custDataLst>
          </p:nvPr>
        </p:nvSpPr>
        <p:spPr>
          <a:xfrm>
            <a:off x="6180828" y="3160435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90" name="矩形: 圆角 46"/>
          <p:cNvSpPr/>
          <p:nvPr>
            <p:custDataLst>
              <p:tags r:id="rId14"/>
            </p:custDataLst>
          </p:nvPr>
        </p:nvSpPr>
        <p:spPr>
          <a:xfrm>
            <a:off x="6301094" y="3281271"/>
            <a:ext cx="1540086" cy="4200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15"/>
            </p:custDataLst>
          </p:nvPr>
        </p:nvSpPr>
        <p:spPr>
          <a:xfrm>
            <a:off x="6301094" y="3662018"/>
            <a:ext cx="4716586" cy="851550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开发内容：根据目标受众和体验需求，开发具有吸引力和互动性的虚拟现实内容。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4" name="矩形: 圆角 35"/>
          <p:cNvSpPr/>
          <p:nvPr>
            <p:custDataLst>
              <p:tags r:id="rId16"/>
            </p:custDataLst>
          </p:nvPr>
        </p:nvSpPr>
        <p:spPr>
          <a:xfrm>
            <a:off x="6180828" y="4608755"/>
            <a:ext cx="4525642" cy="135313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96" name="矩形: 圆角 36"/>
          <p:cNvSpPr/>
          <p:nvPr>
            <p:custDataLst>
              <p:tags r:id="rId17"/>
            </p:custDataLst>
          </p:nvPr>
        </p:nvSpPr>
        <p:spPr>
          <a:xfrm>
            <a:off x="6301094" y="4729591"/>
            <a:ext cx="1540086" cy="4200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7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18"/>
            </p:custDataLst>
          </p:nvPr>
        </p:nvSpPr>
        <p:spPr>
          <a:xfrm>
            <a:off x="6301094" y="5110338"/>
            <a:ext cx="4716586" cy="851550"/>
          </a:xfrm>
          <a:prstGeom prst="rect"/>
          <a:noFill/>
        </p:spPr>
        <p:txBody>
          <a:bodyPr anchor="ctr" anchorCtr="0" bIns="46800" lIns="90000" rIns="90000" rtlCol="0" tIns="36195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部署和维护：将虚拟现实体验部署到相关场所，并进行持续的维护和更新，以确保体验效果和用户满意度。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实施资源与保障措施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软件支持：开发或购买先进的虚拟现实软件，提供丰富的内容和交互功能。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硬件设备：提供高性能的虚拟现实设备和相关配件，确保用户获得优质的体验。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人员培训：对实施人员进行专业培训，确保他们具备操作和维护虚拟现实设备的能力。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安全保障：建立完善的安全保障机制，确保用户数据的安全和隐私。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实施风险与应对策略</a:t>
            </a:r>
            <a:endParaRPr altLang="en-US" lang="zh-CN"/>
          </a:p>
        </p:txBody>
      </p:sp>
      <p:sp>
        <p:nvSpPr>
          <p:cNvPr id="104958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技术风险：虚拟现实技术尚未成熟，可能出现技术故障或体验不佳的情况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法律风险：虚拟现实体验可能涉及版权、隐私等问题，需要遵守相关法律法规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安全风险：虚拟现实体验可能导致用户身体不适，如眩晕、头痛等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应对策略：持续研发新技术，提高虚拟现实体验质量；加强与法律机构的沟通，确保合法合规；提供安全保障措施，确保用户身体健康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娱乐业虚拟现实体验方案效果评估</a:t>
            </a:r>
            <a:endParaRPr altLang="en-US" dirty="0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评估指标体系建立</a:t>
            </a:r>
            <a:endParaRPr altLang="en-US" lang="zh-CN"/>
          </a:p>
        </p:txBody>
      </p:sp>
      <p:sp>
        <p:nvSpPr>
          <p:cNvPr id="104967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技术实现：评估虚拟现实技术的稳定性和流畅性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用户体验：评估虚拟现实体验的用户满意度和舒适度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内容创新：评估虚拟现实体验内容的创意和吸引力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商业价值：评估虚拟现实体验的商业价值和市场前景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评估方法与流程</a:t>
            </a:r>
            <a:endParaRPr altLang="en-US" lang="zh-CN"/>
          </a:p>
        </p:txBody>
      </p:sp>
      <p:sp>
        <p:nvSpPr>
          <p:cNvPr id="1049728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评估指标：包括沉浸感、交互性、画面质量等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评估流程：先进行需求分析，再制定评估方案，然后进行实际测试，最后得出评估结果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评估方法：可以采用问卷调查、实地观察、专家评审等多种方式进行评估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注意事项：评估时应充分考虑用户体验、技术可行性等因素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评估结果分析与解读</a:t>
            </a:r>
            <a:endParaRPr altLang="en-US" lang="zh-CN"/>
          </a:p>
        </p:txBody>
      </p:sp>
      <p:sp>
        <p:nvSpPr>
          <p:cNvPr id="104978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体验效果：提升用户沉浸感和参与度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用户满意度：评估体验效果的重要指标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商业价值：促进娱乐业创新和增长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未来展望：技术发展与市场潜力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评估结果应用与改进建议</a:t>
            </a:r>
            <a:endParaRPr altLang="en-US" lang="zh-CN"/>
          </a:p>
        </p:txBody>
      </p:sp>
      <p:sp>
        <p:nvSpPr>
          <p:cNvPr id="1049836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评估结果：根据体验者的反馈和数据分析，对虚拟现实体验效果进行评估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应用场景：将评估结果应用于实际场景，优化虚拟现实体验方案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改进建议：根据评估结果，提出针对性的改进建议，提升虚拟现实体验效果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反馈机制：建立有效的反馈机制，收集体验者的意见和建议，持续优化虚拟现实体验方案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娱乐业虚拟现实体验方案案例分析</a:t>
            </a:r>
            <a:endParaRPr altLang="en-US" dirty="0" lang="zh-CN"/>
          </a:p>
        </p:txBody>
      </p:sp>
      <p:sp>
        <p:nvSpPr>
          <p:cNvPr id="1049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1"/>
            </p:custDataLst>
          </p:nvPr>
        </p:nvSpPr>
        <p:spPr>
          <a:xfrm>
            <a:off x="1472235" y="1717277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矩形 10"/>
          <p:cNvSpPr/>
          <p:nvPr>
            <p:custDataLst>
              <p:tags r:id="rId2"/>
            </p:custDataLst>
          </p:nvPr>
        </p:nvSpPr>
        <p:spPr>
          <a:xfrm>
            <a:off x="1782144" y="1712686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TextBox 2"/>
          <p:cNvSpPr txBox="1"/>
          <p:nvPr>
            <p:custDataLst>
              <p:tags r:id="rId3"/>
            </p:custDataLst>
          </p:nvPr>
        </p:nvSpPr>
        <p:spPr>
          <a:xfrm>
            <a:off x="1607677" y="2389895"/>
            <a:ext cx="2573749" cy="115433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案例名称：虚拟现实音乐会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6" name="矩形 6"/>
          <p:cNvSpPr/>
          <p:nvPr>
            <p:custDataLst>
              <p:tags r:id="rId4"/>
            </p:custDataLst>
          </p:nvPr>
        </p:nvSpPr>
        <p:spPr>
          <a:xfrm>
            <a:off x="4660858" y="1717277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11"/>
          <p:cNvSpPr/>
          <p:nvPr>
            <p:custDataLst>
              <p:tags r:id="rId5"/>
            </p:custDataLst>
          </p:nvPr>
        </p:nvSpPr>
        <p:spPr>
          <a:xfrm>
            <a:off x="4987985" y="1712686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6"/>
            </p:custDataLst>
          </p:nvPr>
        </p:nvSpPr>
        <p:spPr>
          <a:xfrm>
            <a:off x="4796300" y="2389895"/>
            <a:ext cx="2573749" cy="1154333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实现方式：通过虚拟现实技术，让观众身临其境地感受音乐会的现场氛围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2" name="矩形 7"/>
          <p:cNvSpPr/>
          <p:nvPr>
            <p:custDataLst>
              <p:tags r:id="rId7"/>
            </p:custDataLst>
          </p:nvPr>
        </p:nvSpPr>
        <p:spPr>
          <a:xfrm>
            <a:off x="7848907" y="1717277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2"/>
          <p:cNvSpPr/>
          <p:nvPr>
            <p:custDataLst>
              <p:tags r:id="rId8"/>
            </p:custDataLst>
          </p:nvPr>
        </p:nvSpPr>
        <p:spPr>
          <a:xfrm>
            <a:off x="8193251" y="1712686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9"/>
            </p:custDataLst>
          </p:nvPr>
        </p:nvSpPr>
        <p:spPr>
          <a:xfrm>
            <a:off x="7984349" y="2389895"/>
            <a:ext cx="2573749" cy="115433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成功因素：技术先进、体验感强、市场定位准确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8" name="矩形 33"/>
          <p:cNvSpPr/>
          <p:nvPr>
            <p:custDataLst>
              <p:tags r:id="rId10"/>
            </p:custDataLst>
          </p:nvPr>
        </p:nvSpPr>
        <p:spPr>
          <a:xfrm>
            <a:off x="1471661" y="3993389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37"/>
          <p:cNvSpPr/>
          <p:nvPr>
            <p:custDataLst>
              <p:tags r:id="rId11"/>
            </p:custDataLst>
          </p:nvPr>
        </p:nvSpPr>
        <p:spPr>
          <a:xfrm>
            <a:off x="1781570" y="3988798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12"/>
            </p:custDataLst>
          </p:nvPr>
        </p:nvSpPr>
        <p:spPr>
          <a:xfrm>
            <a:off x="1607103" y="4666008"/>
            <a:ext cx="2573749" cy="115433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案例名称：虚拟现实游戏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4" name="矩形 34"/>
          <p:cNvSpPr/>
          <p:nvPr>
            <p:custDataLst>
              <p:tags r:id="rId13"/>
            </p:custDataLst>
          </p:nvPr>
        </p:nvSpPr>
        <p:spPr>
          <a:xfrm>
            <a:off x="4660284" y="3993389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8"/>
          <p:cNvSpPr/>
          <p:nvPr>
            <p:custDataLst>
              <p:tags r:id="rId14"/>
            </p:custDataLst>
          </p:nvPr>
        </p:nvSpPr>
        <p:spPr>
          <a:xfrm>
            <a:off x="4987411" y="3988798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15"/>
            </p:custDataLst>
          </p:nvPr>
        </p:nvSpPr>
        <p:spPr>
          <a:xfrm>
            <a:off x="4795726" y="4666008"/>
            <a:ext cx="2573749" cy="1154333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实现方式：通过虚拟现实技术，让玩家沉浸在游戏的世界中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0" name="矩形 35"/>
          <p:cNvSpPr/>
          <p:nvPr>
            <p:custDataLst>
              <p:tags r:id="rId16"/>
            </p:custDataLst>
          </p:nvPr>
        </p:nvSpPr>
        <p:spPr>
          <a:xfrm>
            <a:off x="7848333" y="3993389"/>
            <a:ext cx="2868693" cy="19687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39"/>
          <p:cNvSpPr/>
          <p:nvPr>
            <p:custDataLst>
              <p:tags r:id="rId17"/>
            </p:custDataLst>
          </p:nvPr>
        </p:nvSpPr>
        <p:spPr>
          <a:xfrm>
            <a:off x="8192677" y="3988798"/>
            <a:ext cx="464864" cy="24104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18"/>
            </p:custDataLst>
          </p:nvPr>
        </p:nvSpPr>
        <p:spPr>
          <a:xfrm>
            <a:off x="7983775" y="4666008"/>
            <a:ext cx="2573749" cy="115433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成功因素：游戏设计新颖、技术成熟、用户体验良好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案例分析方法与流程</a:t>
            </a:r>
            <a:endParaRPr altLang="en-US" lang="zh-CN"/>
          </a:p>
        </p:txBody>
      </p:sp>
      <p:sp>
        <p:nvSpPr>
          <p:cNvPr id="1050000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案例选择：选择具有代表性的虚拟现实娱乐项目作为案例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6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数据收集：收集相关数据和资料，包括项目背景、技术实现、用户体验等方面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2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数据分析：对收集到的数据进行分析，提取关键信息，为案例分析提供依据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8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7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案例总结：对分析结果进行总结，提炼出虚拟现实娱乐项目的成功经验和存在的问题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案例分析结果总结与提炼</a:t>
            </a:r>
            <a:endParaRPr altLang="en-US" lang="zh-CN"/>
          </a:p>
        </p:txBody>
      </p:sp>
      <p:sp>
        <p:nvSpPr>
          <p:cNvPr id="1050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案例分析：成功与失败因素分析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总结：虚拟现实技术在娱乐业的应用前景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2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提炼：虚拟现实体验方案的设计要点和注意事项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4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8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启示：如何提升虚拟现实体验方案的可行性和市场竞争力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案例启示与借鉴意义</a:t>
            </a:r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案例分析：成功与失败的案例对比，总结经验教训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启示：虚拟现实技术在娱乐业的应用前景与挑战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借鉴意义：从案例中提炼出可复制的成功模式和策略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4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未来发展：结合案例分析，探讨虚拟现实技术在娱乐业的未来趋势和方向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1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2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5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5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5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5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5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5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5*l_h_i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6_5*l_h_a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6_5*l_h_f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5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5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5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5*l_h_i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5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5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5*l_h_i*1_6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6_5*l_h_a*1_6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6_5*l_h_f*1_6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2024-01-06T00:20:29Z</dcterms:created>
  <dcterms:modified xsi:type="dcterms:W3CDTF">2024-01-06T00:20:29Z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47c8d7d5f349427fa1c7510a1950c55e_21</vt:lpwstr>
  </property>
</Properties>
</file>