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notesMasterIdLst>
    <p:notesMasterId r:id="rId2"/>
  </p:notesMasterIdLst>
  <p:sldIdLst>
    <p:sldId id="261" r:id="rId3"/>
    <p:sldId id="264" r:id="rId4"/>
    <p:sldId id="267" r:id="rId5"/>
    <p:sldId id="270" r:id="rId6"/>
    <p:sldId id="273" r:id="rId7"/>
    <p:sldId id="276" r:id="rId8"/>
    <p:sldId id="279" r:id="rId9"/>
    <p:sldId id="282" r:id="rId10"/>
    <p:sldId id="285" r:id="rId11"/>
    <p:sldId id="288" r:id="rId12"/>
    <p:sldId id="291" r:id="rId13"/>
    <p:sldId id="294" r:id="rId14"/>
    <p:sldId id="297" r:id="rId15"/>
    <p:sldId id="300" r:id="rId16"/>
    <p:sldId id="303" r:id="rId17"/>
    <p:sldId id="306" r:id="rId18"/>
    <p:sldId id="309" r:id="rId19"/>
  </p:sldIdLst>
  <p:sldSz cx="12192000" cy="6858000"/>
  <p:notesSz cx="6858000" cy="9144000"/>
  <p:embeddedFontLst>
    <p:embeddedFont>
      <p:font typeface="微软雅黑" panose="020B0503020204020204" charset="-122"/>
      <p:regular r:id="rId21"/>
    </p:embeddedFont>
    <p:embeddedFont>
      <p:font typeface="等线" panose="02010600030101010101" charset="-122"/>
      <p:regular r:id="rId22"/>
    </p:embeddedFont>
  </p:embeddedFontLst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91B7"/>
    <a:srgbClr val="BDD7E5"/>
    <a:srgbClr val="EDEDED"/>
    <a:srgbClr val="66447C"/>
    <a:srgbClr val="A17EB8"/>
    <a:srgbClr val="EC32D3"/>
    <a:srgbClr val="4FBDDE"/>
    <a:srgbClr val="F26083"/>
    <a:srgbClr val="FFABCD"/>
    <a:srgbClr val="6534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158" autoAdjust="0"/>
    <p:restoredTop sz="96509" autoAdjust="0"/>
  </p:normalViewPr>
  <p:slideViewPr>
    <p:cSldViewPr snapToGrid="0">
      <p:cViewPr>
        <p:scale>
          <a:sx n="100" d="100"/>
          <a:sy n="100" d="100"/>
        </p:scale>
        <p:origin x="103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tags" Target="tags/tag18.xml" /><Relationship Id="rId21" Type="http://schemas.openxmlformats.org/officeDocument/2006/relationships/font" Target="fonts/font1.fntdata" /><Relationship Id="rId22" Type="http://schemas.openxmlformats.org/officeDocument/2006/relationships/font" Target="fonts/font2.fntdata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56805C-8049-4AAC-99EE-10E4170A8FE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E2F451-1921-43AD-A225-AE302A655ABB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DD7E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216694" y="228600"/>
            <a:ext cx="11758612" cy="6400800"/>
            <a:chOff x="1123950" y="819150"/>
            <a:chExt cx="9944100" cy="5219700"/>
          </a:xfrm>
          <a:effectLst>
            <a:outerShdw blurRad="228600" algn="ctr" rotWithShape="0">
              <a:schemeClr val="tx1">
                <a:lumMod val="65000"/>
                <a:lumOff val="35000"/>
                <a:alpha val="40000"/>
              </a:schemeClr>
            </a:outerShdw>
          </a:effectLst>
        </p:grpSpPr>
        <p:sp>
          <p:nvSpPr>
            <p:cNvPr id="20" name="矩形: 圆角 19"/>
            <p:cNvSpPr/>
            <p:nvPr/>
          </p:nvSpPr>
          <p:spPr>
            <a:xfrm>
              <a:off x="1123950" y="819150"/>
              <a:ext cx="9944100" cy="5219700"/>
            </a:xfrm>
            <a:prstGeom prst="roundRect">
              <a:avLst>
                <a:gd name="adj" fmla="val 550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1257300" y="946305"/>
              <a:ext cx="9677400" cy="4965389"/>
            </a:xfrm>
            <a:prstGeom prst="roundRect">
              <a:avLst>
                <a:gd name="adj" fmla="val 4309"/>
              </a:avLst>
            </a:prstGeom>
            <a:solidFill>
              <a:schemeClr val="bg1"/>
            </a:solidFill>
            <a:ln>
              <a:solidFill>
                <a:srgbClr val="83B2C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9" name="图片 28" descr="图片包含 游戏机, 食物&#10;&#10;描述已自动生成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76" r="48318" b="32761"/>
          <a:stretch>
            <a:fillRect/>
          </a:stretch>
        </p:blipFill>
        <p:spPr>
          <a:xfrm rot="19562732" flipH="1">
            <a:off x="10894060" y="5675630"/>
            <a:ext cx="957580" cy="675640"/>
          </a:xfrm>
          <a:custGeom>
            <a:gdLst>
              <a:gd name="connsiteX0" fmla="*/ 0 w 4062421"/>
              <a:gd name="connsiteY0" fmla="*/ 0 h 2864590"/>
              <a:gd name="connsiteX1" fmla="*/ 4062421 w 4062421"/>
              <a:gd name="connsiteY1" fmla="*/ 0 h 2864590"/>
              <a:gd name="connsiteX2" fmla="*/ 4062421 w 4062421"/>
              <a:gd name="connsiteY2" fmla="*/ 2864590 h 2864590"/>
              <a:gd name="connsiteX3" fmla="*/ 0 w 4062421"/>
              <a:gd name="connsiteY3" fmla="*/ 2864590 h 28645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2421" h="2864590">
                <a:moveTo>
                  <a:pt x="0" y="0"/>
                </a:moveTo>
                <a:lnTo>
                  <a:pt x="4062421" y="0"/>
                </a:lnTo>
                <a:lnTo>
                  <a:pt x="4062421" y="2864590"/>
                </a:lnTo>
                <a:lnTo>
                  <a:pt x="0" y="286459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/>
        </p:nvSpPr>
        <p:spPr>
          <a:xfrm>
            <a:off x="0" y="-19685"/>
            <a:ext cx="12192000" cy="6858000"/>
          </a:xfrm>
          <a:prstGeom prst="rect">
            <a:avLst/>
          </a:prstGeom>
          <a:solidFill>
            <a:srgbClr val="BDD7E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216059" y="208915"/>
            <a:ext cx="11758612" cy="6400800"/>
            <a:chOff x="1123950" y="819150"/>
            <a:chExt cx="9944100" cy="5219700"/>
          </a:xfrm>
          <a:effectLst>
            <a:outerShdw blurRad="228600" algn="ctr" rotWithShape="0">
              <a:schemeClr val="tx1">
                <a:lumMod val="65000"/>
                <a:lumOff val="35000"/>
                <a:alpha val="40000"/>
              </a:schemeClr>
            </a:outerShdw>
          </a:effectLst>
        </p:grpSpPr>
        <p:sp>
          <p:nvSpPr>
            <p:cNvPr id="20" name="矩形: 圆角 19"/>
            <p:cNvSpPr/>
            <p:nvPr/>
          </p:nvSpPr>
          <p:spPr>
            <a:xfrm>
              <a:off x="1123950" y="819150"/>
              <a:ext cx="9944100" cy="5219700"/>
            </a:xfrm>
            <a:prstGeom prst="roundRect">
              <a:avLst>
                <a:gd name="adj" fmla="val 550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1257300" y="946305"/>
              <a:ext cx="9677400" cy="4965389"/>
            </a:xfrm>
            <a:prstGeom prst="roundRect">
              <a:avLst>
                <a:gd name="adj" fmla="val 4309"/>
              </a:avLst>
            </a:prstGeom>
            <a:solidFill>
              <a:schemeClr val="bg1"/>
            </a:solidFill>
            <a:ln>
              <a:solidFill>
                <a:srgbClr val="83B2C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" name="矩形 6"/>
          <p:cNvSpPr/>
          <p:nvPr userDrawn="1"/>
        </p:nvSpPr>
        <p:spPr>
          <a:xfrm>
            <a:off x="452755" y="441960"/>
            <a:ext cx="11284585" cy="59347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694055" y="506095"/>
            <a:ext cx="10264140" cy="42462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</a:lstStyle>
          <a:p>
            <a:pPr algn="ctr"/>
            <a:endParaRPr lang="zh-CN" altLang="en-US" sz="4800" b="0" noProof="1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sz="5400" b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世界历史</a:t>
            </a:r>
            <a:r>
              <a:rPr lang="en-US" altLang="zh-CN" sz="5400" b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</a:t>
            </a:r>
            <a:r>
              <a:rPr lang="zh-CN" altLang="en-US" sz="5400" b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九年级上册</a:t>
            </a:r>
          </a:p>
          <a:p>
            <a:pPr algn="ctr"/>
            <a:endParaRPr lang="zh-CN" altLang="en-US" sz="4400" b="0" noProof="1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altLang="en-US" sz="4400" b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 第六单元  资本主义制度的初步确立</a:t>
            </a:r>
          </a:p>
          <a:p>
            <a:pPr algn="ctr"/>
            <a:endParaRPr lang="zh-CN" altLang="en-US" sz="4000" b="0" noProof="1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altLang="en-US" sz="4000" b="0" noProof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第19课 法国大革命和拿破仑帝国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矩形 17"/>
          <p:cNvSpPr/>
          <p:nvPr/>
        </p:nvSpPr>
        <p:spPr>
          <a:xfrm>
            <a:off x="3096895" y="148399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考点解读</a:t>
            </a:r>
          </a:p>
        </p:txBody>
      </p:sp>
      <p:sp>
        <p:nvSpPr>
          <p:cNvPr id="20" name="矩形 19"/>
          <p:cNvSpPr/>
          <p:nvPr/>
        </p:nvSpPr>
        <p:spPr>
          <a:xfrm>
            <a:off x="3096895" y="259778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考点秘籍</a:t>
            </a:r>
          </a:p>
        </p:txBody>
      </p:sp>
      <p:sp>
        <p:nvSpPr>
          <p:cNvPr id="22" name="矩形 21"/>
          <p:cNvSpPr/>
          <p:nvPr/>
        </p:nvSpPr>
        <p:spPr>
          <a:xfrm>
            <a:off x="3096895" y="353885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名师讲解</a:t>
            </a:r>
          </a:p>
        </p:txBody>
      </p:sp>
      <p:sp>
        <p:nvSpPr>
          <p:cNvPr id="24" name="矩形 23"/>
          <p:cNvSpPr/>
          <p:nvPr/>
        </p:nvSpPr>
        <p:spPr>
          <a:xfrm>
            <a:off x="3096895" y="462280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基础闯关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2092960" y="148399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01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2092960" y="259778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02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092960" y="353885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03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21" name="矩形 20"/>
          <p:cNvSpPr/>
          <p:nvPr userDrawn="1"/>
        </p:nvSpPr>
        <p:spPr>
          <a:xfrm>
            <a:off x="2092960" y="462280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04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3096895" y="559816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提分强化练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2092960" y="559816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05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942975" y="1091073"/>
            <a:ext cx="10515600" cy="1823577"/>
          </a:xfrm>
        </p:spPr>
        <p:txBody>
          <a:bodyPr/>
          <a:lstStyle/>
          <a:p>
            <a:r>
              <a:rPr lang="en-US" altLang="zh-CN"/>
              <a:t>01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8200" y="3715080"/>
            <a:ext cx="10515600" cy="1391570"/>
          </a:xfrm>
        </p:spPr>
        <p:txBody>
          <a:bodyPr/>
          <a:lstStyle/>
          <a:p>
            <a:r>
              <a:rPr lang="zh-CN" altLang="en-US" sz="4800"/>
              <a:t>考点解读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1019743" y="403759"/>
            <a:ext cx="18084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考点解读</a:t>
            </a:r>
            <a:endParaRPr lang="zh-CN" altLang="zh-CN" sz="4000" b="1" u="sng">
              <a:solidFill>
                <a:srgbClr val="00B0F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86205" y="1360170"/>
            <a:ext cx="984885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★★★★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通过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法国大革命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和拿破仑帝国的活动,初步理解法国大革命的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历史意义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02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b="1"/>
              <a:t>考点秘籍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122680" y="356235"/>
            <a:ext cx="1864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考点秘籍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00100" y="939800"/>
            <a:ext cx="10742930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1.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法国大革命。</a:t>
            </a:r>
          </a:p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（1）根本原因：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封建专制统治阻碍了资本主义经济的发展。</a:t>
            </a:r>
            <a:endParaRPr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（2）领导阶级：资产阶级各派别。</a:t>
            </a:r>
          </a:p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（3）过程：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1789年5月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三级会议召开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1789年7月14日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，巴黎人民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攻占巴士底狱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，掀开了法国大革命的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序幕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；1789年8月，制宪议会颁布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《人权宣言》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1791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年，制宪议会制定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宪法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1792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年，废除君主制度，建立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法兰西第一共和国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，并于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1793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年处死国王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路易十六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；1793年，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雅各宾派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罗伯斯庇尔等人掌权，革命达到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高潮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; 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53110" y="1012190"/>
            <a:ext cx="10685145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1794年7月，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罗伯斯庇尔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等人在政变中被送上断头台，法国大革命高潮结束。</a:t>
            </a:r>
            <a:endParaRPr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（4）历史影响：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摧毁了</a:t>
            </a:r>
            <a:r>
              <a:rPr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法国的君主统治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传播了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资产阶级自由民主思想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，有力地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推动了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欧洲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资产阶级革命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及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拉丁美洲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民族解放运动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，具有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世界性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的影响。</a:t>
            </a:r>
            <a:endParaRPr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2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《人权宣言》：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1789年8月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，制宪议会通过了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《人权宣言》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，宣告了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人权、法治、自由、分权、平等和保护私有财产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等基本原则。</a:t>
            </a:r>
            <a:endParaRPr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122680" y="356235"/>
            <a:ext cx="1864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考点秘籍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122680" y="356235"/>
            <a:ext cx="1864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考点秘籍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87070" y="1089025"/>
            <a:ext cx="10581640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3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拿破仑的主要活动。（1）1799年11月，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发动政变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，夺取国家政权，建立军事独裁；</a:t>
            </a:r>
          </a:p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（2）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1804年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，加冕称帝，建立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法兰西第一帝国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，成为法国资产阶级利益的捍卫者；</a:t>
            </a:r>
          </a:p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（3）对内巩固资产阶级统治，颁布了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《拿破仑法典》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，体现了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自由平等和私有财产神圣不可侵犯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等原则，确立了资本主义社会的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立法规范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；</a:t>
            </a:r>
          </a:p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122680" y="356235"/>
            <a:ext cx="1864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考点秘籍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15950" y="1151255"/>
            <a:ext cx="10987405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（4）对外多次打败欧洲反法联盟的军队，乘胜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扩大了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法国的疆域，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控制了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欧洲很多地方，在废除各地封建特权的同时，也对当地人民进行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压榨和掠夺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；</a:t>
            </a:r>
          </a:p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（5）1812年，率领军队远征俄国失利；</a:t>
            </a:r>
          </a:p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（6）1815年， 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法兰西第一帝国覆灭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03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/>
              <a:t>名师讲解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050290" y="598805"/>
            <a:ext cx="1864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名师讲解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24560" y="1443990"/>
            <a:ext cx="1086104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（2019·山东东营）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“拿破仑在其所有征服地区贯彻法国革命的一些基本原则。他废除封建制度和农奴制，承认所有公民的平等，实施其著名的法典……”材料反映出拿破仑对外战争（    ）</a:t>
            </a:r>
          </a:p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A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动摇了欧洲封建制度   B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得到被征服地区人民的拥护</a:t>
            </a:r>
          </a:p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C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自始至终是正义战争   D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把法国大革命推向高潮</a:t>
            </a:r>
          </a:p>
          <a:p>
            <a:pPr fontAlgn="auto">
              <a:lnSpc>
                <a:spcPct val="150000"/>
              </a:lnSpc>
            </a:pPr>
            <a:endParaRPr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941070" y="1404620"/>
            <a:ext cx="10525760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【答案】A</a:t>
            </a:r>
            <a:endParaRPr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50000"/>
              </a:lnSpc>
            </a:pPr>
            <a:r>
              <a:rPr sz="280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【解析】</a:t>
            </a:r>
            <a:r>
              <a:rPr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据题干“拿破仑在其所有征服地区贯彻法国革命的一些基本原则。他废除封建制度和农奴制，承认所有公民的平等，实施其著名的法典……”可知，材料反映出拿破仑对外战争动摇了欧洲封建制度，沉重打击了欧洲各国的封建势力。故选A。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1885" y="345440"/>
            <a:ext cx="1864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名师讲解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04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b="1"/>
              <a:t>基础闯关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971550" y="514985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</a:rPr>
              <a:t>基础闯关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54685" y="1325880"/>
            <a:ext cx="10948670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1.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（2019·广西河池）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在资产阶级革命中，资产阶级通过颁布法律文献来规范资本主义社会的统治秩序。下列关于欧美大国法制建设的表述符合史实的是（    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美国颁布1787年宪法确立了君主立宪制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英国通过《权利法案》确立了三权分立原则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拿破仑主持制定的民法典传播了马克思主义思想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法国通过《人权宣言》传播了资产阶级自由民主思想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【答案】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D 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687070" y="1129030"/>
            <a:ext cx="10602595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2.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（2021·广西贵港）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学会区分历史事实和历史结论是初中历史学习要求之一。下列属于历史结论的是（    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1649年英国宣布为共和国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拿破仑主持制定了《拿破仑法典》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法国大革命传播了资产阶级自由民主思想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北美人民在第二届大陆会议上决定组建大陆军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【答案】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C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71550" y="514985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</a:rPr>
              <a:t>基础闯关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05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b="1">
                <a:solidFill>
                  <a:schemeClr val="tx1"/>
                </a:solidFill>
                <a:sym typeface="+mn-ea"/>
              </a:rPr>
              <a:t>提分强化练</a:t>
            </a:r>
            <a:endParaRPr lang="zh-CN" altLang="zh-CN" sz="4800" b="1">
              <a:solidFill>
                <a:schemeClr val="tx1"/>
              </a:solidFill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949960" y="514985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  <a:sym typeface="+mn-ea"/>
              </a:rPr>
              <a:t>提分强化练</a:t>
            </a:r>
            <a:endParaRPr lang="zh-CN" altLang="zh-CN" sz="3200" b="1" u="sng">
              <a:solidFill>
                <a:srgbClr val="00B0F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71195" y="1194435"/>
            <a:ext cx="11021060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1.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（2020·广西北部湾）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法国大革命期间，制宪议会通过了一部法律文件，文件宣告了人权、法治、自由、分权、平等和保护私有财产等基本原则。这部法律文件是（    ）</a:t>
            </a:r>
          </a:p>
          <a:p>
            <a:pPr fontAlgn="auto">
              <a:lnSpc>
                <a:spcPct val="150000"/>
              </a:lnSpc>
            </a:pPr>
            <a:endParaRPr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A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《权利法案》   B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《独立宣言》</a:t>
            </a:r>
          </a:p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C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《人权宣言》   D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《宅地法》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【答案】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C</a:t>
            </a:r>
          </a:p>
          <a:p>
            <a:pPr fontAlgn="auto">
              <a:lnSpc>
                <a:spcPct val="150000"/>
              </a:lnSpc>
            </a:pPr>
            <a:endParaRPr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4licmk53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70</Paragraphs>
  <Slides>17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18">
      <vt:lpstr>Office 主题​​</vt:lpstr>
      <vt:lpstr>Slide 1</vt:lpstr>
      <vt:lpstr>Slide 2</vt:lpstr>
      <vt:lpstr>考点解读</vt:lpstr>
      <vt:lpstr>Slide 4</vt:lpstr>
      <vt:lpstr>考点秘籍</vt:lpstr>
      <vt:lpstr>Slide 6</vt:lpstr>
      <vt:lpstr>Slide 7</vt:lpstr>
      <vt:lpstr>Slide 8</vt:lpstr>
      <vt:lpstr>Slide 9</vt:lpstr>
      <vt:lpstr>名师讲解</vt:lpstr>
      <vt:lpstr>Slide 11</vt:lpstr>
      <vt:lpstr>Slide 12</vt:lpstr>
      <vt:lpstr>基础闯关</vt:lpstr>
      <vt:lpstr>Slide 14</vt:lpstr>
      <vt:lpstr>Slide 15</vt:lpstr>
      <vt:lpstr>提分强化练</vt:lpstr>
      <vt:lpstr>Slide 17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lastModifiedBy>天天向上</cp:lastModifiedBy>
  <cp:revision>2</cp:revision>
  <dcterms:created xsi:type="dcterms:W3CDTF">2022-03-04T02:55:00Z</dcterms:created>
  <dcterms:modified xsi:type="dcterms:W3CDTF">2021-10-21T01:17:35Z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1A0596D79D4449279512839365372EBF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v1.0_library_jILthEpMIJVWZ5AQgiMFQQ==</vt:lpwstr>
  </property>
</Properties>
</file>