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279" r:id="rId1"/>
    <p:sldMasterId id="2147507316" r:id="rId2"/>
  </p:sldMasterIdLst>
  <p:notesMasterIdLst>
    <p:notesMasterId r:id="rId3"/>
  </p:notesMasterIdLst>
  <p:sldIdLst>
    <p:sldId id="11548" r:id="rId4"/>
    <p:sldId id="11553" r:id="rId5"/>
    <p:sldId id="11557" r:id="rId6"/>
    <p:sldId id="11560" r:id="rId7"/>
    <p:sldId id="11566" r:id="rId9"/>
    <p:sldId id="11569" r:id="rId10"/>
    <p:sldId id="11572" r:id="rId11"/>
    <p:sldId id="11575" r:id="rId12"/>
    <p:sldId id="11578" r:id="rId13"/>
    <p:sldId id="11584" r:id="rId15"/>
    <p:sldId id="11587" r:id="rId16"/>
    <p:sldId id="11590" r:id="rId17"/>
    <p:sldId id="11593" r:id="rId18"/>
    <p:sldId id="11596" r:id="rId19"/>
    <p:sldId id="11602" r:id="rId21"/>
    <p:sldId id="11605" r:id="rId22"/>
    <p:sldId id="11608" r:id="rId23"/>
    <p:sldId id="11611" r:id="rId24"/>
    <p:sldId id="11617" r:id="rId26"/>
    <p:sldId id="11620" r:id="rId27"/>
    <p:sldId id="11623" r:id="rId28"/>
    <p:sldId id="11626" r:id="rId29"/>
    <p:sldId id="11632" r:id="rId31"/>
    <p:sldId id="11635" r:id="rId32"/>
    <p:sldId id="11638" r:id="rId33"/>
    <p:sldId id="11641" r:id="rId34"/>
    <p:sldId id="1164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280" r:id="rId1"/>
    <p:sldLayoutId id="2147507281" r:id="rId2"/>
    <p:sldLayoutId id="2147507282" r:id="rId3"/>
    <p:sldLayoutId id="2147507283" r:id="rId4"/>
    <p:sldLayoutId id="2147507284" r:id="rId5"/>
    <p:sldLayoutId id="2147507285" r:id="rId6"/>
    <p:sldLayoutId id="2147507286" r:id="rId7"/>
    <p:sldLayoutId id="2147507287" r:id="rId8"/>
    <p:sldLayoutId id="2147507288" r:id="rId9"/>
    <p:sldLayoutId id="2147507289" r:id="rId10"/>
    <p:sldLayoutId id="21475072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7317" r:id="rId1"/>
    <p:sldLayoutId id="2147507318" r:id="rId2"/>
    <p:sldLayoutId id="2147507319" r:id="rId3"/>
    <p:sldLayoutId id="2147507320" r:id="rId4"/>
    <p:sldLayoutId id="2147507321" r:id="rId5"/>
    <p:sldLayoutId id="2147507322" r:id="rId6"/>
    <p:sldLayoutId id="2147507323" r:id="rId7"/>
    <p:sldLayoutId id="2147507324" r:id="rId8"/>
    <p:sldLayoutId id="2147507325" r:id="rId9"/>
    <p:sldLayoutId id="2147507326" r:id="rId10"/>
    <p:sldLayoutId id="21475073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ags" Target="../tags/tag138.xml"/><Relationship Id="rId24" Type="http://schemas.openxmlformats.org/officeDocument/2006/relationships/tags" Target="../tags/tag139.xml"/><Relationship Id="rId25" Type="http://schemas.openxmlformats.org/officeDocument/2006/relationships/tags" Target="../tags/tag140.xml"/><Relationship Id="rId26" Type="http://schemas.openxmlformats.org/officeDocument/2006/relationships/tags" Target="../tags/tag141.xml"/><Relationship Id="rId27" Type="http://schemas.openxmlformats.org/officeDocument/2006/relationships/tags" Target="../tags/tag142.xml"/><Relationship Id="rId28" Type="http://schemas.openxmlformats.org/officeDocument/2006/relationships/tags" Target="../tags/tag143.xml"/><Relationship Id="rId29" Type="http://schemas.openxmlformats.org/officeDocument/2006/relationships/tags" Target="../tags/tag144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tags" Target="../tags/tag251.xml"/><Relationship Id="rId22" Type="http://schemas.openxmlformats.org/officeDocument/2006/relationships/tags" Target="../tags/tag252.xml"/><Relationship Id="rId23" Type="http://schemas.openxmlformats.org/officeDocument/2006/relationships/tags" Target="../tags/tag253.xml"/><Relationship Id="rId24" Type="http://schemas.openxmlformats.org/officeDocument/2006/relationships/tags" Target="../tags/tag254.xml"/><Relationship Id="rId25" Type="http://schemas.openxmlformats.org/officeDocument/2006/relationships/tags" Target="../tags/tag255.xml"/><Relationship Id="rId26" Type="http://schemas.openxmlformats.org/officeDocument/2006/relationships/tags" Target="../tags/tag256.xml"/><Relationship Id="rId27" Type="http://schemas.openxmlformats.org/officeDocument/2006/relationships/tags" Target="../tags/tag257.xml"/><Relationship Id="rId28" Type="http://schemas.openxmlformats.org/officeDocument/2006/relationships/tags" Target="../tags/tag258.xml"/><Relationship Id="rId29" Type="http://schemas.openxmlformats.org/officeDocument/2006/relationships/tags" Target="../tags/tag259.xml"/><Relationship Id="rId30" Type="http://schemas.openxmlformats.org/officeDocument/2006/relationships/tags" Target="../tags/tag260.xml"/><Relationship Id="rId31" Type="http://schemas.openxmlformats.org/officeDocument/2006/relationships/tags" Target="../tags/tag261.xml"/><Relationship Id="rId32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tags" Target="../tags/tag320.xml"/><Relationship Id="rId22" Type="http://schemas.openxmlformats.org/officeDocument/2006/relationships/tags" Target="../tags/tag321.xml"/><Relationship Id="rId23" Type="http://schemas.openxmlformats.org/officeDocument/2006/relationships/tags" Target="../tags/tag322.xml"/><Relationship Id="rId24" Type="http://schemas.openxmlformats.org/officeDocument/2006/relationships/tags" Target="../tags/tag323.xml"/><Relationship Id="rId25" Type="http://schemas.openxmlformats.org/officeDocument/2006/relationships/tags" Target="../tags/tag324.xml"/><Relationship Id="rId26" Type="http://schemas.openxmlformats.org/officeDocument/2006/relationships/tags" Target="../tags/tag325.xml"/><Relationship Id="rId27" Type="http://schemas.openxmlformats.org/officeDocument/2006/relationships/tags" Target="../tags/tag326.xml"/><Relationship Id="rId28" Type="http://schemas.openxmlformats.org/officeDocument/2006/relationships/tags" Target="../tags/tag327.xml"/><Relationship Id="rId29" Type="http://schemas.openxmlformats.org/officeDocument/2006/relationships/tags" Target="../tags/tag328.xml"/><Relationship Id="rId30" Type="http://schemas.openxmlformats.org/officeDocument/2006/relationships/tags" Target="../tags/tag329.xml"/><Relationship Id="rId31" Type="http://schemas.openxmlformats.org/officeDocument/2006/relationships/tags" Target="../tags/tag330.xml"/><Relationship Id="rId32" Type="http://schemas.openxmlformats.org/officeDocument/2006/relationships/tags" Target="../tags/tag331.xml"/><Relationship Id="rId33" Type="http://schemas.openxmlformats.org/officeDocument/2006/relationships/tags" Target="../tags/tag332.xml"/><Relationship Id="rId34" Type="http://schemas.openxmlformats.org/officeDocument/2006/relationships/tags" Target="../tags/tag333.xml"/><Relationship Id="rId35" Type="http://schemas.openxmlformats.org/officeDocument/2006/relationships/tags" Target="../tags/tag334.xml"/><Relationship Id="rId36" Type="http://schemas.openxmlformats.org/officeDocument/2006/relationships/tags" Target="../tags/tag335.xml"/><Relationship Id="rId37" Type="http://schemas.openxmlformats.org/officeDocument/2006/relationships/tags" Target="../tags/tag336.xml"/><Relationship Id="rId38" Type="http://schemas.openxmlformats.org/officeDocument/2006/relationships/tags" Target="../tags/tag337.xml"/><Relationship Id="rId39" Type="http://schemas.openxmlformats.org/officeDocument/2006/relationships/tags" Target="../tags/tag338.xml"/><Relationship Id="rId40" Type="http://schemas.openxmlformats.org/officeDocument/2006/relationships/tags" Target="../tags/tag339.xml"/><Relationship Id="rId4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tags" Target="../tags/tag410.xml"/><Relationship Id="rId18" Type="http://schemas.openxmlformats.org/officeDocument/2006/relationships/tags" Target="../tags/tag411.xml"/><Relationship Id="rId19" Type="http://schemas.openxmlformats.org/officeDocument/2006/relationships/tags" Target="../tags/tag412.xml"/><Relationship Id="rId20" Type="http://schemas.openxmlformats.org/officeDocument/2006/relationships/tags" Target="../tags/tag413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生产计划与生产调度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生产计划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生产调度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生产计划与调度的关系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生产计划与调度的挑战与应对策略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生产计划与调度的未来发展趋势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生产计划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定义与重要性</a:t>
            </a:r>
            <a:endParaRPr altLang="en-US" lang="zh-CN"/>
          </a:p>
        </p:txBody>
      </p:sp>
      <p:sp>
        <p:nvSpPr>
          <p:cNvPr id="10489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生产计划的定义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生产计划制定的步骤和考虑因素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生产计划与生产调度的关系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生产计划的重要性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生产计划的内容</a:t>
            </a:r>
            <a:endParaRPr altLang="en-US" lang="zh-CN"/>
          </a:p>
        </p:txBody>
      </p:sp>
      <p:sp>
        <p:nvSpPr>
          <p:cNvPr id="1049048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0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52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明确生产目标：确定生产计划的目标和任务，包括生产数量、质量、交货期等。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6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8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制定生产计划：根据市场需求、产品特点、生产能力等因素，制定合理的生产计划。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2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4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安排生产进度：根据生产计划，合理安排生产进度，确保生产按计划进行。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8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0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确定生产资源：根据生产计划，确定所需的生产资源，包括原材料、设备、人员等。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4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6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监控生产过程：对生产过程进行监控，确保生产按计划进行，及时发现并解决问题。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生产计划的制定流程</a:t>
            </a:r>
            <a:endParaRPr altLang="en-US" lang="zh-CN"/>
          </a:p>
        </p:txBody>
      </p:sp>
      <p:sp>
        <p:nvSpPr>
          <p:cNvPr id="1049112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评估生产能力：对生产设备、人员、原材料等资源进行评估，确保生产计划的可行性。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确定生产目标：根据市场需求、销售预测和生产能力等因素，确定生产目标，包括产品种类、数量、质量和交货期等。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制定生产计划：根据生产目标，制定详细的计划，包括生产流程、原材料采购、设备准备、人员安排等。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调整生产计划：根据实际情况，对生产计划进行调整，确保生产计划的顺利实施。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监控生产进度：对生产进度进行实时监控，确保按时完成生产计划。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生产计划的关键指标</a:t>
            </a:r>
            <a:endParaRPr altLang="en-US" lang="zh-CN"/>
          </a:p>
        </p:txBody>
      </p:sp>
      <p:sp>
        <p:nvSpPr>
          <p:cNvPr id="10491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交货期：满足客户需求，确保产品按时交付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生产能力：评估工厂的生产能力，确保生产计划的可实施性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原材料供应：确保原材料的稳定供应，避免生产中断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产品质量：制定严格的质量标准，提高产品质量水平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生产调度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定义与重要性</a:t>
            </a:r>
            <a:endParaRPr altLang="en-US" lang="zh-CN"/>
          </a:p>
        </p:txBody>
      </p:sp>
      <p:sp>
        <p:nvSpPr>
          <p:cNvPr id="1049308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定义：生产调度是指根据生产计划对生产过程进行监督、协调和控制的过程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重要性：确保生产计划顺利实施，提高生产效率，降低成本，提高企业竞争力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生产调度的内容</a:t>
            </a:r>
            <a:endParaRPr altLang="en-US" lang="zh-CN"/>
          </a:p>
        </p:txBody>
      </p:sp>
      <p:sp>
        <p:nvSpPr>
          <p:cNvPr id="104935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6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生产协调：协调各部门之间的生产活动，确保生产流程顺畅，提高生产效率。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2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数据分析：对生产数据进行统计和分析，为生产决策提供依据，不断优化生产流程。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8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生产计划：根据市场需求和生产能力，制定生产计划，明确生产任务和目标。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4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生产调度：根据生产计划，合理安排生产资源，确保生产顺利进行，及时完成生产任务。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0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生产监控：对生产过程进行实时监控，及时发现并解决问题，确保生产质量和进度。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2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生产调度的制定流程</a:t>
            </a:r>
            <a:endParaRPr altLang="en-US" lang="zh-CN"/>
          </a:p>
        </p:txBody>
      </p:sp>
      <p:sp>
        <p:nvSpPr>
          <p:cNvPr id="1049418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收集信息：了解生产计划、设备状况、人员配置等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分析问题：确定生产调度中的关键问题，如瓶颈、交货期等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制定方案：根据分析结果，制定生产调度方案，包括生产计划调整、人员调配、设备维护等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实施方案：将方案付诸实践，确保生产顺利进行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监控与调整：对生产调度过程进行实时监控，根据实际情况进行调整，确保生产目标的实现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生产调度的关键指标</a:t>
            </a:r>
            <a:endParaRPr altLang="en-US" lang="zh-CN"/>
          </a:p>
        </p:txBody>
      </p:sp>
      <p:sp>
        <p:nvSpPr>
          <p:cNvPr id="10494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生产进度：确保生产按照计划进行，及时完成生产任务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交货期：确保产品按时交货，满足客户需求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库存水平：合理控制库存水平，避免过多库存积压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产品质量：保证产品质量符合标准，减少不良品率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人员效率：提高人员效率，减少人力成本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设备利用率：提高设备利用率，降低设备闲置时间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生产计划与调度的关系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生产计划对调度的指导作用</a:t>
            </a:r>
            <a:endParaRPr altLang="en-US" lang="zh-CN"/>
          </a:p>
        </p:txBody>
      </p:sp>
      <p:sp>
        <p:nvSpPr>
          <p:cNvPr id="104962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生产计划是调度工作的基础：生产计划明确了生产任务、产品数量、生产时间等关键要素，为调度工作提供了明确的指导。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生产计划确保资源合理分配：通过制定生产计划，企业可以合理分配人力、物力、财力等资源，确保生产过程中的资源需求得到满足。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生产计划优化生产流程：生产计划对生产流程进行优化，减少浪费和不必要的环节，提高生产效率。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生产计划促进团队协作：生产计划需要各个部门之间的协作和配合，促进了团队协作和沟通，提高了整体生产效率。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调度对生产计划的调整与优化</a:t>
            </a:r>
            <a:endParaRPr altLang="en-US" lang="zh-CN"/>
          </a:p>
        </p:txBody>
      </p:sp>
      <p:sp>
        <p:nvSpPr>
          <p:cNvPr id="10496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生产计划与调度概述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调度对生产计划的调整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调度对生产计划的优化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调度对生产计划的影响与作用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两者之间的协同作用</a:t>
            </a:r>
            <a:endParaRPr altLang="en-US" lang="zh-CN"/>
          </a:p>
        </p:txBody>
      </p:sp>
      <p:sp>
        <p:nvSpPr>
          <p:cNvPr id="10497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协同作用：生产计划与调度之间需要协同作用，以确保生产过程的顺利进行。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生产计划与调度相互依存：生产计划是调度的基础，调度则是对生产计划的调整和优化。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协同调整：当生产过程中出现异常情况时，生产计划与调度需要及时调整，以保持生产的稳定性和连续性。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协同优化：生产计划与调度可以通过协同优化，提高生产效率和质量，降低成本和浪费。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生产计划与调度的挑战与应对策略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生产计划面临的挑战及应对策略</a:t>
            </a:r>
            <a:endParaRPr altLang="en-US" lang="zh-CN"/>
          </a:p>
        </p:txBody>
      </p:sp>
      <p:sp>
        <p:nvSpPr>
          <p:cNvPr id="1049858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64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市场需求变化：及时调整生产计划，满足客户需求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66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6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874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76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8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88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82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4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88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89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94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900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90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906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生产能力不足：提高生产效率，扩大生产规模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12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14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原材料供应不稳定：与供应商建立长期合作关系，确保原材料供应稳定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16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18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生产过程中的浪费：采用精益生产方式，减少浪费  生产计划与调度的挑战与应对策略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20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生产计划与调度的挑战与应对策略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22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生产计划与调度之间的协调问题：建立有效的沟通机制，确保生产计划与调度之间的协调一致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24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26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生产过程中的不确定性因素：建立应急预案，应对突发事件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28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30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生产计划与调度对产品质量的影响：加强质量监管，确保产品质量符合要求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32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34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提高生产计划与调度的效率：采用先进的生产计划与调度软件，提高工作效率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36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83750"/>
          </a:bodyPr>
          <a:p>
            <a:r>
              <a:rPr altLang="en-US" lang="zh-CN"/>
              <a:t>生产计划与调度面临的挑战： a. 生产过程中的不确定性因素 b. 生产进度与质量之间的平衡 c. 生产资源的合理利用与调配 d. 应对突发事件的快速响应能力</a:t>
            </a:r>
            <a:endParaRPr altLang="en-US" lang="zh-CN"/>
          </a:p>
          <a:p>
            <a:pPr lvl="1"/>
            <a:r>
              <a:rPr altLang="en-US" lang="zh-CN"/>
              <a:t>a. 生产过程中的不确定性因素</a:t>
            </a:r>
            <a:endParaRPr altLang="en-US" lang="zh-CN"/>
          </a:p>
          <a:p>
            <a:pPr lvl="1"/>
            <a:r>
              <a:rPr altLang="en-US" lang="zh-CN"/>
              <a:t>b. 生产进度与质量之间的平衡</a:t>
            </a:r>
            <a:endParaRPr altLang="en-US" lang="zh-CN"/>
          </a:p>
          <a:p>
            <a:pPr lvl="1"/>
            <a:r>
              <a:rPr altLang="en-US" lang="zh-CN"/>
              <a:t>c. 生产资源的合理利用与调配</a:t>
            </a:r>
            <a:endParaRPr altLang="en-US" lang="zh-CN"/>
          </a:p>
          <a:p>
            <a:pPr lvl="1"/>
            <a:r>
              <a:rPr altLang="en-US" lang="zh-CN"/>
              <a:t>d. 应对突发事件的快速响应能力</a:t>
            </a:r>
            <a:endParaRPr altLang="en-US" lang="zh-CN"/>
          </a:p>
          <a:p>
            <a:r>
              <a:rPr altLang="en-US" lang="zh-CN"/>
              <a:t>应对策略： a. 制定详细的生产计划，明确生产目标与任务 b. 加强生产过程中的监控与调整，确保生产进度与质量 c. 优化生产资源的配置，提高资源利用效率 d. 建立应急预案，提高应对突发事件的能力</a:t>
            </a:r>
            <a:endParaRPr altLang="en-US" lang="zh-CN"/>
          </a:p>
          <a:p>
            <a:pPr lvl="1"/>
            <a:r>
              <a:rPr altLang="en-US" lang="zh-CN"/>
              <a:t>a. 制定详细的生产计划，明确生产目标与任务</a:t>
            </a:r>
            <a:endParaRPr altLang="en-US" lang="zh-CN"/>
          </a:p>
          <a:p>
            <a:pPr lvl="1"/>
            <a:r>
              <a:rPr altLang="en-US" lang="zh-CN"/>
              <a:t>b. 加强生产过程中的监控与调整，确保生产进度与质量</a:t>
            </a:r>
            <a:endParaRPr altLang="en-US" lang="zh-CN"/>
          </a:p>
          <a:p>
            <a:pPr lvl="1"/>
            <a:r>
              <a:rPr altLang="en-US" lang="zh-CN"/>
              <a:t>c. 优化生产资源的配置，提高资源利用效率</a:t>
            </a:r>
            <a:endParaRPr altLang="en-US" lang="zh-CN"/>
          </a:p>
          <a:p>
            <a:pPr lvl="1"/>
            <a:r>
              <a:rPr altLang="en-US" lang="zh-CN"/>
              <a:t>d. 建立应急预案，提高应对突发事件的能力</a:t>
            </a:r>
            <a:endParaRPr altLang="en-US" lang="zh-CN"/>
          </a:p>
        </p:txBody>
      </p:sp>
      <p:sp>
        <p:nvSpPr>
          <p:cNvPr id="10499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生产调度面临的挑战及应对策略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两者协同应对的策略</a:t>
            </a:r>
            <a:endParaRPr altLang="en-US" lang="zh-CN"/>
          </a:p>
        </p:txBody>
      </p:sp>
      <p:sp>
        <p:nvSpPr>
          <p:cNvPr id="105000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1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01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建立有效的沟通机制：生产计划与调度之间需要保持密切沟通，及时传递信息，确保生产顺利进行。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1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1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制定合理的生产计划：根据市场需求、产能和资源情况，制定合理的生产计划，确保生产有序进行。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2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2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优化调度策略：根据生产计划和实际生产情况，优化调度策略，确保生产高效、稳定。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2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引入先进技术：引入先进的生产管理技术和工具，提高生产计划与调度的效率和准确性。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加强人员培训：加强生产计划与调度人员的培训，提高其专业素养和应对能力。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生产计划与调度的未来发展趋势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数字化与智能化趋势</a:t>
            </a:r>
            <a:endParaRPr altLang="en-US" lang="zh-CN"/>
          </a:p>
        </p:txBody>
      </p:sp>
      <p:sp>
        <p:nvSpPr>
          <p:cNvPr id="10501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数字化生产计划与调度：利用大数据、云计算等技术，实现生产计划的数字化管理和调度，提高生产效率和准确性。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智能化生产计划与调度：通过人工智能、机器学习等技术，实现生产计划的智能化制定和调度，提高生产效率和灵活性。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数字化与智能化融合：将数字化和智能化技术相结合，实现生产计划的全面数字化管理和智能化调度，提高生产效率和竞争力。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未来发展趋势：随着技术的不断进步和应用，数字化和智能化将成为未来生产计划与调度的主流趋势，为企业带来更多的机遇和挑战。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个性化与定制化趋势</a:t>
            </a:r>
            <a:endParaRPr altLang="en-US" lang="zh-CN"/>
          </a:p>
        </p:txBody>
      </p:sp>
      <p:sp>
        <p:nvSpPr>
          <p:cNvPr id="105019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消费者需求多样化：消费者对产品的需求越来越多样化，要求企业能够提供个性化的产品和服务。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生产技术进步：随着生产技术的不断进步，企业可以更加灵活地生产定制化的产品，满足消费者的个性化需求。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供应链协同：企业需要与供应商、物流等环节紧密协同，确保个性化产品的生产与交付。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智能化与数字化支持：通过智能化和数字化技术，企业可以更加精准地了解消费者需求，实现个性化产品的快速设计和生产。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绿色环保趋势</a:t>
            </a:r>
            <a:endParaRPr altLang="en-US" lang="zh-CN"/>
          </a:p>
        </p:txBody>
      </p:sp>
      <p:sp>
        <p:nvSpPr>
          <p:cNvPr id="10502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循环经济与资源回收：优化资源配置，降低生产成本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绿色供应链管理：实现全过程的环保控制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环保法规的加强：对生产计划与调度的影响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绿色生产技术的推广：提高生产效率和环保水平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全球化与协同化趋势</a:t>
            </a:r>
            <a:endParaRPr altLang="en-US" lang="zh-CN"/>
          </a:p>
        </p:txBody>
      </p:sp>
      <p:sp>
        <p:nvSpPr>
          <p:cNvPr id="1050310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智能化趋势：利用大数据、人工智能等技术提高生产计划与调度的准确性和效率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全球化趋势：生产计划与调度需要考虑全球供应链和市场需求，实现跨国协作和资源优化配置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协同化趋势：生产计划与调度需要与供应链、销售等部门协同工作，实现信息共享和协同决策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绿色化趋势：生产计划与调度需要考虑环保和可持续发展，实现绿色生产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个性化趋势：生产计划与调度需要考虑消费者个性化需求，实现定制化生产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5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1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16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2023-12-19T20:28:17Z</dcterms:created>
  <dcterms:modified xsi:type="dcterms:W3CDTF">2023-12-19T20:28:17Z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f4b74737c97b4afd8fbcd0d22e4b0f3b_21</vt:lpwstr>
  </property>
</Properties>
</file>