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921" r:id="rId1"/>
    <p:sldMasterId id="2147486958" r:id="rId2"/>
  </p:sldMasterIdLst>
  <p:notesMasterIdLst>
    <p:notesMasterId r:id="rId3"/>
  </p:notesMasterIdLst>
  <p:sldIdLst>
    <p:sldId id="1716" r:id="rId4"/>
    <p:sldId id="1721" r:id="rId5"/>
    <p:sldId id="1725" r:id="rId6"/>
    <p:sldId id="1728" r:id="rId7"/>
    <p:sldId id="1734" r:id="rId9"/>
    <p:sldId id="1737" r:id="rId10"/>
    <p:sldId id="1740" r:id="rId11"/>
    <p:sldId id="1743" r:id="rId12"/>
    <p:sldId id="1746" r:id="rId13"/>
    <p:sldId id="1752" r:id="rId15"/>
    <p:sldId id="1755" r:id="rId16"/>
    <p:sldId id="1758" r:id="rId17"/>
    <p:sldId id="1761" r:id="rId18"/>
    <p:sldId id="1764" r:id="rId19"/>
    <p:sldId id="1770" r:id="rId21"/>
    <p:sldId id="1773" r:id="rId22"/>
    <p:sldId id="1776" r:id="rId23"/>
    <p:sldId id="1779" r:id="rId24"/>
    <p:sldId id="1782" r:id="rId25"/>
    <p:sldId id="1788" r:id="rId27"/>
    <p:sldId id="1791" r:id="rId28"/>
    <p:sldId id="1794" r:id="rId29"/>
    <p:sldId id="1797" r:id="rId30"/>
    <p:sldId id="1800" r:id="rId31"/>
    <p:sldId id="1806" r:id="rId33"/>
    <p:sldId id="1809" r:id="rId34"/>
    <p:sldId id="1812" r:id="rId35"/>
    <p:sldId id="1815" r:id="rId36"/>
    <p:sldId id="1818" r:id="rId37"/>
    <p:sldId id="1824" r:id="rId39"/>
    <p:sldId id="1827" r:id="rId40"/>
    <p:sldId id="1830"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922" r:id="rId1"/>
    <p:sldLayoutId id="2147486923" r:id="rId2"/>
    <p:sldLayoutId id="2147486924" r:id="rId3"/>
    <p:sldLayoutId id="2147486925" r:id="rId4"/>
    <p:sldLayoutId id="2147486926" r:id="rId5"/>
    <p:sldLayoutId id="2147486927" r:id="rId6"/>
    <p:sldLayoutId id="2147486928" r:id="rId7"/>
    <p:sldLayoutId id="2147486929" r:id="rId8"/>
    <p:sldLayoutId id="2147486930" r:id="rId9"/>
    <p:sldLayoutId id="2147486931" r:id="rId10"/>
    <p:sldLayoutId id="214748693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959" r:id="rId1"/>
    <p:sldLayoutId id="2147486960" r:id="rId2"/>
    <p:sldLayoutId id="2147486961" r:id="rId3"/>
    <p:sldLayoutId id="2147486962" r:id="rId4"/>
    <p:sldLayoutId id="2147486963" r:id="rId5"/>
    <p:sldLayoutId id="2147486964" r:id="rId6"/>
    <p:sldLayoutId id="2147486965" r:id="rId7"/>
    <p:sldLayoutId id="2147486966" r:id="rId8"/>
    <p:sldLayoutId id="2147486967" r:id="rId9"/>
    <p:sldLayoutId id="2147486968" r:id="rId10"/>
    <p:sldLayoutId id="214748696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tags" Target="../tags/tag242.xml"/><Relationship Id="rId16" Type="http://schemas.openxmlformats.org/officeDocument/2006/relationships/tags" Target="../tags/tag243.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tags" Target="../tags/tag275.xml"/><Relationship Id="rId18" Type="http://schemas.openxmlformats.org/officeDocument/2006/relationships/tags" Target="../tags/tag276.xml"/><Relationship Id="rId19" Type="http://schemas.openxmlformats.org/officeDocument/2006/relationships/tags" Target="../tags/tag277.xml"/><Relationship Id="rId20" Type="http://schemas.openxmlformats.org/officeDocument/2006/relationships/tags" Target="../tags/tag278.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tags" Target="../tags/tag393.xml"/><Relationship Id="rId14" Type="http://schemas.openxmlformats.org/officeDocument/2006/relationships/tags" Target="../tags/tag394.xml"/><Relationship Id="rId15" Type="http://schemas.openxmlformats.org/officeDocument/2006/relationships/tags" Target="../tags/tag395.xml"/><Relationship Id="rId16" Type="http://schemas.openxmlformats.org/officeDocument/2006/relationships/tags" Target="../tags/tag396.xml"/><Relationship Id="rId17" Type="http://schemas.openxmlformats.org/officeDocument/2006/relationships/tags" Target="../tags/tag397.xml"/><Relationship Id="rId18" Type="http://schemas.openxmlformats.org/officeDocument/2006/relationships/tags" Target="../tags/tag398.xml"/><Relationship Id="rId19" Type="http://schemas.openxmlformats.org/officeDocument/2006/relationships/tags" Target="../tags/tag399.xml"/><Relationship Id="rId20" Type="http://schemas.openxmlformats.org/officeDocument/2006/relationships/tags" Target="../tags/tag400.xml"/><Relationship Id="rId21" Type="http://schemas.openxmlformats.org/officeDocument/2006/relationships/tags" Target="../tags/tag401.xml"/><Relationship Id="rId22" Type="http://schemas.openxmlformats.org/officeDocument/2006/relationships/tags" Target="../tags/tag402.xml"/><Relationship Id="rId23" Type="http://schemas.openxmlformats.org/officeDocument/2006/relationships/tags" Target="../tags/tag403.xml"/><Relationship Id="rId24" Type="http://schemas.openxmlformats.org/officeDocument/2006/relationships/tags" Target="../tags/tag404.xml"/><Relationship Id="rId2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tags" Target="../tags/tag419.xml"/><Relationship Id="rId5" Type="http://schemas.openxmlformats.org/officeDocument/2006/relationships/tags" Target="../tags/tag420.xml"/><Relationship Id="rId6" Type="http://schemas.openxmlformats.org/officeDocument/2006/relationships/tags" Target="../tags/tag421.xml"/><Relationship Id="rId7" Type="http://schemas.openxmlformats.org/officeDocument/2006/relationships/tags" Target="../tags/tag422.xml"/><Relationship Id="rId8" Type="http://schemas.openxmlformats.org/officeDocument/2006/relationships/tags" Target="../tags/tag423.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4.xml"/><Relationship Id="rId2" Type="http://schemas.openxmlformats.org/officeDocument/2006/relationships/tags" Target="../tags/tag425.xml"/><Relationship Id="rId3" Type="http://schemas.openxmlformats.org/officeDocument/2006/relationships/tags" Target="../tags/tag42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数字技术在学校管理中的实际应用与创新探索</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6667"/>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添加目录标题</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数字技术在学生管理中的应用</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数字技术在教职工管理中的应用</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数字技术在校园安全管理中的应用</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数字技术在教育教学中的应用</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数字技术的创新探索</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数字技术在学生管理中的应用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学生信息管理</a:t>
            </a:r>
            <a:endParaRPr altLang="en-US" lang="zh-CN"/>
          </a:p>
        </p:txBody>
      </p:sp>
      <p:sp>
        <p:nvSpPr>
          <p:cNvPr id="1049216"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学生信息采集：通过数字技术快速、准确地收集学生信息</a:t>
            </a:r>
            <a:endParaRPr altLang="en-US" dirty="0" sz="1200" lang="zh-CN" spc="150">
              <a:solidFill>
                <a:schemeClr val="tx1">
                  <a:lumMod val="65000"/>
                  <a:lumOff val="35000"/>
                </a:schemeClr>
              </a:solidFill>
              <a:latin typeface="+mn-ea"/>
              <a:sym typeface="+mn-ea"/>
            </a:endParaRPr>
          </a:p>
        </p:txBody>
      </p:sp>
      <p:sp>
        <p:nvSpPr>
          <p:cNvPr id="1049218"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学生信息查询：通过数据库系统方便地查询学生信息</a:t>
            </a:r>
            <a:endParaRPr altLang="en-US" dirty="0" sz="1200" lang="zh-CN" spc="150">
              <a:solidFill>
                <a:schemeClr val="tx1">
                  <a:lumMod val="65000"/>
                  <a:lumOff val="35000"/>
                </a:schemeClr>
              </a:solidFill>
              <a:latin typeface="+mn-ea"/>
              <a:sym typeface="+mn-ea"/>
            </a:endParaRPr>
          </a:p>
        </p:txBody>
      </p:sp>
      <p:sp>
        <p:nvSpPr>
          <p:cNvPr id="1049220"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学生信息分析：通过数据分析工具对学生信息进行深入分析，为学校管理提供决策支持</a:t>
            </a:r>
            <a:endParaRPr altLang="en-US" dirty="0" sz="1200" lang="zh-CN" spc="150">
              <a:solidFill>
                <a:schemeClr val="tx1">
                  <a:lumMod val="65000"/>
                  <a:lumOff val="35000"/>
                </a:schemeClr>
              </a:solidFill>
              <a:latin typeface="+mn-ea"/>
              <a:sym typeface="+mn-ea"/>
            </a:endParaRPr>
          </a:p>
        </p:txBody>
      </p:sp>
      <p:sp>
        <p:nvSpPr>
          <p:cNvPr id="1049222"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学生信息保护：通过加密、备份等措施确保学生信息安全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80" name="标题 1"/>
          <p:cNvSpPr>
            <a:spLocks noGrp="1"/>
          </p:cNvSpPr>
          <p:nvPr>
            <p:ph type="title" idx="3"/>
          </p:nvPr>
        </p:nvSpPr>
        <p:spPr/>
        <p:txBody>
          <a:bodyPr>
            <a:normAutofit fontScale="96875"/>
          </a:bodyPr>
          <a:p>
            <a:r>
              <a:rPr altLang="en-US" lang="zh-CN"/>
              <a:t>考勤管理</a:t>
            </a:r>
            <a:endParaRPr altLang="en-US" lang="zh-CN"/>
          </a:p>
        </p:txBody>
      </p:sp>
      <p:sp>
        <p:nvSpPr>
          <p:cNvPr id="104928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定义：考勤管理是指对学生出勤情况进行记录、统计和分析的过程</a:t>
            </a:r>
            <a:endParaRPr altLang="en-US" dirty="0" sz="1200" lang="zh-CN" spc="150">
              <a:solidFill>
                <a:schemeClr val="tx1">
                  <a:lumMod val="65000"/>
                  <a:lumOff val="35000"/>
                </a:schemeClr>
              </a:solidFill>
              <a:latin typeface="+mn-ea"/>
              <a:sym typeface="+mn-ea"/>
            </a:endParaRPr>
          </a:p>
        </p:txBody>
      </p:sp>
      <p:sp>
        <p:nvSpPr>
          <p:cNvPr id="104928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目的：确保学生按时到校上课，维护学校正常教学秩序</a:t>
            </a:r>
            <a:endParaRPr altLang="en-US" dirty="0" sz="1200" lang="zh-CN" spc="150">
              <a:solidFill>
                <a:schemeClr val="tx1">
                  <a:lumMod val="65000"/>
                  <a:lumOff val="35000"/>
                </a:schemeClr>
              </a:solidFill>
              <a:latin typeface="+mn-ea"/>
              <a:sym typeface="+mn-ea"/>
            </a:endParaRPr>
          </a:p>
        </p:txBody>
      </p:sp>
      <p:sp>
        <p:nvSpPr>
          <p:cNvPr id="104928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实施方式：采用数字化手段，如指纹打卡、人脸识别等，记录学生出入学校的时间</a:t>
            </a:r>
            <a:endParaRPr altLang="en-US" dirty="0" sz="1200" lang="zh-CN" spc="150">
              <a:solidFill>
                <a:schemeClr val="tx1">
                  <a:lumMod val="65000"/>
                  <a:lumOff val="35000"/>
                </a:schemeClr>
              </a:solidFill>
              <a:latin typeface="+mn-ea"/>
              <a:sym typeface="+mn-ea"/>
            </a:endParaRPr>
          </a:p>
        </p:txBody>
      </p:sp>
      <p:sp>
        <p:nvSpPr>
          <p:cNvPr id="104928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数据分析：通过对考勤数据的分析，可以了解学生的出勤情况，及时发现并解决问题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46" name="标题 1"/>
          <p:cNvSpPr>
            <a:spLocks noGrp="1"/>
          </p:cNvSpPr>
          <p:nvPr>
            <p:ph type="title" idx="3"/>
          </p:nvPr>
        </p:nvSpPr>
        <p:spPr/>
        <p:txBody>
          <a:bodyPr>
            <a:normAutofit fontScale="96875"/>
          </a:bodyPr>
          <a:p>
            <a:r>
              <a:rPr altLang="en-US" lang="zh-CN"/>
              <a:t>成绩管理</a:t>
            </a:r>
            <a:endParaRPr altLang="en-US" lang="zh-CN"/>
          </a:p>
        </p:txBody>
      </p:sp>
      <p:sp>
        <p:nvSpPr>
          <p:cNvPr id="104934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成绩录入：方便快捷，避免人为错误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成绩查询：快速检索，提高工作效率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成绩分析：数据统计，为教学改进提供依据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成绩预警：及时发现学生问题，促进个性化教育</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28" name="标题 1"/>
          <p:cNvSpPr>
            <a:spLocks noGrp="1"/>
          </p:cNvSpPr>
          <p:nvPr>
            <p:ph type="title" idx="3"/>
          </p:nvPr>
        </p:nvSpPr>
        <p:spPr/>
        <p:txBody>
          <a:bodyPr>
            <a:normAutofit fontScale="96875"/>
          </a:bodyPr>
          <a:p>
            <a:r>
              <a:rPr altLang="en-US" lang="zh-CN"/>
              <a:t>宿舍管理</a:t>
            </a:r>
            <a:endParaRPr altLang="en-US" lang="zh-CN"/>
          </a:p>
        </p:txBody>
      </p:sp>
      <p:sp>
        <p:nvSpPr>
          <p:cNvPr id="1049430"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4"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6"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8"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宿舍安全监控：通过安装摄像头和传感器等设备，实时监测宿舍的安全状况</a:t>
            </a:r>
            <a:endParaRPr altLang="en-US" sz="1400" lang="zh-CN" spc="150">
              <a:solidFill>
                <a:schemeClr val="tx1"/>
              </a:solidFill>
              <a:effectLst/>
              <a:latin typeface="+mn-ea"/>
              <a:sym typeface="+mn-ea"/>
            </a:endParaRPr>
          </a:p>
        </p:txBody>
      </p:sp>
      <p:sp>
        <p:nvSpPr>
          <p:cNvPr id="1049440"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宿舍门禁系统：通过数字技术实现学生进出宿舍的记录和监控</a:t>
            </a:r>
            <a:endParaRPr altLang="en-US" dirty="0" sz="1400" lang="zh-CN" spc="150">
              <a:solidFill>
                <a:schemeClr val="tx1"/>
              </a:solidFill>
              <a:effectLst/>
              <a:latin typeface="+mn-ea"/>
              <a:sym typeface="+mn-ea"/>
            </a:endParaRPr>
          </a:p>
        </p:txBody>
      </p:sp>
      <p:sp>
        <p:nvSpPr>
          <p:cNvPr id="1049442"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宿舍设备管理：通过数字化平台管理宿舍内的设备，如空调、热水器等</a:t>
            </a:r>
            <a:endParaRPr altLang="en-US" sz="1400" lang="zh-CN" spc="150">
              <a:solidFill>
                <a:schemeClr val="tx1"/>
              </a:solidFill>
              <a:effectLst/>
              <a:latin typeface="+mn-ea"/>
              <a:sym typeface="+mn-ea"/>
            </a:endParaRPr>
          </a:p>
        </p:txBody>
      </p:sp>
      <p:sp>
        <p:nvSpPr>
          <p:cNvPr id="1049444"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学生生活习惯监测：通过数据分析，了解学生的生活习惯和规律，为学校管理提供参考</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02"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504" name="标题 14"/>
          <p:cNvSpPr>
            <a:spLocks noGrp="1"/>
          </p:cNvSpPr>
          <p:nvPr>
            <p:ph type="title" idx="4"/>
            <p:custDataLst>
              <p:tags r:id="rId2"/>
            </p:custDataLst>
          </p:nvPr>
        </p:nvSpPr>
        <p:spPr/>
        <p:txBody>
          <a:bodyPr>
            <a:normAutofit fontScale="90000"/>
          </a:bodyPr>
          <a:p>
            <a:r>
              <a:rPr altLang="en-US" dirty="0" lang="zh-CN"/>
              <a:t>数字技术在教职工管理中的应用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30" name="标题 1"/>
          <p:cNvSpPr>
            <a:spLocks noGrp="1"/>
          </p:cNvSpPr>
          <p:nvPr>
            <p:ph type="title" idx="3"/>
          </p:nvPr>
        </p:nvSpPr>
        <p:spPr/>
        <p:txBody>
          <a:bodyPr>
            <a:normAutofit fontScale="96875"/>
          </a:bodyPr>
          <a:p>
            <a:r>
              <a:rPr altLang="en-US" lang="zh-CN"/>
              <a:t>教职工信息管理</a:t>
            </a:r>
            <a:endParaRPr altLang="en-US" lang="zh-CN"/>
          </a:p>
        </p:txBody>
      </p:sp>
      <p:sp>
        <p:nvSpPr>
          <p:cNvPr id="1049632"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8"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40"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考勤管理：通过数字化技术，实现教职工的考勤管理，记录每位教职工的出勤情况</a:t>
            </a:r>
            <a:endParaRPr altLang="en-US" sz="1400" lang="zh-CN" spc="150">
              <a:solidFill>
                <a:schemeClr val="tx1"/>
              </a:solidFill>
              <a:effectLst/>
              <a:latin typeface="+mn-ea"/>
              <a:sym typeface="+mn-ea"/>
            </a:endParaRPr>
          </a:p>
        </p:txBody>
      </p:sp>
      <p:sp>
        <p:nvSpPr>
          <p:cNvPr id="1049642"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教职工信息数字化：将教职工的基本信息、教育背景、工作经历等数字化，方便查询和管理</a:t>
            </a:r>
            <a:endParaRPr altLang="en-US" dirty="0" sz="1400" lang="zh-CN" spc="150">
              <a:solidFill>
                <a:schemeClr val="tx1"/>
              </a:solidFill>
              <a:effectLst/>
              <a:latin typeface="+mn-ea"/>
              <a:sym typeface="+mn-ea"/>
            </a:endParaRPr>
          </a:p>
        </p:txBody>
      </p:sp>
      <p:sp>
        <p:nvSpPr>
          <p:cNvPr id="1049644"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绩效评估：利用数字技术对教职工的工作绩效进行评估，为学校提供更加客观、准确的评价依据</a:t>
            </a:r>
            <a:endParaRPr altLang="en-US" sz="1400" lang="zh-CN" spc="150">
              <a:solidFill>
                <a:schemeClr val="tx1"/>
              </a:solidFill>
              <a:effectLst/>
              <a:latin typeface="+mn-ea"/>
              <a:sym typeface="+mn-ea"/>
            </a:endParaRPr>
          </a:p>
        </p:txBody>
      </p:sp>
      <p:sp>
        <p:nvSpPr>
          <p:cNvPr id="1049646"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培训与发展：通过数字技术，为教职工提供在线培训和发展机会，促进教职工的职业成长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04" name="标题 1"/>
          <p:cNvSpPr>
            <a:spLocks noGrp="1"/>
          </p:cNvSpPr>
          <p:nvPr>
            <p:ph type="title" idx="3"/>
          </p:nvPr>
        </p:nvSpPr>
        <p:spPr/>
        <p:txBody>
          <a:bodyPr>
            <a:normAutofit fontScale="96875"/>
          </a:bodyPr>
          <a:p>
            <a:r>
              <a:rPr altLang="en-US" lang="zh-CN"/>
              <a:t>考勤管理</a:t>
            </a:r>
            <a:endParaRPr altLang="en-US" lang="zh-CN"/>
          </a:p>
        </p:txBody>
      </p:sp>
      <p:sp>
        <p:nvSpPr>
          <p:cNvPr id="104970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传统考勤方式存在的问题</a:t>
            </a:r>
            <a:endParaRPr altLang="en-US" dirty="0" sz="2000" lang="zh-CN" spc="150">
              <a:solidFill>
                <a:schemeClr val="tx1">
                  <a:lumMod val="85000"/>
                  <a:lumOff val="15000"/>
                </a:schemeClr>
              </a:solidFill>
              <a:latin typeface="+mn-ea"/>
              <a:sym typeface="+mn-ea"/>
            </a:endParaRPr>
          </a:p>
        </p:txBody>
      </p:sp>
      <p:sp>
        <p:nvSpPr>
          <p:cNvPr id="104971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数字技术考勤系统的优势</a:t>
            </a:r>
            <a:endParaRPr altLang="en-US" dirty="0" sz="2000" lang="zh-CN" spc="150">
              <a:solidFill>
                <a:schemeClr val="tx1">
                  <a:lumMod val="85000"/>
                  <a:lumOff val="15000"/>
                </a:schemeClr>
              </a:solidFill>
              <a:latin typeface="+mn-ea"/>
              <a:sym typeface="+mn-ea"/>
            </a:endParaRPr>
          </a:p>
        </p:txBody>
      </p:sp>
      <p:sp>
        <p:nvSpPr>
          <p:cNvPr id="104971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数字技术考勤系统的实施方式</a:t>
            </a:r>
            <a:endParaRPr altLang="en-US" dirty="0" sz="2000" lang="zh-CN" spc="150">
              <a:solidFill>
                <a:schemeClr val="tx1">
                  <a:lumMod val="85000"/>
                  <a:lumOff val="15000"/>
                </a:schemeClr>
              </a:solidFill>
              <a:latin typeface="+mn-ea"/>
              <a:sym typeface="+mn-ea"/>
            </a:endParaRPr>
          </a:p>
        </p:txBody>
      </p:sp>
      <p:sp>
        <p:nvSpPr>
          <p:cNvPr id="104972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数字技术考勤系统在学校管理中的应用效果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86" name="标题 1"/>
          <p:cNvSpPr>
            <a:spLocks noGrp="1"/>
          </p:cNvSpPr>
          <p:nvPr>
            <p:ph type="title" idx="3"/>
          </p:nvPr>
        </p:nvSpPr>
        <p:spPr/>
        <p:txBody>
          <a:bodyPr>
            <a:normAutofit fontScale="93750"/>
          </a:bodyPr>
          <a:p>
            <a:r>
              <a:rPr altLang="en-US" lang="zh-CN"/>
              <a:t>绩效评估</a:t>
            </a:r>
            <a:endParaRPr altLang="en-US" lang="zh-CN"/>
          </a:p>
        </p:txBody>
      </p:sp>
      <p:sp>
        <p:nvSpPr>
          <p:cNvPr id="104978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定义：对教职工的工作表现进行量化评估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9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目的：提高教职工的工作效率和质量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4" name="TextBox 2"/>
          <p:cNvSpPr txBox="1"/>
          <p:nvPr>
            <p:custDataLst>
              <p:tags r:id="rId9"/>
            </p:custDataLst>
          </p:nvPr>
        </p:nvSpPr>
        <p:spPr>
          <a:xfrm>
            <a:off x="6355905" y="305212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评估方法：采用数字化工具进行数据收集、分析和呈现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0" name="TextBox 2"/>
          <p:cNvSpPr txBox="1"/>
          <p:nvPr>
            <p:custDataLst>
              <p:tags r:id="rId12"/>
            </p:custDataLst>
          </p:nvPr>
        </p:nvSpPr>
        <p:spPr>
          <a:xfrm>
            <a:off x="9144231" y="305212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实际应用：通过绩效评估结果，为教职工提供反馈和改进建议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68" name="标题 1"/>
          <p:cNvSpPr>
            <a:spLocks noGrp="1"/>
          </p:cNvSpPr>
          <p:nvPr>
            <p:ph type="title" idx="3"/>
          </p:nvPr>
        </p:nvSpPr>
        <p:spPr/>
        <p:txBody>
          <a:bodyPr>
            <a:normAutofit fontScale="93750"/>
          </a:bodyPr>
          <a:p>
            <a:r>
              <a:rPr altLang="en-US" lang="zh-CN"/>
              <a:t>培训与发展</a:t>
            </a:r>
            <a:endParaRPr altLang="en-US" lang="zh-CN"/>
          </a:p>
        </p:txBody>
      </p:sp>
      <p:sp>
        <p:nvSpPr>
          <p:cNvPr id="1049870"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绩效考核：利用数字技术对教职工的绩效进行评估，提高考核的准确性和效率</a:t>
            </a:r>
            <a:endParaRPr altLang="zh-CN" dirty="0" sz="1600" lang="en-US">
              <a:solidFill>
                <a:schemeClr val="dk1">
                  <a:lumMod val="80000"/>
                  <a:lumOff val="20000"/>
                </a:schemeClr>
              </a:solidFill>
              <a:latin typeface="+mn-ea"/>
              <a:sym typeface="+mn-ea"/>
            </a:endParaRPr>
          </a:p>
        </p:txBody>
      </p:sp>
      <p:sp>
        <p:nvSpPr>
          <p:cNvPr id="1049878"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教职工培训：利用数字技术进行在线培训，提高教职工的专业技能和素质</a:t>
            </a:r>
            <a:endParaRPr altLang="en-US" dirty="0" sz="1600" lang="zh-CN">
              <a:solidFill>
                <a:schemeClr val="dk1">
                  <a:lumMod val="80000"/>
                  <a:lumOff val="20000"/>
                </a:schemeClr>
              </a:solidFill>
              <a:latin typeface="+mn-ea"/>
              <a:sym typeface="+mn-ea"/>
            </a:endParaRPr>
          </a:p>
        </p:txBody>
      </p:sp>
      <p:sp>
        <p:nvSpPr>
          <p:cNvPr id="1049886"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职业发展：通过数字技术对教职工的职业发展进行规划，提供个性化的发展建议</a:t>
            </a:r>
            <a:endParaRPr altLang="en-US" dirty="0" sz="1600" lang="zh-CN">
              <a:solidFill>
                <a:schemeClr val="dk1">
                  <a:lumMod val="80000"/>
                  <a:lumOff val="20000"/>
                </a:schemeClr>
              </a:solidFill>
              <a:latin typeface="+mn-ea"/>
              <a:sym typeface="+mn-ea"/>
            </a:endParaRPr>
          </a:p>
        </p:txBody>
      </p:sp>
      <p:sp>
        <p:nvSpPr>
          <p:cNvPr id="1049894"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人才选拔：通过数字技术对教职工的能力和潜力进行评估，为人才选拔提供科学依据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58"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60" name="标题 14"/>
          <p:cNvSpPr>
            <a:spLocks noGrp="1"/>
          </p:cNvSpPr>
          <p:nvPr>
            <p:ph type="title" idx="4"/>
            <p:custDataLst>
              <p:tags r:id="rId2"/>
            </p:custDataLst>
          </p:nvPr>
        </p:nvSpPr>
        <p:spPr/>
        <p:txBody>
          <a:bodyPr>
            <a:normAutofit fontScale="90000"/>
          </a:bodyPr>
          <a:p>
            <a:r>
              <a:rPr altLang="en-US" dirty="0" lang="zh-CN"/>
              <a:t>数字技术在校园安全管理中的应用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86" name="标题 1"/>
          <p:cNvSpPr>
            <a:spLocks noGrp="1"/>
          </p:cNvSpPr>
          <p:nvPr>
            <p:ph type="title" idx="3"/>
          </p:nvPr>
        </p:nvSpPr>
        <p:spPr/>
        <p:txBody>
          <a:bodyPr>
            <a:normAutofit fontScale="93750"/>
          </a:bodyPr>
          <a:p>
            <a:r>
              <a:rPr altLang="en-US" lang="zh-CN"/>
              <a:t>视频监控系统</a:t>
            </a:r>
            <a:endParaRPr altLang="en-US" lang="zh-CN"/>
          </a:p>
        </p:txBody>
      </p:sp>
      <p:sp>
        <p:nvSpPr>
          <p:cNvPr id="105008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2"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数字技术在校园安全管理中的应用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9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98"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视频监控系统的组成与功能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4"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视频监控系统的优势与不足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0"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未来发展趋势与展望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68" name="标题 1"/>
          <p:cNvSpPr>
            <a:spLocks noGrp="1"/>
          </p:cNvSpPr>
          <p:nvPr>
            <p:ph type="title" idx="3"/>
          </p:nvPr>
        </p:nvSpPr>
        <p:spPr/>
        <p:txBody>
          <a:bodyPr>
            <a:normAutofit fontScale="93750"/>
          </a:bodyPr>
          <a:p>
            <a:r>
              <a:rPr altLang="en-US" lang="zh-CN"/>
              <a:t>报警系统</a:t>
            </a:r>
            <a:endParaRPr altLang="en-US" lang="zh-CN"/>
          </a:p>
        </p:txBody>
      </p:sp>
      <p:sp>
        <p:nvSpPr>
          <p:cNvPr id="10501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实时监控：对校园内各个区域进行实时监控，及时发现异常情况</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联动报警：当发现异常情况时，系统会自动触发报警，并通过短信、电话等方式及时通知相关人员</a:t>
            </a:r>
            <a:endParaRPr dirty="0" sz="2000" err="1">
              <a:solidFill>
                <a:schemeClr val="tx1">
                  <a:lumMod val="75000"/>
                  <a:lumOff val="25000"/>
                </a:schemeClr>
              </a:solidFill>
              <a:latin typeface="+mn-ea"/>
              <a:ea typeface="+mn-ea"/>
              <a:cs typeface="+mn-ea"/>
              <a:sym typeface="+mn-lt"/>
            </a:endParaRPr>
          </a:p>
        </p:txBody>
      </p:sp>
      <p:sp>
        <p:nvSpPr>
          <p:cNvPr id="10501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数据统计与分析：对报警数据进行统计和分析，为校园安全管理提供科学依据</a:t>
            </a:r>
            <a:endParaRPr dirty="0" err="1">
              <a:solidFill>
                <a:schemeClr val="tx1">
                  <a:lumMod val="75000"/>
                  <a:lumOff val="25000"/>
                </a:schemeClr>
              </a:solidFill>
              <a:latin typeface="+mn-ea"/>
              <a:ea typeface="+mn-ea"/>
              <a:cs typeface="+mn-ea"/>
              <a:sym typeface="+mn-lt"/>
            </a:endParaRPr>
          </a:p>
        </p:txBody>
      </p:sp>
      <p:sp>
        <p:nvSpPr>
          <p:cNvPr id="1050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智能识别：通过图像识别技术，对校园内人员、车辆等进行智能识别，提高安全管理效率</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66" name="标题 1"/>
          <p:cNvSpPr>
            <a:spLocks noGrp="1"/>
          </p:cNvSpPr>
          <p:nvPr>
            <p:ph type="title" idx="3"/>
          </p:nvPr>
        </p:nvSpPr>
        <p:spPr/>
        <p:txBody>
          <a:bodyPr>
            <a:normAutofit fontScale="93750"/>
          </a:bodyPr>
          <a:p>
            <a:r>
              <a:rPr altLang="en-US" lang="zh-CN"/>
              <a:t>门禁系统</a:t>
            </a:r>
            <a:endParaRPr altLang="en-US" lang="zh-CN"/>
          </a:p>
        </p:txBody>
      </p:sp>
      <p:sp>
        <p:nvSpPr>
          <p:cNvPr id="1050268"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定义：门禁系统是一种通过身份验证或权限管理来控制人员进出学校各个区域的技术手段</a:t>
            </a:r>
            <a:endParaRPr altLang="en-US" dirty="0" sz="1200" lang="zh-CN" spc="150">
              <a:solidFill>
                <a:schemeClr val="tx1">
                  <a:lumMod val="65000"/>
                  <a:lumOff val="35000"/>
                </a:schemeClr>
              </a:solidFill>
              <a:latin typeface="+mn-ea"/>
              <a:sym typeface="+mn-ea"/>
            </a:endParaRPr>
          </a:p>
        </p:txBody>
      </p:sp>
      <p:sp>
        <p:nvSpPr>
          <p:cNvPr id="1050270"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功能：实现校园安全管理的自动化和智能化，提高安全管理效率和准确性</a:t>
            </a:r>
            <a:endParaRPr altLang="en-US" dirty="0" sz="1200" lang="zh-CN" spc="150">
              <a:solidFill>
                <a:schemeClr val="tx1">
                  <a:lumMod val="65000"/>
                  <a:lumOff val="35000"/>
                </a:schemeClr>
              </a:solidFill>
              <a:latin typeface="+mn-ea"/>
              <a:sym typeface="+mn-ea"/>
            </a:endParaRPr>
          </a:p>
        </p:txBody>
      </p:sp>
      <p:sp>
        <p:nvSpPr>
          <p:cNvPr id="1050272"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应用范围：学校大门、宿舍、实验室、图书馆等重要区域</a:t>
            </a:r>
            <a:endParaRPr altLang="en-US" dirty="0" sz="1200" lang="zh-CN" spc="150">
              <a:solidFill>
                <a:schemeClr val="tx1">
                  <a:lumMod val="65000"/>
                  <a:lumOff val="35000"/>
                </a:schemeClr>
              </a:solidFill>
              <a:latin typeface="+mn-ea"/>
              <a:sym typeface="+mn-ea"/>
            </a:endParaRPr>
          </a:p>
        </p:txBody>
      </p:sp>
      <p:sp>
        <p:nvSpPr>
          <p:cNvPr id="1050274"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优势：方便管理、实时监控、数据可追溯等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32" name="标题 1"/>
          <p:cNvSpPr>
            <a:spLocks noGrp="1"/>
          </p:cNvSpPr>
          <p:nvPr>
            <p:ph type="title" idx="3"/>
          </p:nvPr>
        </p:nvSpPr>
        <p:spPr/>
        <p:txBody>
          <a:bodyPr>
            <a:normAutofit fontScale="93750"/>
          </a:bodyPr>
          <a:p>
            <a:r>
              <a:rPr altLang="en-US" lang="zh-CN"/>
              <a:t>消防系统</a:t>
            </a:r>
            <a:endParaRPr altLang="en-US" lang="zh-CN"/>
          </a:p>
        </p:txBody>
      </p:sp>
      <p:sp>
        <p:nvSpPr>
          <p:cNvPr id="1050334"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36"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38"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实时监控：数字技术可以实时监控校园内的消防安全情况，及时发现并处理火灾隐患。</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0"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2"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44" name="TextBox 2"/>
          <p:cNvSpPr txBox="1"/>
          <p:nvPr>
            <p:custDataLst>
              <p:tags r:id="rId6"/>
            </p:custDataLst>
          </p:nvPr>
        </p:nvSpPr>
        <p:spPr>
          <a:xfrm>
            <a:off x="3561201" y="3052122"/>
            <a:ext cx="2278909" cy="1840200"/>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预警系统：通过数字技术，可以建立消防预警系统，对火灾进行预测和报警，提高火灾预防和应对能力。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46"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48"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0"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智能化管理：数字技术可以实现消防设备的智能化管理，提高设备的使用效率和安全性。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352"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354"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356" name="TextBox 2"/>
          <p:cNvSpPr txBox="1"/>
          <p:nvPr>
            <p:custDataLst>
              <p:tags r:id="rId12"/>
            </p:custDataLst>
          </p:nvPr>
        </p:nvSpPr>
        <p:spPr>
          <a:xfrm>
            <a:off x="9144231" y="3052122"/>
            <a:ext cx="2278909" cy="1840200"/>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信息共享：数字技术可以实现消防信息共享，提高信息传递的效率和准确性，为校园安全管理提供有力支持。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14"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416" name="标题 14"/>
          <p:cNvSpPr>
            <a:spLocks noGrp="1"/>
          </p:cNvSpPr>
          <p:nvPr>
            <p:ph type="title" idx="4"/>
            <p:custDataLst>
              <p:tags r:id="rId2"/>
            </p:custDataLst>
          </p:nvPr>
        </p:nvSpPr>
        <p:spPr/>
        <p:txBody>
          <a:bodyPr>
            <a:normAutofit fontScale="90000"/>
          </a:bodyPr>
          <a:p>
            <a:r>
              <a:rPr altLang="en-US" dirty="0" lang="zh-CN"/>
              <a:t>数字技术在教育教学中的应用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42" name="标题 1"/>
          <p:cNvSpPr>
            <a:spLocks noGrp="1"/>
          </p:cNvSpPr>
          <p:nvPr>
            <p:ph type="title" idx="3"/>
          </p:nvPr>
        </p:nvSpPr>
        <p:spPr/>
        <p:txBody>
          <a:bodyPr>
            <a:normAutofit fontScale="93750"/>
          </a:bodyPr>
          <a:p>
            <a:r>
              <a:rPr altLang="en-US" lang="zh-CN"/>
              <a:t>在线课程平台</a:t>
            </a:r>
            <a:endParaRPr altLang="en-US" lang="zh-CN"/>
          </a:p>
        </p:txBody>
      </p:sp>
      <p:sp>
        <p:nvSpPr>
          <p:cNvPr id="105054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定义：在线课程平台是一种基于互联网的在线学习平台，可以提供各种类型的在线课程</a:t>
            </a:r>
            <a:endParaRPr altLang="en-US" dirty="0" sz="2000" lang="zh-CN" spc="150">
              <a:solidFill>
                <a:schemeClr val="tx1">
                  <a:lumMod val="75000"/>
                  <a:lumOff val="25000"/>
                </a:schemeClr>
              </a:solidFill>
              <a:latin typeface="+mn-ea"/>
              <a:sym typeface="+mn-ea"/>
            </a:endParaRPr>
          </a:p>
        </p:txBody>
      </p:sp>
      <p:sp>
        <p:nvSpPr>
          <p:cNvPr id="105054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特点：在线课程平台具有便捷性、多样性、互动性等特点，可以满足不同用户的学习需求</a:t>
            </a:r>
            <a:endParaRPr altLang="en-US" dirty="0" sz="2000" lang="zh-CN" spc="150">
              <a:solidFill>
                <a:schemeClr val="tx1">
                  <a:lumMod val="75000"/>
                  <a:lumOff val="25000"/>
                </a:schemeClr>
              </a:solidFill>
              <a:latin typeface="+mn-ea"/>
              <a:sym typeface="+mn-ea"/>
            </a:endParaRPr>
          </a:p>
        </p:txBody>
      </p:sp>
      <p:sp>
        <p:nvSpPr>
          <p:cNvPr id="105055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应用：在线课程平台在学校管理中可以应用于远程教育、在线培训等方面，提高教学效率和质量</a:t>
            </a:r>
            <a:endParaRPr altLang="en-US" dirty="0" sz="2000" lang="zh-CN" spc="150">
              <a:solidFill>
                <a:schemeClr val="tx1">
                  <a:lumMod val="75000"/>
                  <a:lumOff val="25000"/>
                </a:schemeClr>
              </a:solidFill>
              <a:latin typeface="+mn-ea"/>
              <a:sym typeface="+mn-ea"/>
            </a:endParaRPr>
          </a:p>
        </p:txBody>
      </p:sp>
      <p:sp>
        <p:nvSpPr>
          <p:cNvPr id="105056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6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6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创新：在线课程平台也在不断创新和发展，例如虚拟现实、人工智能等技术的应用，为教学提供了更多的可能性</a:t>
            </a:r>
            <a:endParaRPr altLang="en-US" dirty="0" sz="2000" lang="zh-CN" spc="150">
              <a:solidFill>
                <a:schemeClr val="tx1">
                  <a:lumMod val="75000"/>
                  <a:lumOff val="25000"/>
                </a:schemeClr>
              </a:solidFill>
              <a:latin typeface="+mn-ea"/>
              <a:sym typeface="+mn-ea"/>
            </a:endParaRPr>
          </a:p>
        </p:txBody>
      </p:sp>
      <p:sp>
        <p:nvSpPr>
          <p:cNvPr id="105056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24" name="标题 1"/>
          <p:cNvSpPr>
            <a:spLocks noGrp="1"/>
          </p:cNvSpPr>
          <p:nvPr>
            <p:ph type="title" idx="3"/>
          </p:nvPr>
        </p:nvSpPr>
        <p:spPr/>
        <p:txBody>
          <a:bodyPr>
            <a:normAutofit fontScale="93750"/>
          </a:bodyPr>
          <a:p>
            <a:r>
              <a:rPr altLang="en-US" lang="zh-CN"/>
              <a:t>数字化教学资源库</a:t>
            </a:r>
            <a:endParaRPr altLang="en-US" lang="zh-CN"/>
          </a:p>
        </p:txBody>
      </p:sp>
      <p:sp>
        <p:nvSpPr>
          <p:cNvPr id="105062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定义：数字化教学资源库是指通过数字化技术将各类教学资源进行整合、分类、存储和管理，以方便师生进行检索、获取和使用</a:t>
            </a:r>
            <a:endParaRPr altLang="en-US" dirty="0" sz="2000" lang="zh-CN" spc="150">
              <a:solidFill>
                <a:schemeClr val="tx1">
                  <a:lumMod val="85000"/>
                  <a:lumOff val="15000"/>
                </a:schemeClr>
              </a:solidFill>
              <a:latin typeface="+mn-ea"/>
              <a:sym typeface="+mn-ea"/>
            </a:endParaRPr>
          </a:p>
        </p:txBody>
      </p:sp>
      <p:sp>
        <p:nvSpPr>
          <p:cNvPr id="105063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作用：提高教学效率，丰富教学内容，促进教育公平</a:t>
            </a:r>
            <a:endParaRPr altLang="en-US" dirty="0" sz="2000" lang="zh-CN" spc="150">
              <a:solidFill>
                <a:schemeClr val="tx1">
                  <a:lumMod val="85000"/>
                  <a:lumOff val="15000"/>
                </a:schemeClr>
              </a:solidFill>
              <a:latin typeface="+mn-ea"/>
              <a:sym typeface="+mn-ea"/>
            </a:endParaRPr>
          </a:p>
        </p:txBody>
      </p:sp>
      <p:sp>
        <p:nvSpPr>
          <p:cNvPr id="105063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资源类型：课件、教案、试题库、教学视频等</a:t>
            </a:r>
            <a:endParaRPr altLang="en-US" dirty="0" sz="2000" lang="zh-CN" spc="150">
              <a:solidFill>
                <a:schemeClr val="tx1">
                  <a:lumMod val="85000"/>
                  <a:lumOff val="15000"/>
                </a:schemeClr>
              </a:solidFill>
              <a:latin typeface="+mn-ea"/>
              <a:sym typeface="+mn-ea"/>
            </a:endParaRPr>
          </a:p>
        </p:txBody>
      </p:sp>
      <p:sp>
        <p:nvSpPr>
          <p:cNvPr id="105064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建设方式：自主研发、合作共建、购买引进等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06" name="标题 1"/>
          <p:cNvSpPr>
            <a:spLocks noGrp="1"/>
          </p:cNvSpPr>
          <p:nvPr>
            <p:ph type="title" idx="3"/>
          </p:nvPr>
        </p:nvSpPr>
        <p:spPr/>
        <p:txBody>
          <a:bodyPr>
            <a:normAutofit fontScale="93750"/>
          </a:bodyPr>
          <a:p>
            <a:r>
              <a:rPr altLang="en-US" lang="zh-CN"/>
              <a:t>个性化学习支持系统</a:t>
            </a:r>
            <a:endParaRPr altLang="en-US" lang="zh-CN"/>
          </a:p>
        </p:txBody>
      </p:sp>
      <p:sp>
        <p:nvSpPr>
          <p:cNvPr id="105070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1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定义：根据学生的个性化需求和特点，提供定制化的学习资源和教学策略</a:t>
            </a:r>
            <a:endParaRPr altLang="en-US" dirty="0" sz="2000" lang="zh-CN" spc="150">
              <a:solidFill>
                <a:schemeClr val="tx1">
                  <a:lumMod val="75000"/>
                  <a:lumOff val="25000"/>
                </a:schemeClr>
              </a:solidFill>
              <a:latin typeface="+mn-ea"/>
              <a:sym typeface="+mn-ea"/>
            </a:endParaRPr>
          </a:p>
        </p:txBody>
      </p:sp>
      <p:sp>
        <p:nvSpPr>
          <p:cNvPr id="105071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1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1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优势：提高学习效果，增强学生学习兴趣和动力</a:t>
            </a:r>
            <a:endParaRPr altLang="en-US" dirty="0" sz="2000" lang="zh-CN" spc="150">
              <a:solidFill>
                <a:schemeClr val="tx1">
                  <a:lumMod val="75000"/>
                  <a:lumOff val="25000"/>
                </a:schemeClr>
              </a:solidFill>
              <a:latin typeface="+mn-ea"/>
              <a:sym typeface="+mn-ea"/>
            </a:endParaRPr>
          </a:p>
        </p:txBody>
      </p:sp>
      <p:sp>
        <p:nvSpPr>
          <p:cNvPr id="105071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2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应用场景：在线课程、虚拟实验室、智能辅导等</a:t>
            </a:r>
            <a:endParaRPr altLang="en-US" dirty="0" sz="2000" lang="zh-CN" spc="150">
              <a:solidFill>
                <a:schemeClr val="tx1">
                  <a:lumMod val="75000"/>
                  <a:lumOff val="25000"/>
                </a:schemeClr>
              </a:solidFill>
              <a:latin typeface="+mn-ea"/>
              <a:sym typeface="+mn-ea"/>
            </a:endParaRPr>
          </a:p>
        </p:txBody>
      </p:sp>
      <p:sp>
        <p:nvSpPr>
          <p:cNvPr id="105072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2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实际案例：某在线教育平台利用大数据和人工智能技术，为不同学生提供个性化的学习路径和资源推荐</a:t>
            </a:r>
            <a:endParaRPr altLang="en-US" dirty="0" sz="2000" lang="zh-CN" spc="150">
              <a:solidFill>
                <a:schemeClr val="tx1">
                  <a:lumMod val="75000"/>
                  <a:lumOff val="25000"/>
                </a:schemeClr>
              </a:solidFill>
              <a:latin typeface="+mn-ea"/>
              <a:sym typeface="+mn-ea"/>
            </a:endParaRPr>
          </a:p>
        </p:txBody>
      </p:sp>
      <p:sp>
        <p:nvSpPr>
          <p:cNvPr id="105073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88" name="标题 1"/>
          <p:cNvSpPr>
            <a:spLocks noGrp="1"/>
          </p:cNvSpPr>
          <p:nvPr>
            <p:ph type="title" idx="3"/>
          </p:nvPr>
        </p:nvSpPr>
        <p:spPr/>
        <p:txBody>
          <a:bodyPr>
            <a:normAutofit fontScale="93750"/>
          </a:bodyPr>
          <a:p>
            <a:r>
              <a:rPr altLang="en-US" lang="zh-CN"/>
              <a:t>教学评估与反馈系统</a:t>
            </a:r>
            <a:endParaRPr altLang="en-US" lang="zh-CN"/>
          </a:p>
        </p:txBody>
      </p:sp>
      <p:sp>
        <p:nvSpPr>
          <p:cNvPr id="1050790"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数字技术在教学评估中的应用：通过数据分析和挖掘，对教学效果进行客观、准确的评估</a:t>
            </a:r>
            <a:endParaRPr altLang="en-US" dirty="0" sz="1200" lang="zh-CN" spc="150">
              <a:solidFill>
                <a:schemeClr val="tx1">
                  <a:lumMod val="65000"/>
                  <a:lumOff val="35000"/>
                </a:schemeClr>
              </a:solidFill>
              <a:latin typeface="+mn-ea"/>
              <a:sym typeface="+mn-ea"/>
            </a:endParaRPr>
          </a:p>
        </p:txBody>
      </p:sp>
      <p:sp>
        <p:nvSpPr>
          <p:cNvPr id="1050792"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数字技术在教学反馈中的应用：及时收集学生和教师的反馈信息，调整教学内容和方法，提高教学质量</a:t>
            </a:r>
            <a:endParaRPr altLang="en-US" dirty="0" sz="1200" lang="zh-CN" spc="150">
              <a:solidFill>
                <a:schemeClr val="tx1">
                  <a:lumMod val="65000"/>
                  <a:lumOff val="35000"/>
                </a:schemeClr>
              </a:solidFill>
              <a:latin typeface="+mn-ea"/>
              <a:sym typeface="+mn-ea"/>
            </a:endParaRPr>
          </a:p>
        </p:txBody>
      </p:sp>
      <p:sp>
        <p:nvSpPr>
          <p:cNvPr id="1050794"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数字技术在教学评估与反馈系统中的优势：提高评估的准确性和效率，促进教学改进和创新</a:t>
            </a:r>
            <a:endParaRPr altLang="en-US" dirty="0" sz="1200" lang="zh-CN" spc="150">
              <a:solidFill>
                <a:schemeClr val="tx1">
                  <a:lumMod val="65000"/>
                  <a:lumOff val="35000"/>
                </a:schemeClr>
              </a:solidFill>
              <a:latin typeface="+mn-ea"/>
              <a:sym typeface="+mn-ea"/>
            </a:endParaRPr>
          </a:p>
        </p:txBody>
      </p:sp>
      <p:sp>
        <p:nvSpPr>
          <p:cNvPr id="1050796"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数字技术在教学评估与反馈系统中的未来发展：结合人工智能等技术，实现更加智能化、个性化的教学评估与反馈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54"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856" name="标题 14"/>
          <p:cNvSpPr>
            <a:spLocks noGrp="1"/>
          </p:cNvSpPr>
          <p:nvPr>
            <p:ph type="title" idx="4"/>
            <p:custDataLst>
              <p:tags r:id="rId2"/>
            </p:custDataLst>
          </p:nvPr>
        </p:nvSpPr>
        <p:spPr/>
        <p:txBody>
          <a:bodyPr>
            <a:normAutofit fontScale="90000"/>
          </a:bodyPr>
          <a:p>
            <a:r>
              <a:rPr altLang="en-US" dirty="0" lang="zh-CN"/>
              <a:t>数字技术的创新探索</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982" name="标题 1"/>
          <p:cNvSpPr>
            <a:spLocks noGrp="1"/>
          </p:cNvSpPr>
          <p:nvPr>
            <p:ph type="title" idx="3"/>
          </p:nvPr>
        </p:nvSpPr>
        <p:spPr/>
        <p:txBody>
          <a:bodyPr>
            <a:normAutofit fontScale="93750"/>
          </a:bodyPr>
          <a:p>
            <a:r>
              <a:rPr altLang="en-US" lang="zh-CN"/>
              <a:t>基于大数据的教学分析</a:t>
            </a:r>
            <a:endParaRPr altLang="en-US" lang="zh-CN"/>
          </a:p>
        </p:txBody>
      </p:sp>
      <p:sp>
        <p:nvSpPr>
          <p:cNvPr id="105098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8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0"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基于大数据的教学分析的实践案例</a:t>
            </a:r>
            <a:endParaRPr altLang="zh-CN" dirty="0" lang="en-US">
              <a:solidFill>
                <a:schemeClr val="dk1">
                  <a:lumMod val="80000"/>
                  <a:lumOff val="20000"/>
                </a:schemeClr>
              </a:solidFill>
              <a:latin typeface="+mn-ea"/>
              <a:sym typeface="+mn-ea"/>
            </a:endParaRPr>
          </a:p>
        </p:txBody>
      </p:sp>
      <p:sp>
        <p:nvSpPr>
          <p:cNvPr id="105099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9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大数据在教学中的应用</a:t>
            </a:r>
            <a:endParaRPr altLang="en-US" dirty="0" lang="zh-CN">
              <a:solidFill>
                <a:schemeClr val="dk1">
                  <a:lumMod val="80000"/>
                  <a:lumOff val="20000"/>
                </a:schemeClr>
              </a:solidFill>
              <a:latin typeface="+mn-ea"/>
              <a:sym typeface="+mn-ea"/>
            </a:endParaRPr>
          </a:p>
        </p:txBody>
      </p:sp>
      <p:sp>
        <p:nvSpPr>
          <p:cNvPr id="105100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06"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基于大数据的教学分析的优势</a:t>
            </a:r>
            <a:endParaRPr altLang="en-US" dirty="0" lang="zh-CN">
              <a:solidFill>
                <a:schemeClr val="dk1">
                  <a:lumMod val="80000"/>
                  <a:lumOff val="20000"/>
                </a:schemeClr>
              </a:solidFill>
              <a:latin typeface="+mn-ea"/>
              <a:sym typeface="+mn-ea"/>
            </a:endParaRPr>
          </a:p>
        </p:txBody>
      </p:sp>
      <p:sp>
        <p:nvSpPr>
          <p:cNvPr id="105100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1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基于大数据的教学分析的未来发展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072" name="标题 1"/>
          <p:cNvSpPr>
            <a:spLocks noGrp="1"/>
          </p:cNvSpPr>
          <p:nvPr>
            <p:ph type="title" idx="3"/>
          </p:nvPr>
        </p:nvSpPr>
        <p:spPr/>
        <p:txBody>
          <a:bodyPr>
            <a:normAutofit fontScale="93750"/>
          </a:bodyPr>
          <a:p>
            <a:r>
              <a:rPr altLang="en-US" lang="zh-CN"/>
              <a:t>基于人工智能的智能教学系统</a:t>
            </a:r>
            <a:endParaRPr altLang="en-US" lang="zh-CN"/>
          </a:p>
        </p:txBody>
      </p:sp>
      <p:sp>
        <p:nvSpPr>
          <p:cNvPr id="1051074"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76"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定义与功能：介绍智能教学系统的基本概念、功能特点和应用范围</a:t>
            </a:r>
            <a:endParaRPr altLang="en-US" dirty="0" sz="2000" lang="zh-CN" spc="150">
              <a:solidFill>
                <a:schemeClr val="tx1">
                  <a:lumMod val="75000"/>
                  <a:lumOff val="25000"/>
                </a:schemeClr>
              </a:solidFill>
              <a:latin typeface="+mn-ea"/>
              <a:sym typeface="+mn-ea"/>
            </a:endParaRPr>
          </a:p>
        </p:txBody>
      </p:sp>
      <p:sp>
        <p:nvSpPr>
          <p:cNvPr id="1051078"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80"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82"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技术实现：阐述智能教学系统所采用的关键技术，如自然语言处理、机器学习等</a:t>
            </a:r>
            <a:endParaRPr altLang="en-US" dirty="0" sz="2000" lang="zh-CN" spc="150">
              <a:solidFill>
                <a:schemeClr val="tx1">
                  <a:lumMod val="75000"/>
                  <a:lumOff val="25000"/>
                </a:schemeClr>
              </a:solidFill>
              <a:latin typeface="+mn-ea"/>
              <a:sym typeface="+mn-ea"/>
            </a:endParaRPr>
          </a:p>
        </p:txBody>
      </p:sp>
      <p:sp>
        <p:nvSpPr>
          <p:cNvPr id="1051084"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86"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88"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实际应用：列举智能教学系统在学校管理中的具体应用案例，如个性化教学、智能评估等</a:t>
            </a:r>
            <a:endParaRPr altLang="en-US" dirty="0" sz="2000" lang="zh-CN" spc="150">
              <a:solidFill>
                <a:schemeClr val="tx1">
                  <a:lumMod val="75000"/>
                  <a:lumOff val="25000"/>
                </a:schemeClr>
              </a:solidFill>
              <a:latin typeface="+mn-ea"/>
              <a:sym typeface="+mn-ea"/>
            </a:endParaRPr>
          </a:p>
        </p:txBody>
      </p:sp>
      <p:sp>
        <p:nvSpPr>
          <p:cNvPr id="1051090"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092"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094"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创新探索：探讨如何进一步优化智能教学系统，提高教学效果和学生学习体验</a:t>
            </a:r>
            <a:endParaRPr altLang="en-US" dirty="0" sz="2000" lang="zh-CN" spc="150">
              <a:solidFill>
                <a:schemeClr val="tx1">
                  <a:lumMod val="75000"/>
                  <a:lumOff val="25000"/>
                </a:schemeClr>
              </a:solidFill>
              <a:latin typeface="+mn-ea"/>
              <a:sym typeface="+mn-ea"/>
            </a:endParaRPr>
          </a:p>
        </p:txBody>
      </p:sp>
      <p:sp>
        <p:nvSpPr>
          <p:cNvPr id="1051096"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154" name="标题 1"/>
          <p:cNvSpPr>
            <a:spLocks noGrp="1"/>
          </p:cNvSpPr>
          <p:nvPr>
            <p:ph type="title" idx="3"/>
          </p:nvPr>
        </p:nvSpPr>
        <p:spPr/>
        <p:txBody>
          <a:bodyPr>
            <a:normAutofit fontScale="93750"/>
          </a:bodyPr>
          <a:p>
            <a:r>
              <a:rPr altLang="en-US" lang="zh-CN"/>
              <a:t>基于云计算的远程教育平台</a:t>
            </a:r>
            <a:endParaRPr altLang="en-US" lang="zh-CN"/>
          </a:p>
        </p:txBody>
      </p:sp>
      <p:sp>
        <p:nvSpPr>
          <p:cNvPr id="105115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5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云计算技术为远程教育提供支持</a:t>
            </a:r>
            <a:endParaRPr altLang="en-US" dirty="0" sz="2000" lang="zh-CN" spc="150">
              <a:solidFill>
                <a:schemeClr val="tx1">
                  <a:lumMod val="85000"/>
                  <a:lumOff val="15000"/>
                </a:schemeClr>
              </a:solidFill>
              <a:latin typeface="+mn-ea"/>
              <a:sym typeface="+mn-ea"/>
            </a:endParaRPr>
          </a:p>
        </p:txBody>
      </p:sp>
      <p:sp>
        <p:nvSpPr>
          <p:cNvPr id="105116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6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6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远程教育平台实现教学资源共享</a:t>
            </a:r>
            <a:endParaRPr altLang="en-US" dirty="0" sz="2000" lang="zh-CN" spc="150">
              <a:solidFill>
                <a:schemeClr val="tx1">
                  <a:lumMod val="85000"/>
                  <a:lumOff val="15000"/>
                </a:schemeClr>
              </a:solidFill>
              <a:latin typeface="+mn-ea"/>
              <a:sym typeface="+mn-ea"/>
            </a:endParaRPr>
          </a:p>
        </p:txBody>
      </p:sp>
      <p:sp>
        <p:nvSpPr>
          <p:cNvPr id="105116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7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7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云计算技术提高远程教育的互动性</a:t>
            </a:r>
            <a:endParaRPr altLang="en-US" dirty="0" sz="2000" lang="zh-CN" spc="150">
              <a:solidFill>
                <a:schemeClr val="tx1">
                  <a:lumMod val="85000"/>
                  <a:lumOff val="15000"/>
                </a:schemeClr>
              </a:solidFill>
              <a:latin typeface="+mn-ea"/>
              <a:sym typeface="+mn-ea"/>
            </a:endParaRPr>
          </a:p>
        </p:txBody>
      </p:sp>
      <p:sp>
        <p:nvSpPr>
          <p:cNvPr id="105117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7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17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远程教育平台促进个性化教学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36" name="标题 1"/>
          <p:cNvSpPr>
            <a:spLocks noGrp="1"/>
          </p:cNvSpPr>
          <p:nvPr>
            <p:ph type="title" idx="3"/>
          </p:nvPr>
        </p:nvSpPr>
        <p:spPr/>
        <p:txBody>
          <a:bodyPr>
            <a:normAutofit fontScale="93750"/>
          </a:bodyPr>
          <a:p>
            <a:r>
              <a:rPr altLang="en-US" lang="zh-CN"/>
              <a:t>基于物联网的智能校园管理系统</a:t>
            </a:r>
            <a:endParaRPr altLang="en-US" lang="zh-CN"/>
          </a:p>
        </p:txBody>
      </p:sp>
      <p:sp>
        <p:nvSpPr>
          <p:cNvPr id="1051238" name="对角圆角矩形 52"/>
          <p:cNvSpPr/>
          <p:nvPr>
            <p:custDataLst>
              <p:tags r:id="rId1"/>
            </p:custDataLst>
          </p:nvPr>
        </p:nvSpPr>
        <p:spPr>
          <a:xfrm>
            <a:off x="608330" y="1472438"/>
            <a:ext cx="5253310" cy="1279488"/>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40" name="对角圆角矩形 53"/>
          <p:cNvSpPr/>
          <p:nvPr>
            <p:custDataLst>
              <p:tags r:id="rId2"/>
            </p:custDataLst>
          </p:nvPr>
        </p:nvSpPr>
        <p:spPr>
          <a:xfrm>
            <a:off x="608330" y="1339748"/>
            <a:ext cx="525783" cy="50171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42" name="直角三角形 54"/>
          <p:cNvSpPr/>
          <p:nvPr>
            <p:custDataLst>
              <p:tags r:id="rId3"/>
            </p:custDataLst>
          </p:nvPr>
        </p:nvSpPr>
        <p:spPr>
          <a:xfrm>
            <a:off x="1134467" y="1340409"/>
            <a:ext cx="79218" cy="1320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44" name="文本框 56"/>
          <p:cNvSpPr txBox="1"/>
          <p:nvPr>
            <p:custDataLst>
              <p:tags r:id="rId4"/>
            </p:custDataLst>
          </p:nvPr>
        </p:nvSpPr>
        <p:spPr>
          <a:xfrm>
            <a:off x="1168794" y="1525910"/>
            <a:ext cx="4487826" cy="116034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背景：介绍物联网技术的发展和应用现状</a:t>
            </a:r>
            <a:endParaRPr altLang="en-US" dirty="0" lang="zh-CN">
              <a:solidFill>
                <a:schemeClr val="dk1">
                  <a:lumMod val="80000"/>
                  <a:lumOff val="20000"/>
                </a:schemeClr>
              </a:solidFill>
              <a:latin typeface="+mn-ea"/>
              <a:sym typeface="+mn-ea"/>
            </a:endParaRPr>
          </a:p>
        </p:txBody>
      </p:sp>
      <p:sp>
        <p:nvSpPr>
          <p:cNvPr id="1051246" name="对角圆角矩形 9"/>
          <p:cNvSpPr/>
          <p:nvPr>
            <p:custDataLst>
              <p:tags r:id="rId5"/>
            </p:custDataLst>
          </p:nvPr>
        </p:nvSpPr>
        <p:spPr>
          <a:xfrm>
            <a:off x="6323876" y="1472438"/>
            <a:ext cx="5253310" cy="1279488"/>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48" name="对角圆角矩形 10"/>
          <p:cNvSpPr/>
          <p:nvPr>
            <p:custDataLst>
              <p:tags r:id="rId6"/>
            </p:custDataLst>
          </p:nvPr>
        </p:nvSpPr>
        <p:spPr>
          <a:xfrm>
            <a:off x="6323876" y="1339748"/>
            <a:ext cx="525783" cy="50171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50" name="直角三角形 11"/>
          <p:cNvSpPr/>
          <p:nvPr>
            <p:custDataLst>
              <p:tags r:id="rId7"/>
            </p:custDataLst>
          </p:nvPr>
        </p:nvSpPr>
        <p:spPr>
          <a:xfrm>
            <a:off x="6849353" y="1340409"/>
            <a:ext cx="79218" cy="1320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52" name="文本框 12"/>
          <p:cNvSpPr txBox="1"/>
          <p:nvPr>
            <p:custDataLst>
              <p:tags r:id="rId8"/>
            </p:custDataLst>
          </p:nvPr>
        </p:nvSpPr>
        <p:spPr>
          <a:xfrm>
            <a:off x="6883680" y="1532511"/>
            <a:ext cx="4487826" cy="1160341"/>
          </a:xfrm>
          <a:prstGeom prst="rect"/>
          <a:noFill/>
        </p:spPr>
        <p:txBody>
          <a:bodyPr anchor="ctr" anchorCtr="0" bIns="107950" rtlCol="0" tIns="0" wrap="square">
            <a:normAutofit fontScale="94444"/>
          </a:bodyPr>
          <a:p>
            <a:pPr>
              <a:lnSpc>
                <a:spcPct val="150000"/>
              </a:lnSpc>
            </a:pPr>
            <a:r>
              <a:rPr altLang="zh-CN" dirty="0" lang="en-US">
                <a:solidFill>
                  <a:schemeClr val="dk1">
                    <a:lumMod val="80000"/>
                    <a:lumOff val="20000"/>
                  </a:schemeClr>
                </a:solidFill>
                <a:latin typeface="+mn-ea"/>
                <a:sym typeface="+mn-ea"/>
              </a:rPr>
              <a:t>优势：分析基于物联网的智能校园管理系统的优势和效益</a:t>
            </a:r>
            <a:endParaRPr altLang="zh-CN" dirty="0" lang="en-US">
              <a:solidFill>
                <a:schemeClr val="dk1">
                  <a:lumMod val="80000"/>
                  <a:lumOff val="20000"/>
                </a:schemeClr>
              </a:solidFill>
              <a:latin typeface="+mn-ea"/>
              <a:sym typeface="+mn-ea"/>
            </a:endParaRPr>
          </a:p>
        </p:txBody>
      </p:sp>
      <p:sp>
        <p:nvSpPr>
          <p:cNvPr id="1051254" name="对角圆角矩形 5"/>
          <p:cNvSpPr/>
          <p:nvPr>
            <p:custDataLst>
              <p:tags r:id="rId9"/>
            </p:custDataLst>
          </p:nvPr>
        </p:nvSpPr>
        <p:spPr>
          <a:xfrm>
            <a:off x="608330" y="3211263"/>
            <a:ext cx="5253310" cy="1279488"/>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56" name="对角圆角矩形 6"/>
          <p:cNvSpPr/>
          <p:nvPr>
            <p:custDataLst>
              <p:tags r:id="rId10"/>
            </p:custDataLst>
          </p:nvPr>
        </p:nvSpPr>
        <p:spPr>
          <a:xfrm>
            <a:off x="608330" y="3078574"/>
            <a:ext cx="525783" cy="50171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58" name="直角三角形 7"/>
          <p:cNvSpPr/>
          <p:nvPr>
            <p:custDataLst>
              <p:tags r:id="rId11"/>
            </p:custDataLst>
          </p:nvPr>
        </p:nvSpPr>
        <p:spPr>
          <a:xfrm>
            <a:off x="1134467" y="3079234"/>
            <a:ext cx="79218" cy="1320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0" name="文本框 8"/>
          <p:cNvSpPr txBox="1"/>
          <p:nvPr>
            <p:custDataLst>
              <p:tags r:id="rId12"/>
            </p:custDataLst>
          </p:nvPr>
        </p:nvSpPr>
        <p:spPr>
          <a:xfrm>
            <a:off x="1168794" y="3271336"/>
            <a:ext cx="4487826" cy="1160341"/>
          </a:xfrm>
          <a:prstGeom prst="rect"/>
          <a:noFill/>
        </p:spPr>
        <p:txBody>
          <a:bodyPr anchor="ctr" anchorCtr="0" bIns="107950" rtlCol="0" tIns="0" wrap="square">
            <a:normAutofit fontScale="94444"/>
          </a:bodyPr>
          <a:p>
            <a:pPr>
              <a:lnSpc>
                <a:spcPct val="150000"/>
              </a:lnSpc>
            </a:pPr>
            <a:r>
              <a:rPr altLang="en-US" dirty="0" lang="zh-CN">
                <a:solidFill>
                  <a:schemeClr val="dk1">
                    <a:lumMod val="80000"/>
                    <a:lumOff val="20000"/>
                  </a:schemeClr>
                </a:solidFill>
                <a:latin typeface="+mn-ea"/>
                <a:sym typeface="+mn-ea"/>
              </a:rPr>
              <a:t>概念：解释物联网技术和智能校园管理系统的概念和特点</a:t>
            </a:r>
            <a:endParaRPr altLang="en-US" dirty="0" lang="zh-CN">
              <a:solidFill>
                <a:schemeClr val="dk1">
                  <a:lumMod val="80000"/>
                  <a:lumOff val="20000"/>
                </a:schemeClr>
              </a:solidFill>
              <a:latin typeface="+mn-ea"/>
              <a:sym typeface="+mn-ea"/>
            </a:endParaRPr>
          </a:p>
        </p:txBody>
      </p:sp>
      <p:sp>
        <p:nvSpPr>
          <p:cNvPr id="1051262" name="对角圆角矩形 14"/>
          <p:cNvSpPr/>
          <p:nvPr>
            <p:custDataLst>
              <p:tags r:id="rId13"/>
            </p:custDataLst>
          </p:nvPr>
        </p:nvSpPr>
        <p:spPr>
          <a:xfrm>
            <a:off x="6323876" y="3211263"/>
            <a:ext cx="5253310" cy="1279488"/>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4" name="对角圆角矩形 18"/>
          <p:cNvSpPr/>
          <p:nvPr>
            <p:custDataLst>
              <p:tags r:id="rId14"/>
            </p:custDataLst>
          </p:nvPr>
        </p:nvSpPr>
        <p:spPr>
          <a:xfrm>
            <a:off x="6323876" y="3078574"/>
            <a:ext cx="525783" cy="50171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6" name="直角三角形 19"/>
          <p:cNvSpPr/>
          <p:nvPr>
            <p:custDataLst>
              <p:tags r:id="rId15"/>
            </p:custDataLst>
          </p:nvPr>
        </p:nvSpPr>
        <p:spPr>
          <a:xfrm>
            <a:off x="6849353" y="3079234"/>
            <a:ext cx="79218" cy="1320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68" name="文本框 20"/>
          <p:cNvSpPr txBox="1"/>
          <p:nvPr>
            <p:custDataLst>
              <p:tags r:id="rId16"/>
            </p:custDataLst>
          </p:nvPr>
        </p:nvSpPr>
        <p:spPr>
          <a:xfrm>
            <a:off x="6883680" y="3271336"/>
            <a:ext cx="4487826" cy="1160341"/>
          </a:xfrm>
          <a:prstGeom prst="rect"/>
          <a:noFill/>
        </p:spPr>
        <p:txBody>
          <a:bodyPr anchor="ctr" anchorCtr="0" bIns="107950" rtlCol="0" tIns="0" wrap="square">
            <a:normAutofit fontScale="94444"/>
          </a:bodyPr>
          <a:p>
            <a:pPr>
              <a:lnSpc>
                <a:spcPct val="150000"/>
              </a:lnSpc>
            </a:pPr>
            <a:r>
              <a:rPr altLang="zh-CN" dirty="0" lang="en-US">
                <a:solidFill>
                  <a:schemeClr val="dk1">
                    <a:lumMod val="80000"/>
                    <a:lumOff val="20000"/>
                  </a:schemeClr>
                </a:solidFill>
                <a:latin typeface="+mn-ea"/>
                <a:sym typeface="+mn-ea"/>
              </a:rPr>
              <a:t>挑战：探讨基于物联网的智能校园管理系统面临的挑战和解决方案</a:t>
            </a:r>
            <a:endParaRPr altLang="zh-CN" dirty="0" lang="en-US">
              <a:solidFill>
                <a:schemeClr val="dk1">
                  <a:lumMod val="80000"/>
                  <a:lumOff val="20000"/>
                </a:schemeClr>
              </a:solidFill>
              <a:latin typeface="+mn-ea"/>
              <a:sym typeface="+mn-ea"/>
            </a:endParaRPr>
          </a:p>
        </p:txBody>
      </p:sp>
      <p:sp>
        <p:nvSpPr>
          <p:cNvPr id="1051270" name="对角圆角矩形 15"/>
          <p:cNvSpPr/>
          <p:nvPr>
            <p:custDataLst>
              <p:tags r:id="rId17"/>
            </p:custDataLst>
          </p:nvPr>
        </p:nvSpPr>
        <p:spPr>
          <a:xfrm>
            <a:off x="608330" y="4950088"/>
            <a:ext cx="5253310" cy="1279488"/>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2" name="对角圆角矩形 16"/>
          <p:cNvSpPr/>
          <p:nvPr>
            <p:custDataLst>
              <p:tags r:id="rId18"/>
            </p:custDataLst>
          </p:nvPr>
        </p:nvSpPr>
        <p:spPr>
          <a:xfrm>
            <a:off x="608330" y="4816739"/>
            <a:ext cx="525783" cy="50171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4" name="直角三角形 17"/>
          <p:cNvSpPr/>
          <p:nvPr>
            <p:custDataLst>
              <p:tags r:id="rId19"/>
            </p:custDataLst>
          </p:nvPr>
        </p:nvSpPr>
        <p:spPr>
          <a:xfrm>
            <a:off x="1134467" y="4812778"/>
            <a:ext cx="79218" cy="1320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76" name="文本框 27"/>
          <p:cNvSpPr txBox="1"/>
          <p:nvPr>
            <p:custDataLst>
              <p:tags r:id="rId20"/>
            </p:custDataLst>
          </p:nvPr>
        </p:nvSpPr>
        <p:spPr>
          <a:xfrm>
            <a:off x="1168794" y="5010162"/>
            <a:ext cx="4487826" cy="1160341"/>
          </a:xfrm>
          <a:prstGeom prst="rect"/>
          <a:noFill/>
        </p:spPr>
        <p:txBody>
          <a:bodyPr anchor="ctr" anchorCtr="0" bIns="107950" rtlCol="0" tIns="0" wrap="square">
            <a:normAutofit fontScale="94444"/>
          </a:bodyPr>
          <a:p>
            <a:pPr>
              <a:lnSpc>
                <a:spcPct val="150000"/>
              </a:lnSpc>
            </a:pPr>
            <a:r>
              <a:rPr altLang="zh-CN" dirty="0" lang="en-US">
                <a:solidFill>
                  <a:schemeClr val="dk1">
                    <a:lumMod val="80000"/>
                    <a:lumOff val="20000"/>
                  </a:schemeClr>
                </a:solidFill>
                <a:latin typeface="+mn-ea"/>
                <a:sym typeface="+mn-ea"/>
              </a:rPr>
              <a:t>应用：介绍基于物联网的智能校园管理系统的应用场景和功能</a:t>
            </a:r>
            <a:endParaRPr altLang="zh-CN" dirty="0" lang="en-US">
              <a:solidFill>
                <a:schemeClr val="dk1">
                  <a:lumMod val="80000"/>
                  <a:lumOff val="20000"/>
                </a:schemeClr>
              </a:solidFill>
              <a:latin typeface="+mn-ea"/>
              <a:sym typeface="+mn-ea"/>
            </a:endParaRPr>
          </a:p>
        </p:txBody>
      </p:sp>
      <p:sp>
        <p:nvSpPr>
          <p:cNvPr id="1051278" name="对角圆角矩形 22"/>
          <p:cNvSpPr/>
          <p:nvPr>
            <p:custDataLst>
              <p:tags r:id="rId21"/>
            </p:custDataLst>
          </p:nvPr>
        </p:nvSpPr>
        <p:spPr>
          <a:xfrm>
            <a:off x="6323876" y="4950088"/>
            <a:ext cx="5253310" cy="1279488"/>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1280" name="对角圆角矩形 23"/>
          <p:cNvSpPr/>
          <p:nvPr>
            <p:custDataLst>
              <p:tags r:id="rId22"/>
            </p:custDataLst>
          </p:nvPr>
        </p:nvSpPr>
        <p:spPr>
          <a:xfrm>
            <a:off x="6323876" y="4816739"/>
            <a:ext cx="525783" cy="50171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2" name="直角三角形 24"/>
          <p:cNvSpPr/>
          <p:nvPr>
            <p:custDataLst>
              <p:tags r:id="rId23"/>
            </p:custDataLst>
          </p:nvPr>
        </p:nvSpPr>
        <p:spPr>
          <a:xfrm>
            <a:off x="6849353" y="4812778"/>
            <a:ext cx="79218" cy="132029"/>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284" name="文本框 25"/>
          <p:cNvSpPr txBox="1"/>
          <p:nvPr>
            <p:custDataLst>
              <p:tags r:id="rId24"/>
            </p:custDataLst>
          </p:nvPr>
        </p:nvSpPr>
        <p:spPr>
          <a:xfrm>
            <a:off x="6883680" y="5010162"/>
            <a:ext cx="4487826" cy="1160341"/>
          </a:xfrm>
          <a:prstGeom prst="rect"/>
          <a:noFill/>
        </p:spPr>
        <p:txBody>
          <a:bodyPr anchor="ctr" anchorCtr="0" bIns="107950" rtlCol="0" tIns="0" wrap="square">
            <a:normAutofit fontScale="94444"/>
          </a:bodyPr>
          <a:p>
            <a:pPr>
              <a:lnSpc>
                <a:spcPct val="150000"/>
              </a:lnSpc>
            </a:pPr>
            <a:r>
              <a:rPr altLang="zh-CN" dirty="0" lang="en-US">
                <a:solidFill>
                  <a:schemeClr val="dk1">
                    <a:lumMod val="80000"/>
                    <a:lumOff val="20000"/>
                  </a:schemeClr>
                </a:solidFill>
                <a:latin typeface="+mn-ea"/>
                <a:sym typeface="+mn-ea"/>
              </a:rPr>
              <a:t>未来发展：展望基于物联网的智能校园管理系统的未来发展趋势和前景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342"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344" name="标题 14"/>
          <p:cNvSpPr>
            <a:spLocks noGrp="1"/>
          </p:cNvSpPr>
          <p:nvPr>
            <p:ph type="title" idx="4"/>
            <p:custDataLst>
              <p:tags r:id="rId2"/>
            </p:custDataLst>
          </p:nvPr>
        </p:nvSpPr>
        <p:spPr/>
        <p:txBody>
          <a:bodyPr/>
          <a:p>
            <a:r>
              <a:rPr altLang="en-US" dirty="0" lang="zh-CN"/>
              <a:t>总结与展望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470" name="标题 1"/>
          <p:cNvSpPr>
            <a:spLocks noGrp="1"/>
          </p:cNvSpPr>
          <p:nvPr>
            <p:ph type="title" idx="3"/>
          </p:nvPr>
        </p:nvSpPr>
        <p:spPr/>
        <p:txBody>
          <a:bodyPr>
            <a:normAutofit fontScale="93750"/>
          </a:bodyPr>
          <a:p>
            <a:r>
              <a:rPr altLang="en-US" lang="zh-CN"/>
              <a:t>数字技术在学校管理中的优势与挑战</a:t>
            </a:r>
            <a:endParaRPr altLang="en-US" lang="zh-CN"/>
          </a:p>
        </p:txBody>
      </p:sp>
      <p:sp>
        <p:nvSpPr>
          <p:cNvPr id="1051472" name="对角圆角矩形 52"/>
          <p:cNvSpPr/>
          <p:nvPr>
            <p:custDataLst>
              <p:tags r:id="rId1"/>
            </p:custDataLst>
          </p:nvPr>
        </p:nvSpPr>
        <p:spPr>
          <a:xfrm>
            <a:off x="608330" y="2600455"/>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74" name="对角圆角矩形 53"/>
          <p:cNvSpPr/>
          <p:nvPr>
            <p:custDataLst>
              <p:tags r:id="rId2"/>
            </p:custDataLst>
          </p:nvPr>
        </p:nvSpPr>
        <p:spPr>
          <a:xfrm>
            <a:off x="608330" y="2432063"/>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76" name="直角三角形 54"/>
          <p:cNvSpPr/>
          <p:nvPr>
            <p:custDataLst>
              <p:tags r:id="rId3"/>
            </p:custDataLst>
          </p:nvPr>
        </p:nvSpPr>
        <p:spPr>
          <a:xfrm>
            <a:off x="1287617" y="2432698"/>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78" name="文本框 56"/>
          <p:cNvSpPr txBox="1"/>
          <p:nvPr>
            <p:custDataLst>
              <p:tags r:id="rId4"/>
            </p:custDataLst>
          </p:nvPr>
        </p:nvSpPr>
        <p:spPr>
          <a:xfrm>
            <a:off x="1331462" y="2645571"/>
            <a:ext cx="9899452" cy="825056"/>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优势：提高管理效率、优化资源配置、促进教育公平</a:t>
            </a:r>
            <a:endParaRPr altLang="en-US" dirty="0" sz="2400" lang="zh-CN">
              <a:solidFill>
                <a:schemeClr val="dk1">
                  <a:lumMod val="80000"/>
                  <a:lumOff val="20000"/>
                </a:schemeClr>
              </a:solidFill>
              <a:latin typeface="+mn-ea"/>
              <a:sym typeface="+mn-ea"/>
            </a:endParaRPr>
          </a:p>
        </p:txBody>
      </p:sp>
      <p:sp>
        <p:nvSpPr>
          <p:cNvPr id="1051480" name="对角圆角矩形 5"/>
          <p:cNvSpPr/>
          <p:nvPr>
            <p:custDataLst>
              <p:tags r:id="rId5"/>
            </p:custDataLst>
          </p:nvPr>
        </p:nvSpPr>
        <p:spPr>
          <a:xfrm>
            <a:off x="608330" y="4214476"/>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82" name="对角圆角矩形 6"/>
          <p:cNvSpPr/>
          <p:nvPr>
            <p:custDataLst>
              <p:tags r:id="rId6"/>
            </p:custDataLst>
          </p:nvPr>
        </p:nvSpPr>
        <p:spPr>
          <a:xfrm>
            <a:off x="608330" y="4046084"/>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84" name="直角三角形 7"/>
          <p:cNvSpPr/>
          <p:nvPr>
            <p:custDataLst>
              <p:tags r:id="rId7"/>
            </p:custDataLst>
          </p:nvPr>
        </p:nvSpPr>
        <p:spPr>
          <a:xfrm>
            <a:off x="1287617" y="4047355"/>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486" name="文本框 8"/>
          <p:cNvSpPr txBox="1"/>
          <p:nvPr>
            <p:custDataLst>
              <p:tags r:id="rId8"/>
            </p:custDataLst>
          </p:nvPr>
        </p:nvSpPr>
        <p:spPr>
          <a:xfrm>
            <a:off x="1331462" y="4268489"/>
            <a:ext cx="9899452" cy="825056"/>
          </a:xfrm>
          <a:prstGeom prst="rect"/>
          <a:noFill/>
        </p:spPr>
        <p:txBody>
          <a:bodyPr anchor="ctr" anchorCtr="0" bIns="107950" rtlCol="0" tIns="0" wrap="square">
            <a:normAutofit fontScale="95833"/>
          </a:bodyPr>
          <a:p>
            <a:pPr>
              <a:lnSpc>
                <a:spcPct val="150000"/>
              </a:lnSpc>
            </a:pPr>
            <a:r>
              <a:rPr altLang="en-US" dirty="0" sz="2400" lang="zh-CN">
                <a:solidFill>
                  <a:schemeClr val="dk1">
                    <a:lumMod val="80000"/>
                    <a:lumOff val="20000"/>
                  </a:schemeClr>
                </a:solidFill>
                <a:latin typeface="+mn-ea"/>
                <a:sym typeface="+mn-ea"/>
              </a:rPr>
              <a:t>挑战：技术更新迅速、数据安全问题、应用场景限制</a:t>
            </a:r>
            <a:endParaRPr altLang="en-US" dirty="0" sz="2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544" name="标题 1"/>
          <p:cNvSpPr>
            <a:spLocks noGrp="1"/>
          </p:cNvSpPr>
          <p:nvPr>
            <p:ph type="title" idx="3"/>
          </p:nvPr>
        </p:nvSpPr>
        <p:spPr/>
        <p:txBody>
          <a:bodyPr>
            <a:normAutofit fontScale="93750"/>
          </a:bodyPr>
          <a:p>
            <a:r>
              <a:rPr altLang="en-US" lang="zh-CN"/>
              <a:t>未来发展趋势与展望</a:t>
            </a:r>
            <a:endParaRPr altLang="en-US" lang="zh-CN"/>
          </a:p>
        </p:txBody>
      </p:sp>
      <p:sp>
        <p:nvSpPr>
          <p:cNvPr id="105154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54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55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55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55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未来数字技术在学校管理中的创新应用</a:t>
            </a:r>
            <a:endParaRPr altLang="en-US" sz="1400" lang="zh-CN" spc="150">
              <a:solidFill>
                <a:schemeClr val="tx1"/>
              </a:solidFill>
              <a:effectLst/>
              <a:latin typeface="+mn-ea"/>
              <a:sym typeface="+mn-ea"/>
            </a:endParaRPr>
          </a:p>
        </p:txBody>
      </p:sp>
      <p:sp>
        <p:nvSpPr>
          <p:cNvPr id="105155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数字技术在学校管理中的普及与推广</a:t>
            </a:r>
            <a:endParaRPr altLang="en-US" dirty="0" sz="1400" lang="zh-CN" spc="150">
              <a:solidFill>
                <a:schemeClr val="tx1"/>
              </a:solidFill>
              <a:effectLst/>
              <a:latin typeface="+mn-ea"/>
              <a:sym typeface="+mn-ea"/>
            </a:endParaRPr>
          </a:p>
        </p:txBody>
      </p:sp>
      <p:sp>
        <p:nvSpPr>
          <p:cNvPr id="1051558"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未来数字技术在学校管理中的挑战与机遇</a:t>
            </a:r>
            <a:endParaRPr altLang="en-US" sz="1400" lang="zh-CN" spc="150">
              <a:solidFill>
                <a:schemeClr val="tx1"/>
              </a:solidFill>
              <a:effectLst/>
              <a:latin typeface="+mn-ea"/>
              <a:sym typeface="+mn-ea"/>
            </a:endParaRPr>
          </a:p>
        </p:txBody>
      </p:sp>
      <p:sp>
        <p:nvSpPr>
          <p:cNvPr id="1051560"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未来数字技术在学校管理中的发展趋势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61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62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4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9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4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4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0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2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26.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2023-12-16T05:43:30Z</dcterms:created>
  <dcterms:modified xsi:type="dcterms:W3CDTF">2023-12-16T05:43:30Z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8f42c4c7f8a84e489b0516dd48c8bd8b_21</vt:lpwstr>
  </property>
</Properties>
</file>