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78" r:id="rId8"/>
    <p:sldId id="281" r:id="rId9"/>
    <p:sldId id="284" r:id="rId10"/>
    <p:sldId id="287" r:id="rId11"/>
    <p:sldId id="290" r:id="rId12"/>
    <p:sldId id="293" r:id="rId13"/>
    <p:sldId id="296" r:id="rId14"/>
    <p:sldId id="299" r:id="rId15"/>
    <p:sldId id="302" r:id="rId16"/>
    <p:sldId id="305" r:id="rId17"/>
    <p:sldId id="308" r:id="rId18"/>
    <p:sldId id="311" r:id="rId19"/>
    <p:sldId id="314" r:id="rId20"/>
    <p:sldId id="317" r:id="rId21"/>
    <p:sldId id="320" r:id="rId22"/>
    <p:sldId id="323" r:id="rId23"/>
    <p:sldId id="326" r:id="rId24"/>
    <p:sldId id="329" r:id="rId25"/>
    <p:sldId id="332" r:id="rId26"/>
    <p:sldId id="335" r:id="rId27"/>
    <p:sldId id="338" r:id="rId28"/>
    <p:sldId id="341" r:id="rId29"/>
    <p:sldId id="344" r:id="rId30"/>
    <p:sldId id="347" r:id="rId31"/>
    <p:sldId id="350" r:id="rId32"/>
    <p:sldId id="353" r:id="rId33"/>
    <p:sldId id="356" r:id="rId34"/>
    <p:sldId id="359" r:id="rId35"/>
    <p:sldId id="362" r:id="rId36"/>
    <p:sldId id="365" r:id="rId37"/>
    <p:sldId id="368" r:id="rId38"/>
    <p:sldId id="371" r:id="rId39"/>
    <p:sldId id="374" r:id="rId40"/>
    <p:sldId id="377" r:id="rId41"/>
    <p:sldId id="381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tags" Target="../tags/tag110.xml"/><Relationship Id="rId22" Type="http://schemas.openxmlformats.org/officeDocument/2006/relationships/tags" Target="../tags/tag111.xml"/><Relationship Id="rId23" Type="http://schemas.openxmlformats.org/officeDocument/2006/relationships/tags" Target="../tags/tag112.xml"/><Relationship Id="rId24" Type="http://schemas.openxmlformats.org/officeDocument/2006/relationships/slideLayout" Target="../slideLayouts/slideLayout13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tags" Target="../tags/tag143.xml"/><Relationship Id="rId18" Type="http://schemas.openxmlformats.org/officeDocument/2006/relationships/tags" Target="../tags/tag144.xml"/><Relationship Id="rId19" Type="http://schemas.openxmlformats.org/officeDocument/2006/relationships/tags" Target="../tags/tag145.xml"/><Relationship Id="rId20" Type="http://schemas.openxmlformats.org/officeDocument/2006/relationships/tags" Target="../tags/tag146.xml"/><Relationship Id="rId21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tags" Target="../tags/tag334.xml"/><Relationship Id="rId18" Type="http://schemas.openxmlformats.org/officeDocument/2006/relationships/tags" Target="../tags/tag335.xml"/><Relationship Id="rId19" Type="http://schemas.openxmlformats.org/officeDocument/2006/relationships/tags" Target="../tags/tag336.xml"/><Relationship Id="rId20" Type="http://schemas.openxmlformats.org/officeDocument/2006/relationships/tags" Target="../tags/tag337.xml"/><Relationship Id="rId21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4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tags" Target="../tags/tag389.xml"/><Relationship Id="rId14" Type="http://schemas.openxmlformats.org/officeDocument/2006/relationships/tags" Target="../tags/tag390.xml"/><Relationship Id="rId15" Type="http://schemas.openxmlformats.org/officeDocument/2006/relationships/tags" Target="../tags/tag391.xml"/><Relationship Id="rId16" Type="http://schemas.openxmlformats.org/officeDocument/2006/relationships/tags" Target="../tags/tag392.xml"/><Relationship Id="rId17" Type="http://schemas.openxmlformats.org/officeDocument/2006/relationships/slideLayout" Target="../slideLayouts/slideLayout15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slideLayout" Target="../slideLayouts/slideLayout1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slideLayout" Target="../slideLayouts/slideLayout15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slideLayout" Target="../slideLayouts/slideLayout15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slideLayout" Target="../slideLayouts/slideLayout15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数字校园的未来发展趋势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675255" y="2459355"/>
            <a:ext cx="3320415" cy="5213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52527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71005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397115" y="2459355"/>
            <a:ext cx="3270250" cy="5511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indent="-6985" marL="84455"/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数字校园的发展背景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24713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43191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675255" y="3435985"/>
            <a:ext cx="3321050" cy="6045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数字校园的技术发展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52527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71005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397115" y="3435985"/>
            <a:ext cx="3270250" cy="5975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数字校园的架构设计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24713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43191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675255" y="4465955"/>
            <a:ext cx="3320415" cy="5734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数字校园的安全保障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52527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71005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397115" y="4465955"/>
            <a:ext cx="3269615" cy="581025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数字校园的未来应用场景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24713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43191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20"/>
            </p:custDataLst>
          </p:nvPr>
        </p:nvSpPr>
        <p:spPr>
          <a:xfrm>
            <a:off x="2675255" y="5471795"/>
            <a:ext cx="3319145" cy="589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数字校园的挑战和机遇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4" name="序号"/>
          <p:cNvSpPr txBox="1"/>
          <p:nvPr>
            <p:custDataLst>
              <p:tags r:id="rId21"/>
            </p:custDataLst>
          </p:nvPr>
        </p:nvSpPr>
        <p:spPr>
          <a:xfrm>
            <a:off x="1525270" y="529844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07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6" name="弧形 22"/>
          <p:cNvSpPr/>
          <p:nvPr>
            <p:custDataLst>
              <p:tags r:id="rId22"/>
            </p:custDataLst>
          </p:nvPr>
        </p:nvSpPr>
        <p:spPr>
          <a:xfrm rot="5040000">
            <a:off x="1710055" y="523049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数字校园的发展背景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数字化技术的普及和发展</a:t>
            </a:r>
            <a:endParaRPr altLang="en-US" lang="zh-CN"/>
          </a:p>
        </p:txBody>
      </p:sp>
      <p:sp>
        <p:nvSpPr>
          <p:cNvPr id="1048998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0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4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6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移动设备的广泛应用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计算机和互联网的普及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大数据和云计算技术的应用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人工智能和物联网的兴起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教育行业的信息化需求</a:t>
            </a:r>
            <a:endParaRPr altLang="en-US" lang="zh-CN"/>
          </a:p>
        </p:txBody>
      </p:sp>
      <p:sp>
        <p:nvSpPr>
          <p:cNvPr id="10490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提升教学效率：通过数字化工具和资源，提高教学质量和效果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拓展学习空间：为学生提供更加灵活、个性化的学习方式和资源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决策支持：通过数据分析和预测，为教育决策者提供科学依据和支持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管理高效便捷：实现学生信息管理、教务管理、教师管理等业务的数字化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现有数字校园系统的不足和问题</a:t>
            </a:r>
            <a:endParaRPr altLang="en-US" lang="zh-CN"/>
          </a:p>
        </p:txBody>
      </p:sp>
      <p:sp>
        <p:nvSpPr>
          <p:cNvPr id="10491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4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缺乏统一的标准和规范：不同学校、不同部门之间的数字校园系统存在差异，难以实现统一管理和数据共享。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0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数据安全和隐私保护问题：数字校园系统涉及到大量的学生、教师和学校管理人员的个人信息，如何确保数据安全和隐私保护是一个重要的问题。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6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系统功能不完善：现有的数字校园系统在某些方面还存在功能不完善的问题，如缺乏个性化服务、互动性不足等。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38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2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技术更新迅速：随着技术的不断更新，现有的数字校园系统可能无法满足未来的需求，需要不断进行升级和更新。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数字校园的发展趋势和方向</a:t>
            </a:r>
            <a:endParaRPr altLang="en-US" lang="zh-CN"/>
          </a:p>
        </p:txBody>
      </p:sp>
      <p:sp>
        <p:nvSpPr>
          <p:cNvPr id="1049180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2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4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6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8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数字化校园建设将促进教育教学模式的改革和创新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数字化校园建设成为教育信息化发展的重要组成部分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2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数字化校园建设将推动教育资源的优化配置和共享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4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数字化校园建设将提高教育管理和服务水平，促进教育公平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3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数字校园的技术发展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云计算技术的应用</a:t>
            </a:r>
            <a:endParaRPr altLang="en-US" lang="zh-CN"/>
          </a:p>
        </p:txBody>
      </p:sp>
      <p:sp>
        <p:nvSpPr>
          <p:cNvPr id="1049294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云计算技术对数字校园未来发展的影响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云计算技术的定义和特点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云计算技术在数字校园中的应用场景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云计算技术的优势和挑战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大数据技术的应用</a:t>
            </a:r>
            <a:endParaRPr altLang="en-US" lang="zh-CN"/>
          </a:p>
        </p:txBody>
      </p:sp>
      <p:sp>
        <p:nvSpPr>
          <p:cNvPr id="1049360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数据挖掘和分析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预测未来趋势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优化资源配置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物联网技术的应用</a:t>
            </a:r>
            <a:endParaRPr altLang="en-US" lang="zh-CN"/>
          </a:p>
        </p:txBody>
      </p:sp>
      <p:sp>
        <p:nvSpPr>
          <p:cNvPr id="1049426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8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30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定义：物联网技术是一种基于互联网和传感器网络的技术，可以实现物品之间的连接和智能化识别管理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4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6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数字校园中应用：在数字校园中，物联网技术可以用于智能管理、智能监控、智能识别等方面，提高管理效率和管理质量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0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2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技术发展：随着物联网技术的不断发展，其应用范围越来越广泛，未来数字校园中物联网技术的应用也将更加深入和广泛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6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8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未来趋势：随着物联网技术的不断成熟和数字校园建设的不断推进，未来数字校园中物联网技术的应用将更加普及和重要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人工智能技术的应用</a:t>
            </a:r>
            <a:endParaRPr altLang="en-US" lang="zh-CN"/>
          </a:p>
        </p:txBody>
      </p:sp>
      <p:sp>
        <p:nvSpPr>
          <p:cNvPr id="1049484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校园安全监控和智能管理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94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智能语音识别和交互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个性化推荐学习资源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06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自动化批改作业和考试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4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数字校园的架构设计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数字校园的总体架构设计</a:t>
            </a:r>
            <a:endParaRPr altLang="en-US" lang="zh-CN"/>
          </a:p>
        </p:txBody>
      </p:sp>
      <p:sp>
        <p:nvSpPr>
          <p:cNvPr id="1049610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2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14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数字校园的总体架构设计包括：基础设施层、数据层、应用层、服务层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8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0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基础设施层提供网络、服务器、存储等基础硬件设施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4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6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数据层实现数据存储、数据处理、数据安全等功能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0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2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应用层包括各种数字校园的应用系统，如教学管理、学生管理、人事管理等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数字校园的基础设施建设</a:t>
            </a:r>
            <a:endParaRPr altLang="en-US" lang="zh-CN"/>
          </a:p>
        </p:txBody>
      </p:sp>
      <p:sp>
        <p:nvSpPr>
          <p:cNvPr id="10496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物联网技术：连接各种设备、资产，实现智能化管理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网络安全技术：保障数字校园的安全性和稳定性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云计算技术：提供虚拟化、高可用性的计算资源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大数据技术：处理和分析海量数据，提供决策支持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数字校园的数据中心建设</a:t>
            </a:r>
            <a:endParaRPr altLang="en-US" lang="zh-CN"/>
          </a:p>
        </p:txBody>
      </p:sp>
      <p:sp>
        <p:nvSpPr>
          <p:cNvPr id="1049726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数据存储和管理：采用分布式存储架构，实现数据集中管理和备份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数据安全：建立完善的安全管理体系，包括数据加密、访问控制和安全审计等方面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数据应用：以数据为中心，构建应用系统，实现数据的共享与应用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绿色节能：采用先进的节能技术，降低数据中心的能耗和碳排放量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数字校园的应用系统建设</a:t>
            </a:r>
            <a:endParaRPr altLang="en-US" lang="zh-CN"/>
          </a:p>
        </p:txBody>
      </p:sp>
      <p:sp>
        <p:nvSpPr>
          <p:cNvPr id="1049784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数字校园应用系统功能模块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2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数字校园应用系统建设实施方案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4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数字校园应用系统概述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6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数字校园应用系统架构设计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4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数字校园的安全保障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数字校园的信息安全保障</a:t>
            </a:r>
            <a:endParaRPr altLang="en-US" lang="zh-CN"/>
          </a:p>
        </p:txBody>
      </p:sp>
      <p:sp>
        <p:nvSpPr>
          <p:cNvPr id="1049906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网络安全：确保数字校园网络系统的安全性和稳定性，防止黑客攻击和数据泄露。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信息安全：采用加密技术、身份认证等手段，保护数字校园中的信息不被非法获取和篡改。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设备安全：加强设备管理和维护，确保数字校园中使用的各种设备的安全性和可靠性。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应急响应：建立完善的应急响应机制，及时应对各种安全事件，减少安全风险。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数字校园的数据安全保障</a:t>
            </a:r>
            <a:endParaRPr altLang="en-US" lang="zh-CN"/>
          </a:p>
        </p:txBody>
      </p:sp>
      <p:sp>
        <p:nvSpPr>
          <p:cNvPr id="1049964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数据传输加密：保障数据传输过程中不被窃取或篡改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数据存储加密：保障数据在存储过程中不被窃取或篡改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数据备份与恢复：确保数据在意外情况下能够迅速恢复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数据权限控制：对不同用户设置不同的数据访问权限，确保数据不被滥用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数字校园的应用安全保障</a:t>
            </a:r>
            <a:endParaRPr altLang="en-US" lang="zh-CN"/>
          </a:p>
        </p:txBody>
      </p:sp>
      <p:sp>
        <p:nvSpPr>
          <p:cNvPr id="1050022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4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26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身份认证与访问控制：采用多因素身份验证和权限管理，确保只有授权用户能够访问数字校园资源。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0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2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数据加密与传输安全：采用SSL/TLS等加密技术对数据进行加密，确保数据在传输过程中的安全性。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6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8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防火墙与入侵检测：部署防火墙和入侵检测系统，实时监测和防御网络攻击，保障数字校园的安全。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2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4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安全审计与日志管理：对数字校园中的所有活动进行审计和日志记录，以便及时发现和应对安全事件。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数字校园的基础设施安全保障</a:t>
            </a:r>
            <a:endParaRPr altLang="en-US" lang="zh-CN"/>
          </a:p>
        </p:txBody>
      </p:sp>
      <p:sp>
        <p:nvSpPr>
          <p:cNvPr id="10500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网络安全：确保数字校园网络系统的安全性和稳定性，防止黑客攻击和数据泄露。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数据安全：采用先进的数据加密技术和备份措施，确保数据的安全性和完整性。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应用安全：对数字校园内的各种应用系统进行安全管理和维护，防止应用系统被攻击和篡改。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设备安全：对数字校园内的各种设备进行安全管理和维护，防止设备损坏和被盗。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5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数字校园的未来应用场景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在线教育的发展和应用</a:t>
            </a:r>
            <a:endParaRPr altLang="en-US" lang="zh-CN"/>
          </a:p>
        </p:txBody>
      </p:sp>
      <p:sp>
        <p:nvSpPr>
          <p:cNvPr id="1050218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在线教育的发展历程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4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在线教育的优势和特点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30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在线教育在数字校园中的应用场景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36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在线教育的发展趋势和未来展望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虚拟实验室的建设和应用</a:t>
            </a:r>
            <a:endParaRPr altLang="en-US" lang="zh-CN"/>
          </a:p>
        </p:txBody>
      </p:sp>
      <p:sp>
        <p:nvSpPr>
          <p:cNvPr id="1050276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8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定义：虚拟实验室是一种基于计算机技术的实验平台，可以模拟实验环境和实验设备，进行各种实验操作和数据分析。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6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优势：节约成本、提高实验效率、降低实验风险、促进跨学科合作等。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应用领域：物理学、化学、生物学、医学、工程学等。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6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未来发展：随着技术的不断进步，虚拟实验室的建设和应用将更加广泛和深入，可以模拟更加复杂的实验环境和实验设备，进行更加精确的实验操作和数据分析，为科学研究和社会发展做出更大的贡献。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学生信息管理的智能化和个性化</a:t>
            </a:r>
            <a:endParaRPr altLang="en-US" lang="zh-CN"/>
          </a:p>
        </p:txBody>
      </p:sp>
      <p:sp>
        <p:nvSpPr>
          <p:cNvPr id="10503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0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智能化和个性化的结合：通过智能化和个性化的结合，实现学生信息管理的精准化和精细化，提高教育质量。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2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未来发展趋势：随着技术的不断进步和应用，学生信息管理的智能化和个性化将成为数字校园的重要发展趋势，为教育带来更多的创新和变革。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4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学生信息管理系统的智能化：通过大数据、人工智能等技术，实现学生信息的自动化处理、分析和预测，提高管理效率。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6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学生信息管理的个性化：根据学生的兴趣、特长、学习需求等，为学生提供个性化的学习资源和辅导，促进学生的全面发展。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校园管理和服务的数字化和智能化</a:t>
            </a:r>
            <a:endParaRPr altLang="en-US" lang="zh-CN"/>
          </a:p>
        </p:txBody>
      </p:sp>
      <p:sp>
        <p:nvSpPr>
          <p:cNvPr id="1050392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智能化技术：利用人工智能、大数据等技术，实现校园服务的智能化和个性化，如智能推荐课程、智能排课等。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4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校园管理：通过数字化和智能化技术，提高校园管理的效率和便捷性，如学生信息管理、课程安排、资源管理等。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2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校园服务：通过数字化和智能化技术，提供更加个性化、便捷的校园服务，如在线咨询、在线报名、在线缴费等。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0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2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数字化技术：利用云计算、物联网等技术，实现校园管理的数字化和智能化，如数字化图书馆、数字化实验室等。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45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数字校园的挑战和机遇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数字校园发展面临的挑战</a:t>
            </a:r>
            <a:endParaRPr altLang="en-US" lang="zh-CN"/>
          </a:p>
        </p:txBody>
      </p:sp>
      <p:sp>
        <p:nvSpPr>
          <p:cNvPr id="1050522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4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6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8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0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数据安全问题：数字校园涉及大量的数据和信息，如何确保数据的安全性和隐私保护是一个重要的问题。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技术更新迅速：随着技术的不断发展，数字校园需要不断更新和升级，以满足不断变化的需求。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4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用户体验不佳：如果数字校园的使用体验不佳，学生和教师可能会选择其他方式来完成他们的任务，从而影响数字校园的使用效果。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6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缺乏统一的标准和规范：目前，数字校园的建设缺乏统一的标准和规范，这可能会导致不同系统之间的兼容性问题，以及数据共享和交换的困难。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数字校园发展的机遇和前景展望</a:t>
            </a:r>
            <a:endParaRPr altLang="en-US" lang="zh-CN"/>
          </a:p>
        </p:txBody>
      </p:sp>
      <p:sp>
        <p:nvSpPr>
          <p:cNvPr id="10505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8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未来发展趋势：个性化教育、智能化管理、多元化应用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90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挑战与应对：技术更新换代、数据安全保护、教育资源整合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92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机遇：国家政策支持、市场需求增长、技术进步推动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94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前景展望：数字化转型、智能化升级、国际化拓展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数字校园的发展趋势和未来方向</a:t>
            </a:r>
            <a:endParaRPr altLang="en-US" lang="zh-CN"/>
          </a:p>
        </p:txBody>
      </p:sp>
      <p:sp>
        <p:nvSpPr>
          <p:cNvPr id="105063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数字化技术不断发展，数字校园建设将更加完善。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5G技术的普及，将为数字校园提供更快速、更稳定的数据传输速度。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云计算技术的运用，将为数字校园提供更高效、更灵活的计算和存储资源。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大数据技术的运用，将为数字校园提供更全面、更准确的数据分析和决策支持。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6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688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7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7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7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7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7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7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7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7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917_7*l_h_i*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7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4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9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2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30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2023-12-15T08:38:46Z</dcterms:created>
  <dcterms:modified xsi:type="dcterms:W3CDTF">2023-12-15T08:38:46Z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e1128f1d1e91443cb25b573205a473d4_21</vt:lpwstr>
  </property>
</Properties>
</file>