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396" r:id="rId1"/>
    <p:sldMasterId id="2147488433" r:id="rId2"/>
  </p:sldMasterIdLst>
  <p:notesMasterIdLst>
    <p:notesMasterId r:id="rId3"/>
  </p:notesMasterIdLst>
  <p:sldIdLst>
    <p:sldId id="2540" r:id="rId4"/>
    <p:sldId id="2545" r:id="rId5"/>
    <p:sldId id="2549" r:id="rId6"/>
    <p:sldId id="2552" r:id="rId7"/>
    <p:sldId id="2558" r:id="rId9"/>
    <p:sldId id="2561" r:id="rId10"/>
    <p:sldId id="2564" r:id="rId11"/>
    <p:sldId id="2567" r:id="rId12"/>
    <p:sldId id="2573" r:id="rId14"/>
    <p:sldId id="2576" r:id="rId15"/>
    <p:sldId id="2579" r:id="rId16"/>
    <p:sldId id="2582" r:id="rId17"/>
    <p:sldId id="2588" r:id="rId19"/>
    <p:sldId id="2591" r:id="rId20"/>
    <p:sldId id="2594" r:id="rId21"/>
    <p:sldId id="2597" r:id="rId22"/>
    <p:sldId id="2600" r:id="rId23"/>
    <p:sldId id="2606" r:id="rId25"/>
    <p:sldId id="2609" r:id="rId26"/>
    <p:sldId id="2612" r:id="rId27"/>
    <p:sldId id="2615" r:id="rId28"/>
    <p:sldId id="2621" r:id="rId30"/>
    <p:sldId id="2624" r:id="rId31"/>
    <p:sldId id="2627" r:id="rId32"/>
    <p:sldId id="2630" r:id="rId33"/>
    <p:sldId id="2633" r:id="rId34"/>
    <p:sldId id="2639" r:id="rId36"/>
    <p:sldId id="2642" r:id="rId37"/>
    <p:sldId id="2646"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397" r:id="rId1"/>
    <p:sldLayoutId id="2147488398" r:id="rId2"/>
    <p:sldLayoutId id="2147488399" r:id="rId3"/>
    <p:sldLayoutId id="2147488400" r:id="rId4"/>
    <p:sldLayoutId id="2147488401" r:id="rId5"/>
    <p:sldLayoutId id="2147488402" r:id="rId6"/>
    <p:sldLayoutId id="2147488403" r:id="rId7"/>
    <p:sldLayoutId id="2147488404" r:id="rId8"/>
    <p:sldLayoutId id="2147488405" r:id="rId9"/>
    <p:sldLayoutId id="2147488406" r:id="rId10"/>
    <p:sldLayoutId id="21474884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434" r:id="rId1"/>
    <p:sldLayoutId id="2147488435" r:id="rId2"/>
    <p:sldLayoutId id="2147488436" r:id="rId3"/>
    <p:sldLayoutId id="2147488437" r:id="rId4"/>
    <p:sldLayoutId id="2147488438" r:id="rId5"/>
    <p:sldLayoutId id="2147488439" r:id="rId6"/>
    <p:sldLayoutId id="2147488440" r:id="rId7"/>
    <p:sldLayoutId id="2147488441" r:id="rId8"/>
    <p:sldLayoutId id="2147488442" r:id="rId9"/>
    <p:sldLayoutId id="2147488443" r:id="rId10"/>
    <p:sldLayoutId id="21474884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tags" Target="../tags/tag198.xml"/><Relationship Id="rId16" Type="http://schemas.openxmlformats.org/officeDocument/2006/relationships/tags" Target="../tags/tag199.xml"/><Relationship Id="rId17" Type="http://schemas.openxmlformats.org/officeDocument/2006/relationships/tags" Target="../tags/tag200.xml"/><Relationship Id="rId18" Type="http://schemas.openxmlformats.org/officeDocument/2006/relationships/tags" Target="../tags/tag201.xml"/><Relationship Id="rId19" Type="http://schemas.openxmlformats.org/officeDocument/2006/relationships/tags" Target="../tags/tag202.xml"/><Relationship Id="rId20" Type="http://schemas.openxmlformats.org/officeDocument/2006/relationships/tags" Target="../tags/tag203.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tags" Target="../tags/tag367.xml"/><Relationship Id="rId18" Type="http://schemas.openxmlformats.org/officeDocument/2006/relationships/tags" Target="../tags/tag368.xml"/><Relationship Id="rId19" Type="http://schemas.openxmlformats.org/officeDocument/2006/relationships/tags" Target="../tags/tag369.xml"/><Relationship Id="rId20" Type="http://schemas.openxmlformats.org/officeDocument/2006/relationships/tags" Target="../tags/tag370.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5000"/>
          </a:bodyPr>
          <a:p>
            <a:r>
              <a:rPr altLang="en-US" lang="zh-CN"/>
              <a:t>企业战略与长远发展</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企业战略的重要性</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企业战略的制定与实施</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企业长远发展的关键因素</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企业战略与长远发展的案例分析</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未来企业战略的发展趋势</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p>
            <a:r>
              <a:rPr altLang="en-US" lang="zh-CN"/>
              <a:t>企业战略的重要性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定义与概念</a:t>
            </a:r>
            <a:endParaRPr altLang="en-US" lang="zh-CN"/>
          </a:p>
        </p:txBody>
      </p:sp>
      <p:sp>
        <p:nvSpPr>
          <p:cNvPr id="10489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4" name="TextBox 2"/>
          <p:cNvSpPr txBox="1"/>
          <p:nvPr>
            <p:custDataLst>
              <p:tags r:id="rId3"/>
            </p:custDataLst>
          </p:nvPr>
        </p:nvSpPr>
        <p:spPr>
          <a:xfrm>
            <a:off x="763381"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企业战略是企业为实现长期发展目标而制定的行动计划和资源配置方案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0"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企业战略是企业应对外部环境变化和内部资源约束的重要手段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企业战略是企业实现可持续发展的关键因素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2"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企业战略是企业提高核心竞争力和市场占有率的重要途径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制定企业战略的意义</a:t>
            </a:r>
            <a:endParaRPr altLang="en-US" lang="zh-CN"/>
          </a:p>
        </p:txBody>
      </p:sp>
      <p:sp>
        <p:nvSpPr>
          <p:cNvPr id="104902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明确企业方向：制定企业战略能够为企业指明发展方向，明确企业的使命和愿景。</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8" name="TextBox 2"/>
          <p:cNvSpPr txBox="1"/>
          <p:nvPr>
            <p:custDataLst>
              <p:tags r:id="rId6"/>
            </p:custDataLst>
          </p:nvPr>
        </p:nvSpPr>
        <p:spPr>
          <a:xfrm>
            <a:off x="3561327"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指导企业决策：企业战略为企业决策提供指导，确保企业在发展过程中做出正确的决策。</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4"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增强企业竞争力：通过制定有针对性的企业战略，企业能够提高自身的竞争力，更好地适应市场变化。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12"/>
            </p:custDataLst>
          </p:nvPr>
        </p:nvSpPr>
        <p:spPr>
          <a:xfrm>
            <a:off x="9144465"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促进企业可持续发展：有效的企业战略能够确保企业在长期发展过程中保持稳定和可持续性。</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2"/>
          <p:cNvSpPr>
            <a:spLocks noGrp="1"/>
          </p:cNvSpPr>
          <p:nvPr>
            <p:ph type="title" idx="1"/>
          </p:nvPr>
        </p:nvSpPr>
        <p:spPr/>
        <p:txBody>
          <a:bodyPr>
            <a:normAutofit fontScale="94444"/>
          </a:bodyPr>
          <a:p>
            <a:r>
              <a:rPr altLang="en-US" lang="zh-CN"/>
              <a:t>企业战略与长远发展的关系</a:t>
            </a:r>
            <a:endParaRPr altLang="en-US" lang="zh-CN"/>
          </a:p>
        </p:txBody>
      </p:sp>
      <p:sp>
        <p:nvSpPr>
          <p:cNvPr id="10490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企业战略是企业长远发展的核心</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战略规划是企业长远发展的关键</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战略执行是企业长远发展的保障</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战略调整是企业长远发展的必要手段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6"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28" name="标题 4"/>
          <p:cNvSpPr>
            <a:spLocks noGrp="1"/>
          </p:cNvSpPr>
          <p:nvPr>
            <p:ph type="title" idx="1"/>
            <p:custDataLst>
              <p:tags r:id="rId2"/>
            </p:custDataLst>
          </p:nvPr>
        </p:nvSpPr>
        <p:spPr/>
        <p:txBody>
          <a:bodyPr>
            <a:normAutofit fontScale="96296"/>
          </a:bodyPr>
          <a:p>
            <a:r>
              <a:rPr altLang="en-US" lang="zh-CN"/>
              <a:t>企业战略的制定与实施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0" name="标题 2"/>
          <p:cNvSpPr>
            <a:spLocks noGrp="1"/>
          </p:cNvSpPr>
          <p:nvPr>
            <p:ph type="title" idx="1"/>
          </p:nvPr>
        </p:nvSpPr>
        <p:spPr/>
        <p:txBody>
          <a:bodyPr>
            <a:normAutofit fontScale="94444"/>
          </a:bodyPr>
          <a:p>
            <a:r>
              <a:rPr altLang="en-US" lang="zh-CN"/>
              <a:t>制定企业战略的步骤</a:t>
            </a:r>
            <a:endParaRPr altLang="en-US" lang="zh-CN"/>
          </a:p>
        </p:txBody>
      </p:sp>
      <p:sp>
        <p:nvSpPr>
          <p:cNvPr id="1049192"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194"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196"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fontScale="85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分析市场环境：了解行业趋势、竞争对手、客户需求等信息，为制定战略提供依据</a:t>
            </a:r>
            <a:endParaRPr altLang="en-US" dirty="0" sz="2000" lang="zh-CN" spc="150">
              <a:solidFill>
                <a:schemeClr val="tx1">
                  <a:lumMod val="85000"/>
                  <a:lumOff val="15000"/>
                </a:schemeClr>
              </a:solidFill>
              <a:latin typeface="+mn-ea"/>
              <a:sym typeface="+mn-ea"/>
            </a:endParaRPr>
          </a:p>
        </p:txBody>
      </p:sp>
      <p:sp>
        <p:nvSpPr>
          <p:cNvPr id="1049198"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00"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02"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确定企业愿景和使命：明确企业的目标和价值观，为制定战略提供方向</a:t>
            </a:r>
            <a:endParaRPr altLang="en-US" dirty="0" lang="zh-CN" spc="150">
              <a:solidFill>
                <a:schemeClr val="tx1">
                  <a:lumMod val="85000"/>
                  <a:lumOff val="15000"/>
                </a:schemeClr>
              </a:solidFill>
              <a:latin typeface="+mn-ea"/>
              <a:sym typeface="+mn-ea"/>
            </a:endParaRPr>
          </a:p>
        </p:txBody>
      </p:sp>
      <p:sp>
        <p:nvSpPr>
          <p:cNvPr id="1049204"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06"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08"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制定战略方案：根据市场环境和企业愿景，制定可行的战略方案</a:t>
            </a:r>
            <a:endParaRPr altLang="en-US" dirty="0" lang="zh-CN" spc="150">
              <a:solidFill>
                <a:schemeClr val="tx1">
                  <a:lumMod val="85000"/>
                  <a:lumOff val="15000"/>
                </a:schemeClr>
              </a:solidFill>
              <a:latin typeface="+mn-ea"/>
              <a:sym typeface="+mn-ea"/>
            </a:endParaRPr>
          </a:p>
        </p:txBody>
      </p:sp>
      <p:sp>
        <p:nvSpPr>
          <p:cNvPr id="1049210"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12"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14"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8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实施战略方案：将战略方案转化为具体的行动计划，并确保实施过程中的监控和调整</a:t>
            </a:r>
            <a:endParaRPr altLang="en-US" dirty="0" sz="2000" lang="zh-CN" spc="150">
              <a:solidFill>
                <a:schemeClr val="tx1">
                  <a:lumMod val="85000"/>
                  <a:lumOff val="15000"/>
                </a:schemeClr>
              </a:solidFill>
              <a:latin typeface="+mn-ea"/>
              <a:sym typeface="+mn-ea"/>
            </a:endParaRPr>
          </a:p>
        </p:txBody>
      </p:sp>
      <p:sp>
        <p:nvSpPr>
          <p:cNvPr id="1049216"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18"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220"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评估战略效果：对实施后的战略效果进行评估，及时调整和优化战略方案</a:t>
            </a:r>
            <a:endParaRPr altLang="en-US" dirty="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4" name="标题 2"/>
          <p:cNvSpPr>
            <a:spLocks noGrp="1"/>
          </p:cNvSpPr>
          <p:nvPr>
            <p:ph type="title" idx="1"/>
          </p:nvPr>
        </p:nvSpPr>
        <p:spPr/>
        <p:txBody>
          <a:bodyPr>
            <a:normAutofit fontScale="94444"/>
          </a:bodyPr>
          <a:p>
            <a:r>
              <a:rPr altLang="en-US" lang="zh-CN"/>
              <a:t>企业战略的实施过程</a:t>
            </a:r>
            <a:endParaRPr altLang="en-US" lang="zh-CN"/>
          </a:p>
        </p:txBody>
      </p:sp>
      <p:sp>
        <p:nvSpPr>
          <p:cNvPr id="1049256" name="任意多边形 20"/>
          <p:cNvSpPr/>
          <p:nvPr>
            <p:custDataLst>
              <p:tags r:id="rId1"/>
            </p:custDataLst>
          </p:nvPr>
        </p:nvSpPr>
        <p:spPr>
          <a:xfrm rot="2700000">
            <a:off x="944672"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24"/>
          <p:cNvSpPr txBox="1"/>
          <p:nvPr>
            <p:custDataLst>
              <p:tags r:id="rId2"/>
            </p:custDataLst>
          </p:nvPr>
        </p:nvSpPr>
        <p:spPr bwMode="auto">
          <a:xfrm>
            <a:off x="608400"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制定详细的实施计划：明确战略目标、任务和时间表</a:t>
            </a:r>
            <a:endParaRPr altLang="en-US" dirty="0" lang="zh-CN" spc="150">
              <a:solidFill>
                <a:schemeClr val="tx1">
                  <a:lumMod val="75000"/>
                  <a:lumOff val="25000"/>
                </a:schemeClr>
              </a:solidFill>
              <a:latin typeface="+mn-ea"/>
              <a:sym typeface="+mn-ea"/>
            </a:endParaRPr>
          </a:p>
        </p:txBody>
      </p:sp>
      <p:sp>
        <p:nvSpPr>
          <p:cNvPr id="1049260" name="矩形 42"/>
          <p:cNvSpPr/>
          <p:nvPr>
            <p:custDataLst>
              <p:tags r:id="rId3"/>
            </p:custDataLst>
          </p:nvPr>
        </p:nvSpPr>
        <p:spPr>
          <a:xfrm>
            <a:off x="733361" y="289628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2" name="任意多边形 18"/>
          <p:cNvSpPr/>
          <p:nvPr>
            <p:custDataLst>
              <p:tags r:id="rId4"/>
            </p:custDataLst>
          </p:nvPr>
        </p:nvSpPr>
        <p:spPr>
          <a:xfrm rot="5400000">
            <a:off x="321643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4" name="文本框 27"/>
          <p:cNvSpPr txBox="1"/>
          <p:nvPr>
            <p:custDataLst>
              <p:tags r:id="rId5"/>
            </p:custDataLst>
          </p:nvPr>
        </p:nvSpPr>
        <p:spPr bwMode="auto">
          <a:xfrm>
            <a:off x="2879463"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建立有效的组织结构：确保各部门之间的协调与合作</a:t>
            </a:r>
            <a:endParaRPr altLang="en-US" dirty="0" lang="zh-CN" spc="150">
              <a:solidFill>
                <a:schemeClr val="tx1">
                  <a:lumMod val="75000"/>
                  <a:lumOff val="25000"/>
                </a:schemeClr>
              </a:solidFill>
              <a:latin typeface="+mn-ea"/>
              <a:sym typeface="+mn-ea"/>
            </a:endParaRPr>
          </a:p>
        </p:txBody>
      </p:sp>
      <p:sp>
        <p:nvSpPr>
          <p:cNvPr id="1049266" name="矩形 43"/>
          <p:cNvSpPr/>
          <p:nvPr>
            <p:custDataLst>
              <p:tags r:id="rId6"/>
            </p:custDataLst>
          </p:nvPr>
        </p:nvSpPr>
        <p:spPr>
          <a:xfrm>
            <a:off x="3004424" y="289628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8" name="任意多边形 21"/>
          <p:cNvSpPr/>
          <p:nvPr>
            <p:custDataLst>
              <p:tags r:id="rId7"/>
            </p:custDataLst>
          </p:nvPr>
        </p:nvSpPr>
        <p:spPr>
          <a:xfrm rot="18900000" flipH="1">
            <a:off x="5486798"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30"/>
          <p:cNvSpPr txBox="1"/>
          <p:nvPr>
            <p:custDataLst>
              <p:tags r:id="rId8"/>
            </p:custDataLst>
          </p:nvPr>
        </p:nvSpPr>
        <p:spPr bwMode="auto">
          <a:xfrm>
            <a:off x="5149824"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制定相应的政策和制度：规范员工行为，确保战略的顺利实施</a:t>
            </a:r>
            <a:endParaRPr altLang="en-US" dirty="0" lang="zh-CN" spc="150">
              <a:solidFill>
                <a:schemeClr val="tx1">
                  <a:lumMod val="75000"/>
                  <a:lumOff val="25000"/>
                </a:schemeClr>
              </a:solidFill>
              <a:latin typeface="+mn-ea"/>
              <a:sym typeface="+mn-ea"/>
            </a:endParaRPr>
          </a:p>
        </p:txBody>
      </p:sp>
      <p:sp>
        <p:nvSpPr>
          <p:cNvPr id="1049272" name="矩形 44"/>
          <p:cNvSpPr/>
          <p:nvPr>
            <p:custDataLst>
              <p:tags r:id="rId9"/>
            </p:custDataLst>
          </p:nvPr>
        </p:nvSpPr>
        <p:spPr>
          <a:xfrm>
            <a:off x="5275488" y="289628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4" name="任意多边形 22"/>
          <p:cNvSpPr/>
          <p:nvPr>
            <p:custDataLst>
              <p:tags r:id="rId10"/>
            </p:custDataLst>
          </p:nvPr>
        </p:nvSpPr>
        <p:spPr>
          <a:xfrm rot="2700000" flipH="1" flipV="1">
            <a:off x="7757861"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6" name="文本框 33"/>
          <p:cNvSpPr txBox="1"/>
          <p:nvPr>
            <p:custDataLst>
              <p:tags r:id="rId11"/>
            </p:custDataLst>
          </p:nvPr>
        </p:nvSpPr>
        <p:spPr bwMode="auto">
          <a:xfrm>
            <a:off x="7420888"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加强内部沟通与培训：提高员工对企业战略的认识和执行力</a:t>
            </a:r>
            <a:endParaRPr altLang="en-US" dirty="0" lang="zh-CN" spc="150">
              <a:solidFill>
                <a:schemeClr val="tx1">
                  <a:lumMod val="75000"/>
                  <a:lumOff val="25000"/>
                </a:schemeClr>
              </a:solidFill>
              <a:latin typeface="+mn-ea"/>
              <a:sym typeface="+mn-ea"/>
            </a:endParaRPr>
          </a:p>
        </p:txBody>
      </p:sp>
      <p:sp>
        <p:nvSpPr>
          <p:cNvPr id="1049278" name="矩形 45"/>
          <p:cNvSpPr/>
          <p:nvPr>
            <p:custDataLst>
              <p:tags r:id="rId12"/>
            </p:custDataLst>
          </p:nvPr>
        </p:nvSpPr>
        <p:spPr>
          <a:xfrm>
            <a:off x="7545849" y="289628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0" name="任意多边形 3"/>
          <p:cNvSpPr/>
          <p:nvPr>
            <p:custDataLst>
              <p:tags r:id="rId13"/>
            </p:custDataLst>
          </p:nvPr>
        </p:nvSpPr>
        <p:spPr>
          <a:xfrm rot="16200000" flipV="1">
            <a:off x="1002962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2" name="文本框 4"/>
          <p:cNvSpPr txBox="1"/>
          <p:nvPr>
            <p:custDataLst>
              <p:tags r:id="rId14"/>
            </p:custDataLst>
          </p:nvPr>
        </p:nvSpPr>
        <p:spPr bwMode="auto">
          <a:xfrm>
            <a:off x="9691951"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建立监督与评估机制：及时发现问题并调整战略方向</a:t>
            </a:r>
            <a:endParaRPr altLang="en-US" dirty="0" lang="zh-CN" spc="150">
              <a:solidFill>
                <a:schemeClr val="tx1">
                  <a:lumMod val="75000"/>
                  <a:lumOff val="25000"/>
                </a:schemeClr>
              </a:solidFill>
              <a:latin typeface="+mn-ea"/>
              <a:sym typeface="+mn-ea"/>
            </a:endParaRPr>
          </a:p>
        </p:txBody>
      </p:sp>
      <p:sp>
        <p:nvSpPr>
          <p:cNvPr id="1049284" name="矩形 5"/>
          <p:cNvSpPr/>
          <p:nvPr>
            <p:custDataLst>
              <p:tags r:id="rId15"/>
            </p:custDataLst>
          </p:nvPr>
        </p:nvSpPr>
        <p:spPr>
          <a:xfrm>
            <a:off x="9816912" y="289628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8" name="标题 2"/>
          <p:cNvSpPr>
            <a:spLocks noGrp="1"/>
          </p:cNvSpPr>
          <p:nvPr>
            <p:ph type="title" idx="1"/>
          </p:nvPr>
        </p:nvSpPr>
        <p:spPr/>
        <p:txBody>
          <a:bodyPr>
            <a:normAutofit fontScale="94444"/>
          </a:bodyPr>
          <a:p>
            <a:r>
              <a:rPr altLang="en-US" lang="zh-CN"/>
              <a:t>应对市场变化的策略</a:t>
            </a:r>
            <a:endParaRPr altLang="en-US" lang="zh-CN"/>
          </a:p>
        </p:txBody>
      </p:sp>
      <p:sp>
        <p:nvSpPr>
          <p:cNvPr id="104932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了解市场趋势：通过市场调研和分析，了解行业动态和竞争对手情况</a:t>
            </a:r>
            <a:endParaRPr altLang="en-US" dirty="0" sz="1200" lang="zh-CN" spc="150">
              <a:solidFill>
                <a:schemeClr val="tx1">
                  <a:lumMod val="65000"/>
                  <a:lumOff val="35000"/>
                </a:schemeClr>
              </a:solidFill>
              <a:latin typeface="+mn-ea"/>
              <a:sym typeface="+mn-ea"/>
            </a:endParaRPr>
          </a:p>
        </p:txBody>
      </p:sp>
      <p:sp>
        <p:nvSpPr>
          <p:cNvPr id="104932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灵活调整战略：根据市场变化及时调整企业战略，以适应市场需求</a:t>
            </a:r>
            <a:endParaRPr altLang="en-US" dirty="0" sz="1200" lang="zh-CN" spc="150">
              <a:solidFill>
                <a:schemeClr val="tx1">
                  <a:lumMod val="65000"/>
                  <a:lumOff val="35000"/>
                </a:schemeClr>
              </a:solidFill>
              <a:latin typeface="+mn-ea"/>
              <a:sym typeface="+mn-ea"/>
            </a:endParaRPr>
          </a:p>
        </p:txBody>
      </p:sp>
      <p:sp>
        <p:nvSpPr>
          <p:cNvPr id="104932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创新产品和服务：通过技术创新和产品升级，提高产品竞争力</a:t>
            </a:r>
            <a:endParaRPr altLang="en-US" dirty="0" sz="1200" lang="zh-CN" spc="150">
              <a:solidFill>
                <a:schemeClr val="tx1">
                  <a:lumMod val="65000"/>
                  <a:lumOff val="35000"/>
                </a:schemeClr>
              </a:solidFill>
              <a:latin typeface="+mn-ea"/>
              <a:sym typeface="+mn-ea"/>
            </a:endParaRPr>
          </a:p>
        </p:txBody>
      </p:sp>
      <p:sp>
        <p:nvSpPr>
          <p:cNvPr id="104932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加强营销和品牌建设：通过有效的营销策略和品牌建设，提高企业知名度和美誉度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0"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62" name="标题 4"/>
          <p:cNvSpPr>
            <a:spLocks noGrp="1"/>
          </p:cNvSpPr>
          <p:nvPr>
            <p:ph type="title" idx="1"/>
            <p:custDataLst>
              <p:tags r:id="rId2"/>
            </p:custDataLst>
          </p:nvPr>
        </p:nvSpPr>
        <p:spPr/>
        <p:txBody>
          <a:bodyPr>
            <a:normAutofit fontScale="96296"/>
          </a:bodyPr>
          <a:p>
            <a:r>
              <a:rPr altLang="en-US" lang="zh-CN"/>
              <a:t>企业长远发展的关键因素</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4" name="标题 2"/>
          <p:cNvSpPr>
            <a:spLocks noGrp="1"/>
          </p:cNvSpPr>
          <p:nvPr>
            <p:ph type="title" idx="1"/>
          </p:nvPr>
        </p:nvSpPr>
        <p:spPr/>
        <p:txBody>
          <a:bodyPr>
            <a:normAutofit fontScale="94444"/>
          </a:bodyPr>
          <a:p>
            <a:r>
              <a:rPr altLang="en-US" lang="zh-CN"/>
              <a:t>创新与技术研发</a:t>
            </a:r>
            <a:endParaRPr altLang="en-US" lang="zh-CN"/>
          </a:p>
        </p:txBody>
      </p:sp>
      <p:sp>
        <p:nvSpPr>
          <p:cNvPr id="10494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创新是企业长远发展的核心驱动力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创新与技术研发的结合推动企业持续发展</a:t>
            </a:r>
            <a:endParaRPr dirty="0" sz="2000" err="1">
              <a:solidFill>
                <a:schemeClr val="tx1">
                  <a:lumMod val="75000"/>
                  <a:lumOff val="25000"/>
                </a:schemeClr>
              </a:solidFill>
              <a:latin typeface="+mn-ea"/>
              <a:ea typeface="+mn-ea"/>
              <a:cs typeface="+mn-ea"/>
              <a:sym typeface="+mn-lt"/>
            </a:endParaRPr>
          </a:p>
        </p:txBody>
      </p:sp>
      <p:sp>
        <p:nvSpPr>
          <p:cNvPr id="10494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加大投入，建立完善的技术研发体系</a:t>
            </a:r>
            <a:endParaRPr dirty="0" sz="2000" err="1">
              <a:solidFill>
                <a:schemeClr val="tx1">
                  <a:lumMod val="75000"/>
                  <a:lumOff val="25000"/>
                </a:schemeClr>
              </a:solidFill>
              <a:latin typeface="+mn-ea"/>
              <a:ea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技术研发是企业保持竞争力的关键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8" name="标题 2"/>
          <p:cNvSpPr>
            <a:spLocks noGrp="1"/>
          </p:cNvSpPr>
          <p:nvPr>
            <p:ph type="title" idx="1"/>
          </p:nvPr>
        </p:nvSpPr>
        <p:spPr/>
        <p:txBody>
          <a:bodyPr>
            <a:normAutofit fontScale="94444"/>
          </a:bodyPr>
          <a:p>
            <a:r>
              <a:rPr altLang="en-US" lang="zh-CN"/>
              <a:t>品牌建设与市场拓展</a:t>
            </a:r>
            <a:endParaRPr altLang="en-US" lang="zh-CN"/>
          </a:p>
        </p:txBody>
      </p:sp>
      <p:sp>
        <p:nvSpPr>
          <p:cNvPr id="104950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品牌建设：提升品牌知名度、美誉度和忠诚度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市场拓展：扩大市场份额，实现可持续发展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品牌与市场相互促进：提升品牌价值，拓展市场份额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长期发展策略：品牌建设与市场拓展相结合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6" name="标题 2"/>
          <p:cNvSpPr>
            <a:spLocks noGrp="1"/>
          </p:cNvSpPr>
          <p:nvPr>
            <p:ph type="title" idx="1"/>
          </p:nvPr>
        </p:nvSpPr>
        <p:spPr/>
        <p:txBody>
          <a:bodyPr>
            <a:normAutofit fontScale="94444"/>
          </a:bodyPr>
          <a:p>
            <a:r>
              <a:rPr altLang="en-US" lang="zh-CN"/>
              <a:t>人才培养与团队建设</a:t>
            </a:r>
            <a:endParaRPr altLang="en-US" lang="zh-CN"/>
          </a:p>
        </p:txBody>
      </p:sp>
      <p:sp>
        <p:nvSpPr>
          <p:cNvPr id="104955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人才培养：建立完善的人才培养体系，提高员工的专业素质和综合能力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人才引进：积极引进优秀人才，为企业长远发展注入新的活力</a:t>
            </a:r>
            <a:endParaRPr dirty="0" sz="2000" err="1">
              <a:solidFill>
                <a:schemeClr val="tx1">
                  <a:lumMod val="75000"/>
                  <a:lumOff val="25000"/>
                </a:schemeClr>
              </a:solidFill>
              <a:latin typeface="+mn-ea"/>
              <a:ea typeface="+mn-ea"/>
              <a:cs typeface="+mn-ea"/>
              <a:sym typeface="+mn-lt"/>
            </a:endParaRPr>
          </a:p>
        </p:txBody>
      </p:sp>
      <p:sp>
        <p:nvSpPr>
          <p:cNvPr id="104957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激励机制：建立科学的激励机制，激发员工的积极性和创造力</a:t>
            </a:r>
            <a:endParaRPr dirty="0" sz="2000" err="1">
              <a:solidFill>
                <a:schemeClr val="tx1">
                  <a:lumMod val="75000"/>
                  <a:lumOff val="25000"/>
                </a:schemeClr>
              </a:solidFill>
              <a:latin typeface="+mn-ea"/>
              <a:ea typeface="+mn-ea"/>
              <a:cs typeface="+mn-ea"/>
              <a:sym typeface="+mn-lt"/>
            </a:endParaRPr>
          </a:p>
        </p:txBody>
      </p:sp>
      <p:sp>
        <p:nvSpPr>
          <p:cNvPr id="1049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团队建设：营造良好的团队氛围，增强团队凝聚力和协作精神</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0" name="标题 2"/>
          <p:cNvSpPr>
            <a:spLocks noGrp="1"/>
          </p:cNvSpPr>
          <p:nvPr>
            <p:ph type="title" idx="1"/>
          </p:nvPr>
        </p:nvSpPr>
        <p:spPr/>
        <p:txBody>
          <a:bodyPr>
            <a:normAutofit fontScale="94444"/>
          </a:bodyPr>
          <a:p>
            <a:r>
              <a:rPr altLang="en-US" lang="zh-CN"/>
              <a:t>社会责任与可持续发展</a:t>
            </a:r>
            <a:endParaRPr altLang="en-US" lang="zh-CN"/>
          </a:p>
        </p:txBody>
      </p:sp>
      <p:sp>
        <p:nvSpPr>
          <p:cNvPr id="104963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3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社会责任：企业应关注社会公益事业，积极履行社会责任，为社会做出贡献。</a:t>
            </a:r>
            <a:endParaRPr altLang="en-US" dirty="0" sz="2000" lang="zh-CN" spc="200">
              <a:solidFill>
                <a:schemeClr val="tx1">
                  <a:lumMod val="85000"/>
                  <a:lumOff val="15000"/>
                </a:schemeClr>
              </a:solidFill>
              <a:latin typeface="+mn-ea"/>
              <a:sym typeface="+mn-ea"/>
            </a:endParaRPr>
          </a:p>
        </p:txBody>
      </p:sp>
      <p:sp>
        <p:nvSpPr>
          <p:cNvPr id="104963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2"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可持续发展：企业应注重可持续发展，关注环境保护、资源利用等方面，实现经济效益和社会效益的双赢。</a:t>
            </a:r>
            <a:endParaRPr altLang="en-US" dirty="0" sz="2000" lang="zh-CN" spc="200">
              <a:solidFill>
                <a:schemeClr val="tx1">
                  <a:lumMod val="85000"/>
                  <a:lumOff val="15000"/>
                </a:schemeClr>
              </a:solidFill>
              <a:latin typeface="+mn-ea"/>
              <a:sym typeface="+mn-ea"/>
            </a:endParaRPr>
          </a:p>
        </p:txBody>
      </p:sp>
      <p:sp>
        <p:nvSpPr>
          <p:cNvPr id="104964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8"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社会责任与可持续发展的关系：企业社会责任和可持续发展相互促进，企业通过履行社会责任，推动可持续发展，同时可持续发展也为企业的长远发展提供保障。</a:t>
            </a:r>
            <a:endParaRPr altLang="en-US" dirty="0" sz="2000" lang="zh-CN" spc="200">
              <a:solidFill>
                <a:schemeClr val="tx1">
                  <a:lumMod val="85000"/>
                  <a:lumOff val="15000"/>
                </a:schemeClr>
              </a:solidFill>
              <a:latin typeface="+mn-ea"/>
              <a:sym typeface="+mn-ea"/>
            </a:endParaRPr>
          </a:p>
        </p:txBody>
      </p:sp>
      <p:sp>
        <p:nvSpPr>
          <p:cNvPr id="104965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54"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社会责任与可持续发展的实践：企业应积极采取措施，推动社会责任和可持续发展在实践中的应用，如推广绿色生产、开展公益活动等。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8"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90" name="标题 4"/>
          <p:cNvSpPr>
            <a:spLocks noGrp="1"/>
          </p:cNvSpPr>
          <p:nvPr>
            <p:ph type="title" idx="1"/>
            <p:custDataLst>
              <p:tags r:id="rId2"/>
            </p:custDataLst>
          </p:nvPr>
        </p:nvSpPr>
        <p:spPr/>
        <p:txBody>
          <a:bodyPr>
            <a:normAutofit fontScale="96296"/>
          </a:bodyPr>
          <a:p>
            <a:r>
              <a:rPr altLang="en-US" lang="zh-CN"/>
              <a:t>企业战略与长远发展的案例分析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52" name="内容占位符 1"/>
          <p:cNvSpPr>
            <a:spLocks noGrp="1"/>
          </p:cNvSpPr>
          <p:nvPr>
            <p:ph idx="2"/>
          </p:nvPr>
        </p:nvSpPr>
        <p:spPr/>
        <p:txBody>
          <a:bodyPr>
            <a:normAutofit fontScale="42500"/>
          </a:bodyPr>
          <a:p>
            <a:r>
              <a:rPr altLang="en-US" lang="zh-CN"/>
              <a:t>案例名称：华为公司的5G战略</a:t>
            </a:r>
            <a:endParaRPr altLang="en-US" lang="zh-CN"/>
          </a:p>
          <a:p>
            <a:r>
              <a:rPr altLang="en-US" lang="zh-CN"/>
              <a:t>案例背景：华为公司在面临美国制裁的背景下，制定并实施了5G战略</a:t>
            </a:r>
            <a:endParaRPr altLang="en-US" lang="zh-CN"/>
          </a:p>
          <a:p>
            <a:r>
              <a:rPr altLang="en-US" lang="zh-CN"/>
              <a:t>战略内容：加大研发投入，加强与各国政府的合作，推动5G技术的全球应用</a:t>
            </a:r>
            <a:endParaRPr altLang="en-US" lang="zh-CN"/>
          </a:p>
          <a:p>
            <a:r>
              <a:rPr altLang="en-US" lang="zh-CN"/>
              <a:t>实施效果：成功突破美国制裁，实现了5G技术的全球领先，带动了整个产业链的发展  成功案例分享</a:t>
            </a:r>
            <a:endParaRPr altLang="en-US" lang="zh-CN"/>
          </a:p>
          <a:p>
            <a:pPr lvl="1"/>
            <a:r>
              <a:rPr altLang="en-US" lang="zh-CN"/>
              <a:t>成功案例分享</a:t>
            </a:r>
            <a:endParaRPr altLang="en-US" lang="zh-CN"/>
          </a:p>
          <a:p>
            <a:r>
              <a:rPr altLang="en-US" lang="zh-CN"/>
              <a:t>案例名称：阿里巴巴的全球化战略</a:t>
            </a:r>
            <a:endParaRPr altLang="en-US" lang="zh-CN"/>
          </a:p>
          <a:p>
            <a:r>
              <a:rPr altLang="en-US" lang="zh-CN"/>
              <a:t>案例背景：阿里巴巴在电商领域取得巨大成功后，开始向全球化发展</a:t>
            </a:r>
            <a:endParaRPr altLang="en-US" lang="zh-CN"/>
          </a:p>
          <a:p>
            <a:r>
              <a:rPr altLang="en-US" lang="zh-CN"/>
              <a:t>战略内容：通过投资、并购等方式，拓展海外市场，推动全球化布局</a:t>
            </a:r>
            <a:endParaRPr altLang="en-US" lang="zh-CN"/>
          </a:p>
          <a:p>
            <a:r>
              <a:rPr altLang="en-US" lang="zh-CN"/>
              <a:t>实施效果：成功进入多个海外市场，实现了全球化发展，提高了品牌影响力  成功案例分享</a:t>
            </a:r>
            <a:endParaRPr altLang="en-US" lang="zh-CN"/>
          </a:p>
          <a:p>
            <a:pPr lvl="1"/>
            <a:r>
              <a:rPr altLang="en-US" lang="zh-CN"/>
              <a:t>成功案例分享</a:t>
            </a:r>
            <a:endParaRPr altLang="en-US" lang="zh-CN"/>
          </a:p>
          <a:p>
            <a:r>
              <a:rPr altLang="en-US" lang="zh-CN"/>
              <a:t>案例名称：腾讯的游戏产业战略</a:t>
            </a:r>
            <a:endParaRPr altLang="en-US" lang="zh-CN"/>
          </a:p>
          <a:p>
            <a:r>
              <a:rPr altLang="en-US" lang="zh-CN"/>
              <a:t>案例背景：腾讯在游戏领域取得了巨大成功，成为全球最大的游戏公司之一</a:t>
            </a:r>
            <a:endParaRPr altLang="en-US" lang="zh-CN"/>
          </a:p>
          <a:p>
            <a:r>
              <a:rPr altLang="en-US" lang="zh-CN"/>
              <a:t>战略内容：通过自主研发、投资、收购等方式，拓展游戏产业领域，提高游戏品质和用户体验</a:t>
            </a:r>
            <a:endParaRPr altLang="en-US" lang="zh-CN"/>
          </a:p>
          <a:p>
            <a:r>
              <a:rPr altLang="en-US" lang="zh-CN"/>
              <a:t>实施效果：成功推出了多款热门游戏，实现了游戏产业的快速发展，提高了公司的盈利水平  成功案例分享</a:t>
            </a:r>
            <a:endParaRPr altLang="en-US" lang="zh-CN"/>
          </a:p>
          <a:p>
            <a:pPr lvl="1"/>
            <a:r>
              <a:rPr altLang="en-US" lang="zh-CN"/>
              <a:t>成功案例分享</a:t>
            </a:r>
            <a:endParaRPr altLang="en-US" lang="zh-CN"/>
          </a:p>
          <a:p>
            <a:r>
              <a:rPr altLang="en-US" lang="zh-CN"/>
              <a:t>案例名称：特斯拉的电动汽车战略</a:t>
            </a:r>
            <a:endParaRPr altLang="en-US" lang="zh-CN"/>
          </a:p>
          <a:p>
            <a:r>
              <a:rPr altLang="en-US" lang="zh-CN"/>
              <a:t>案例背景：特斯拉在电动汽车领域取得了巨大成功，改变了传统汽车行业的格局</a:t>
            </a:r>
            <a:endParaRPr altLang="en-US" lang="zh-CN"/>
          </a:p>
          <a:p>
            <a:r>
              <a:rPr altLang="en-US" lang="zh-CN"/>
              <a:t>战略内容：通过自主研发、创新设计、优化生产等方式，提高电动汽车的性能、品质和价格竞争力</a:t>
            </a:r>
            <a:endParaRPr altLang="en-US" lang="zh-CN"/>
          </a:p>
          <a:p>
            <a:r>
              <a:rPr altLang="en-US" lang="zh-CN"/>
              <a:t>实施效果：成功推出了多款热门电动汽车，实现了电动汽车的广泛应用和推广，提高了公司的品牌价值和市场份额。</a:t>
            </a:r>
            <a:endParaRPr altLang="en-US" lang="zh-CN"/>
          </a:p>
        </p:txBody>
      </p:sp>
      <p:sp>
        <p:nvSpPr>
          <p:cNvPr id="1049754" name="标题 2"/>
          <p:cNvSpPr>
            <a:spLocks noGrp="1"/>
          </p:cNvSpPr>
          <p:nvPr>
            <p:ph type="title" idx="1"/>
          </p:nvPr>
        </p:nvSpPr>
        <p:spPr/>
        <p:txBody>
          <a:bodyPr>
            <a:normAutofit fontScale="94444"/>
          </a:bodyPr>
          <a:p>
            <a:r>
              <a:rPr altLang="en-US" lang="zh-CN"/>
              <a:t>成功案例分享</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88" name="标题 2"/>
          <p:cNvSpPr>
            <a:spLocks noGrp="1"/>
          </p:cNvSpPr>
          <p:nvPr>
            <p:ph type="title" idx="1"/>
          </p:nvPr>
        </p:nvSpPr>
        <p:spPr/>
        <p:txBody>
          <a:bodyPr>
            <a:normAutofit fontScale="94444"/>
          </a:bodyPr>
          <a:p>
            <a:r>
              <a:rPr altLang="en-US" lang="zh-CN"/>
              <a:t>失败案例分析</a:t>
            </a:r>
            <a:endParaRPr altLang="en-US" lang="zh-CN"/>
          </a:p>
        </p:txBody>
      </p:sp>
      <p:sp>
        <p:nvSpPr>
          <p:cNvPr id="10497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竞争环境：分析失败企业在市场竞争中的劣势和挑战</a:t>
            </a:r>
            <a:endParaRPr altLang="zh-CN" dirty="0" lang="en-US">
              <a:solidFill>
                <a:schemeClr val="dk1">
                  <a:lumMod val="80000"/>
                  <a:lumOff val="20000"/>
                </a:schemeClr>
              </a:solidFill>
              <a:latin typeface="+mn-ea"/>
              <a:sym typeface="+mn-ea"/>
            </a:endParaRPr>
          </a:p>
        </p:txBody>
      </p:sp>
      <p:sp>
        <p:nvSpPr>
          <p:cNvPr id="10497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案例背景：介绍失败企业的背景和历史</a:t>
            </a:r>
            <a:endParaRPr altLang="en-US" dirty="0" lang="zh-CN">
              <a:solidFill>
                <a:schemeClr val="dk1">
                  <a:lumMod val="80000"/>
                  <a:lumOff val="20000"/>
                </a:schemeClr>
              </a:solidFill>
              <a:latin typeface="+mn-ea"/>
              <a:sym typeface="+mn-ea"/>
            </a:endParaRPr>
          </a:p>
        </p:txBody>
      </p:sp>
      <p:sp>
        <p:nvSpPr>
          <p:cNvPr id="10498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战略分析：分析失败企业在战略制定和执行方面的不足</a:t>
            </a:r>
            <a:endParaRPr altLang="en-US" dirty="0" lang="zh-CN">
              <a:solidFill>
                <a:schemeClr val="dk1">
                  <a:lumMod val="80000"/>
                  <a:lumOff val="20000"/>
                </a:schemeClr>
              </a:solidFill>
              <a:latin typeface="+mn-ea"/>
              <a:sym typeface="+mn-ea"/>
            </a:endParaRPr>
          </a:p>
        </p:txBody>
      </p:sp>
      <p:sp>
        <p:nvSpPr>
          <p:cNvPr id="10498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教训总结：总结失败案例的教训，提出改进建议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54" name="标题 2"/>
          <p:cNvSpPr>
            <a:spLocks noGrp="1"/>
          </p:cNvSpPr>
          <p:nvPr>
            <p:ph type="title" idx="1"/>
          </p:nvPr>
        </p:nvSpPr>
        <p:spPr/>
        <p:txBody>
          <a:bodyPr>
            <a:normAutofit fontScale="94444"/>
          </a:bodyPr>
          <a:p>
            <a:r>
              <a:rPr altLang="en-US" lang="zh-CN"/>
              <a:t>案例启示与借鉴</a:t>
            </a:r>
            <a:endParaRPr altLang="en-US" lang="zh-CN"/>
          </a:p>
        </p:txBody>
      </p:sp>
      <p:sp>
        <p:nvSpPr>
          <p:cNvPr id="104985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案例背景：企业战略与长远发展的重要性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案例分析：成功与失败的企业战略案例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6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7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启示与借鉴：从案例中获得的经验和教训</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未来展望：如何借鉴案例，制定更好的企业战略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2" name="文本占位符 3"/>
          <p:cNvSpPr>
            <a:spLocks noGrp="1"/>
          </p:cNvSpPr>
          <p:nvPr>
            <p:ph type="body" idx="2"/>
            <p:custDataLst>
              <p:tags r:id="rId1"/>
            </p:custDataLst>
          </p:nvPr>
        </p:nvSpPr>
        <p:spPr/>
        <p:txBody>
          <a:bodyPr/>
          <a:p>
            <a:r>
              <a:rPr altLang="en-US" lang="zh-CN"/>
              <a:t>PART SIX</a:t>
            </a:r>
            <a:endParaRPr altLang="en-US" lang="zh-CN"/>
          </a:p>
        </p:txBody>
      </p:sp>
      <p:sp>
        <p:nvSpPr>
          <p:cNvPr id="1049914" name="标题 4"/>
          <p:cNvSpPr>
            <a:spLocks noGrp="1"/>
          </p:cNvSpPr>
          <p:nvPr>
            <p:ph type="title" idx="1"/>
            <p:custDataLst>
              <p:tags r:id="rId2"/>
            </p:custDataLst>
          </p:nvPr>
        </p:nvSpPr>
        <p:spPr/>
        <p:txBody>
          <a:bodyPr>
            <a:normAutofit fontScale="96296"/>
          </a:bodyPr>
          <a:p>
            <a:r>
              <a:rPr altLang="en-US" lang="zh-CN"/>
              <a:t>未来企业战略的发展趋势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76" name="标题 2"/>
          <p:cNvSpPr>
            <a:spLocks noGrp="1"/>
          </p:cNvSpPr>
          <p:nvPr>
            <p:ph type="title" idx="1"/>
          </p:nvPr>
        </p:nvSpPr>
        <p:spPr/>
        <p:txBody>
          <a:bodyPr>
            <a:normAutofit fontScale="94444"/>
          </a:bodyPr>
          <a:p>
            <a:r>
              <a:rPr altLang="en-US" lang="zh-CN"/>
              <a:t>数字化转型与智能化升级</a:t>
            </a:r>
            <a:endParaRPr altLang="en-US" lang="zh-CN"/>
          </a:p>
        </p:txBody>
      </p:sp>
      <p:sp>
        <p:nvSpPr>
          <p:cNvPr id="104997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未来发展趋势：数字化转型和智能化升级将成为企业战略的核心，推动企业实现可持续发展</a:t>
            </a:r>
            <a:endParaRPr altLang="zh-CN" dirty="0" lang="en-US">
              <a:solidFill>
                <a:schemeClr val="dk1">
                  <a:lumMod val="80000"/>
                  <a:lumOff val="20000"/>
                </a:schemeClr>
              </a:solidFill>
              <a:latin typeface="+mn-ea"/>
              <a:sym typeface="+mn-ea"/>
            </a:endParaRPr>
          </a:p>
        </p:txBody>
      </p:sp>
      <p:sp>
        <p:nvSpPr>
          <p:cNvPr id="104998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数字化转型：利用数字技术提升企业运营效率，实现业务模式的创新和变革</a:t>
            </a:r>
            <a:endParaRPr altLang="en-US" dirty="0" sz="1600" lang="zh-CN">
              <a:solidFill>
                <a:schemeClr val="dk1">
                  <a:lumMod val="80000"/>
                  <a:lumOff val="20000"/>
                </a:schemeClr>
              </a:solidFill>
              <a:latin typeface="+mn-ea"/>
              <a:sym typeface="+mn-ea"/>
            </a:endParaRPr>
          </a:p>
        </p:txBody>
      </p:sp>
      <p:sp>
        <p:nvSpPr>
          <p:cNvPr id="104999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智能化升级：通过人工智能、大数据等技术手段，提高企业决策效率和精准度，增强企业竞争力</a:t>
            </a:r>
            <a:endParaRPr altLang="en-US" dirty="0" lang="zh-CN">
              <a:solidFill>
                <a:schemeClr val="dk1">
                  <a:lumMod val="80000"/>
                  <a:lumOff val="20000"/>
                </a:schemeClr>
              </a:solidFill>
              <a:latin typeface="+mn-ea"/>
              <a:sym typeface="+mn-ea"/>
            </a:endParaRPr>
          </a:p>
        </p:txBody>
      </p:sp>
      <p:sp>
        <p:nvSpPr>
          <p:cNvPr id="105000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应对挑战：企业需要积极应对数字化转型和智能化升级带来的挑战，如技术更新、人才短缺等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42" name="标题 2"/>
          <p:cNvSpPr>
            <a:spLocks noGrp="1"/>
          </p:cNvSpPr>
          <p:nvPr>
            <p:ph type="title" idx="1"/>
          </p:nvPr>
        </p:nvSpPr>
        <p:spPr/>
        <p:txBody>
          <a:bodyPr>
            <a:normAutofit fontScale="94444"/>
          </a:bodyPr>
          <a:p>
            <a:r>
              <a:rPr altLang="en-US" lang="zh-CN"/>
              <a:t>绿色发展与环保理念</a:t>
            </a:r>
            <a:endParaRPr altLang="en-US" lang="zh-CN"/>
          </a:p>
        </p:txBody>
      </p:sp>
      <p:sp>
        <p:nvSpPr>
          <p:cNvPr id="10500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绿色发展：企业战略的重要方向</a:t>
            </a:r>
            <a:endParaRPr altLang="en-US" dirty="0" sz="2000" lang="zh-CN" spc="150">
              <a:solidFill>
                <a:schemeClr val="tx1">
                  <a:lumMod val="85000"/>
                  <a:lumOff val="15000"/>
                </a:schemeClr>
              </a:solidFill>
              <a:latin typeface="+mn-ea"/>
              <a:sym typeface="+mn-ea"/>
            </a:endParaRPr>
          </a:p>
        </p:txBody>
      </p:sp>
      <p:sp>
        <p:nvSpPr>
          <p:cNvPr id="10500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环保理念：企业社会责任的体现</a:t>
            </a:r>
            <a:endParaRPr altLang="en-US" dirty="0" sz="2000" lang="zh-CN" spc="150">
              <a:solidFill>
                <a:schemeClr val="tx1">
                  <a:lumMod val="85000"/>
                  <a:lumOff val="15000"/>
                </a:schemeClr>
              </a:solidFill>
              <a:latin typeface="+mn-ea"/>
              <a:sym typeface="+mn-ea"/>
            </a:endParaRPr>
          </a:p>
        </p:txBody>
      </p:sp>
      <p:sp>
        <p:nvSpPr>
          <p:cNvPr id="10500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可持续发展：企业长远发展的关键</a:t>
            </a:r>
            <a:endParaRPr altLang="en-US" dirty="0" sz="2000" lang="zh-CN" spc="150">
              <a:solidFill>
                <a:schemeClr val="tx1">
                  <a:lumMod val="85000"/>
                  <a:lumOff val="15000"/>
                </a:schemeClr>
              </a:solidFill>
              <a:latin typeface="+mn-ea"/>
              <a:sym typeface="+mn-ea"/>
            </a:endParaRPr>
          </a:p>
        </p:txBody>
      </p:sp>
      <p:sp>
        <p:nvSpPr>
          <p:cNvPr id="10500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绿色技术创新：推动企业绿色发展的动力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00" name="标题 2"/>
          <p:cNvSpPr>
            <a:spLocks noGrp="1"/>
          </p:cNvSpPr>
          <p:nvPr>
            <p:ph type="title" idx="1"/>
          </p:nvPr>
        </p:nvSpPr>
        <p:spPr/>
        <p:txBody>
          <a:bodyPr>
            <a:normAutofit fontScale="94444"/>
          </a:bodyPr>
          <a:p>
            <a:r>
              <a:rPr altLang="en-US" lang="zh-CN"/>
              <a:t>跨界合作与产业链整合</a:t>
            </a:r>
            <a:endParaRPr altLang="en-US" lang="zh-CN"/>
          </a:p>
        </p:txBody>
      </p:sp>
      <p:sp>
        <p:nvSpPr>
          <p:cNvPr id="105010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跨界合作：企业与其他行业、领域的合作，实现资源共享、优势互补</a:t>
            </a:r>
            <a:endParaRPr altLang="en-US" dirty="0" sz="1200" lang="zh-CN" spc="150">
              <a:solidFill>
                <a:schemeClr val="tx1">
                  <a:lumMod val="85000"/>
                  <a:lumOff val="15000"/>
                </a:schemeClr>
              </a:solidFill>
              <a:latin typeface="+mn-ea"/>
              <a:sym typeface="+mn-ea"/>
            </a:endParaRPr>
          </a:p>
        </p:txBody>
      </p:sp>
      <p:sp>
        <p:nvSpPr>
          <p:cNvPr id="105010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产业链整合：企业通过整合上下游产业链，降低成本、提高效率，实现可持续发展</a:t>
            </a:r>
            <a:endParaRPr altLang="en-US" dirty="0" sz="1200" lang="zh-CN" spc="150">
              <a:solidFill>
                <a:schemeClr val="tx1">
                  <a:lumMod val="85000"/>
                  <a:lumOff val="15000"/>
                </a:schemeClr>
              </a:solidFill>
              <a:latin typeface="+mn-ea"/>
              <a:sym typeface="+mn-ea"/>
            </a:endParaRPr>
          </a:p>
        </p:txBody>
      </p:sp>
      <p:sp>
        <p:nvSpPr>
          <p:cNvPr id="105011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数字化转型：利用大数据、人工智能等数字化技术，推动企业战略与长远发展</a:t>
            </a:r>
            <a:endParaRPr altLang="en-US" dirty="0" sz="1200" lang="zh-CN" spc="150">
              <a:solidFill>
                <a:schemeClr val="tx1">
                  <a:lumMod val="85000"/>
                  <a:lumOff val="15000"/>
                </a:schemeClr>
              </a:solidFill>
              <a:latin typeface="+mn-ea"/>
              <a:sym typeface="+mn-ea"/>
            </a:endParaRPr>
          </a:p>
        </p:txBody>
      </p:sp>
      <p:sp>
        <p:nvSpPr>
          <p:cNvPr id="105011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绿色发展：注重环保、可持续发展，推动企业实现绿色转型</a:t>
            </a:r>
            <a:endParaRPr altLang="en-US" dirty="0" sz="1200" lang="zh-CN" spc="150">
              <a:solidFill>
                <a:schemeClr val="tx1">
                  <a:lumMod val="85000"/>
                  <a:lumOff val="15000"/>
                </a:schemeClr>
              </a:solidFill>
              <a:latin typeface="+mn-ea"/>
              <a:sym typeface="+mn-ea"/>
            </a:endParaRPr>
          </a:p>
        </p:txBody>
      </p:sp>
      <p:sp>
        <p:nvSpPr>
          <p:cNvPr id="105012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58" name="标题 2"/>
          <p:cNvSpPr>
            <a:spLocks noGrp="1"/>
          </p:cNvSpPr>
          <p:nvPr>
            <p:ph type="title" idx="1"/>
          </p:nvPr>
        </p:nvSpPr>
        <p:spPr/>
        <p:txBody>
          <a:bodyPr>
            <a:normAutofit fontScale="94444"/>
          </a:bodyPr>
          <a:p>
            <a:r>
              <a:rPr altLang="en-US" lang="zh-CN"/>
              <a:t>全球化视野与国际化战略</a:t>
            </a:r>
            <a:endParaRPr altLang="en-US" lang="zh-CN"/>
          </a:p>
        </p:txBody>
      </p:sp>
      <p:sp>
        <p:nvSpPr>
          <p:cNvPr id="105016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全球化趋势：分析全球市场、政策、技术等因素对企业发展的影响</a:t>
            </a:r>
            <a:endParaRPr altLang="en-US" dirty="0" sz="1200" lang="zh-CN" spc="150">
              <a:solidFill>
                <a:schemeClr val="tx1">
                  <a:lumMod val="85000"/>
                  <a:lumOff val="15000"/>
                </a:schemeClr>
              </a:solidFill>
              <a:latin typeface="+mn-ea"/>
              <a:sym typeface="+mn-ea"/>
            </a:endParaRPr>
          </a:p>
        </p:txBody>
      </p:sp>
      <p:sp>
        <p:nvSpPr>
          <p:cNvPr id="105016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国际化战略：探讨企业如何制定和实施国际化战略，包括市场拓展、品牌建设、技术创新等方面</a:t>
            </a:r>
            <a:endParaRPr altLang="en-US" dirty="0" sz="1200" lang="zh-CN" spc="150">
              <a:solidFill>
                <a:schemeClr val="tx1">
                  <a:lumMod val="85000"/>
                  <a:lumOff val="15000"/>
                </a:schemeClr>
              </a:solidFill>
              <a:latin typeface="+mn-ea"/>
              <a:sym typeface="+mn-ea"/>
            </a:endParaRPr>
          </a:p>
        </p:txBody>
      </p:sp>
      <p:sp>
        <p:nvSpPr>
          <p:cNvPr id="105016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跨国合作与联盟：分析跨国合作与联盟对企业战略发展的重要性，包括资源共享、技术交流、市场拓展等方面</a:t>
            </a:r>
            <a:endParaRPr altLang="en-US" dirty="0" sz="1200" lang="zh-CN" spc="150">
              <a:solidFill>
                <a:schemeClr val="tx1">
                  <a:lumMod val="85000"/>
                  <a:lumOff val="15000"/>
                </a:schemeClr>
              </a:solidFill>
              <a:latin typeface="+mn-ea"/>
              <a:sym typeface="+mn-ea"/>
            </a:endParaRPr>
          </a:p>
        </p:txBody>
      </p:sp>
      <p:sp>
        <p:nvSpPr>
          <p:cNvPr id="105017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应对挑战：探讨企业在全球化视野下如何应对挑战，包括文化差异、政策风险、市场竞争等方面</a:t>
            </a:r>
            <a:endParaRPr altLang="en-US" dirty="0" sz="1200" lang="zh-CN" spc="150">
              <a:solidFill>
                <a:schemeClr val="tx1">
                  <a:lumMod val="85000"/>
                  <a:lumOff val="15000"/>
                </a:schemeClr>
              </a:solidFill>
              <a:latin typeface="+mn-ea"/>
              <a:sym typeface="+mn-ea"/>
            </a:endParaRPr>
          </a:p>
        </p:txBody>
      </p:sp>
      <p:sp>
        <p:nvSpPr>
          <p:cNvPr id="105018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16"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218"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80" name="标题 2"/>
          <p:cNvSpPr>
            <a:spLocks noGrp="1"/>
          </p:cNvSpPr>
          <p:nvPr>
            <p:ph type="title" idx="1"/>
          </p:nvPr>
        </p:nvSpPr>
        <p:spPr/>
        <p:txBody>
          <a:bodyPr>
            <a:normAutofit fontScale="94444"/>
          </a:bodyPr>
          <a:p>
            <a:r>
              <a:rPr altLang="en-US" lang="zh-CN"/>
              <a:t>企业战略与长远发展的关系总结</a:t>
            </a:r>
            <a:endParaRPr altLang="en-US" lang="zh-CN"/>
          </a:p>
        </p:txBody>
      </p:sp>
      <p:sp>
        <p:nvSpPr>
          <p:cNvPr id="105028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8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战略调整是企业长远发展的保障</a:t>
            </a:r>
            <a:endParaRPr altLang="en-US" dirty="0" sz="1200" lang="zh-CN" spc="150">
              <a:solidFill>
                <a:srgbClr val="FFFFFF"/>
              </a:solidFill>
              <a:latin typeface="+mn-ea"/>
              <a:sym typeface="+mn-ea"/>
            </a:endParaRPr>
          </a:p>
        </p:txBody>
      </p:sp>
      <p:sp>
        <p:nvSpPr>
          <p:cNvPr id="105029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战略执行是企业长远发展的关键</a:t>
            </a:r>
            <a:endParaRPr altLang="en-US" dirty="0" sz="1200" lang="zh-CN" spc="150">
              <a:solidFill>
                <a:schemeClr val="tx1">
                  <a:lumMod val="65000"/>
                  <a:lumOff val="35000"/>
                </a:schemeClr>
              </a:solidFill>
              <a:latin typeface="+mn-ea"/>
              <a:sym typeface="+mn-ea"/>
            </a:endParaRPr>
          </a:p>
        </p:txBody>
      </p:sp>
      <p:sp>
        <p:nvSpPr>
          <p:cNvPr id="105029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战略规划是企业长远发展的基础</a:t>
            </a:r>
            <a:endParaRPr altLang="en-US" dirty="0" sz="1200" lang="zh-CN" spc="150">
              <a:solidFill>
                <a:srgbClr val="FFFFFF"/>
              </a:solidFill>
              <a:latin typeface="+mn-ea"/>
              <a:sym typeface="+mn-ea"/>
            </a:endParaRPr>
          </a:p>
        </p:txBody>
      </p:sp>
      <p:sp>
        <p:nvSpPr>
          <p:cNvPr id="105030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企业战略是企业长远发展的核心</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42" name="标题 2"/>
          <p:cNvSpPr>
            <a:spLocks noGrp="1"/>
          </p:cNvSpPr>
          <p:nvPr>
            <p:ph type="title" idx="1"/>
          </p:nvPr>
        </p:nvSpPr>
        <p:spPr/>
        <p:txBody>
          <a:bodyPr>
            <a:normAutofit fontScale="94444"/>
          </a:bodyPr>
          <a:p>
            <a:r>
              <a:rPr altLang="en-US" lang="zh-CN"/>
              <a:t>企业未来发展的展望与建议</a:t>
            </a:r>
            <a:endParaRPr altLang="en-US" lang="zh-CN"/>
          </a:p>
        </p:txBody>
      </p:sp>
      <p:sp>
        <p:nvSpPr>
          <p:cNvPr id="10503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未来发展趋势：分析行业趋势，预测未来发展方向</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创新与转型：提出创新策略，探讨转型方向</a:t>
            </a:r>
            <a:endParaRPr dirty="0" sz="2000" err="1">
              <a:solidFill>
                <a:schemeClr val="tx1">
                  <a:lumMod val="75000"/>
                  <a:lumOff val="25000"/>
                </a:schemeClr>
              </a:solidFill>
              <a:latin typeface="+mn-ea"/>
              <a:ea typeface="+mn-ea"/>
              <a:cs typeface="+mn-ea"/>
              <a:sym typeface="+mn-lt"/>
            </a:endParaRPr>
          </a:p>
        </p:txBody>
      </p:sp>
      <p:sp>
        <p:nvSpPr>
          <p:cNvPr id="10503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人才培养与团队建设：重视人才培养，加强团队建设，提升企业核心竞争力</a:t>
            </a:r>
            <a:endParaRPr dirty="0" sz="2000" err="1">
              <a:solidFill>
                <a:schemeClr val="tx1">
                  <a:lumMod val="75000"/>
                  <a:lumOff val="25000"/>
                </a:schemeClr>
              </a:solidFill>
              <a:latin typeface="+mn-ea"/>
              <a:ea typeface="+mn-ea"/>
              <a:cs typeface="+mn-ea"/>
              <a:sym typeface="+mn-lt"/>
            </a:endParaRPr>
          </a:p>
        </p:txBody>
      </p:sp>
      <p:sp>
        <p:nvSpPr>
          <p:cNvPr id="10503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竞争格局：分析竞争对手，明确自身优势与不足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16" name="标题 2"/>
          <p:cNvSpPr>
            <a:spLocks noGrp="1"/>
          </p:cNvSpPr>
          <p:nvPr>
            <p:ph type="title" idx="3"/>
            <p:custDataLst>
              <p:tags r:id="rId1"/>
            </p:custDataLst>
          </p:nvPr>
        </p:nvSpPr>
        <p:spPr/>
        <p:txBody>
          <a:bodyPr/>
          <a:p>
            <a:r>
              <a:rPr altLang="en-US" lang="zh-CN"/>
              <a:t>THANKS!</a:t>
            </a:r>
            <a:endParaRPr altLang="en-US" lang="zh-CN"/>
          </a:p>
        </p:txBody>
      </p:sp>
      <p:sp>
        <p:nvSpPr>
          <p:cNvPr id="1050418"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8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5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3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7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73.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2023-12-19T18:05:39Z</dcterms:created>
  <dcterms:modified xsi:type="dcterms:W3CDTF">2023-12-19T18:05:39Z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c873ac4690ae442684f37ce1adb6dcdb_21</vt:lpwstr>
  </property>
</Properties>
</file>