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523" r:id="rId2"/>
    <p:sldId id="1024" r:id="rId3"/>
    <p:sldId id="1155" r:id="rId4"/>
    <p:sldId id="1159" r:id="rId5"/>
    <p:sldId id="1154" r:id="rId6"/>
    <p:sldId id="1103" r:id="rId7"/>
    <p:sldId id="1158" r:id="rId8"/>
    <p:sldId id="1104" r:id="rId9"/>
    <p:sldId id="1105" r:id="rId10"/>
    <p:sldId id="1124" r:id="rId11"/>
    <p:sldId id="1125" r:id="rId12"/>
    <p:sldId id="1123" r:id="rId13"/>
    <p:sldId id="1126" r:id="rId14"/>
    <p:sldId id="1122" r:id="rId15"/>
    <p:sldId id="1127" r:id="rId16"/>
    <p:sldId id="1142" r:id="rId17"/>
    <p:sldId id="1138" r:id="rId18"/>
    <p:sldId id="1143" r:id="rId19"/>
    <p:sldId id="1156" r:id="rId20"/>
    <p:sldId id="1157" r:id="rId21"/>
    <p:sldId id="1160" r:id="rId22"/>
    <p:sldId id="1161" r:id="rId23"/>
    <p:sldId id="1071" r:id="rId24"/>
    <p:sldId id="1073" r:id="rId25"/>
    <p:sldId id="1074" r:id="rId26"/>
    <p:sldId id="1147" r:id="rId27"/>
    <p:sldId id="1077" r:id="rId28"/>
    <p:sldId id="1130" r:id="rId29"/>
    <p:sldId id="1162" r:id="rId30"/>
    <p:sldId id="1008" r:id="rId31"/>
  </p:sldIdLst>
  <p:sldSz cx="9144000" cy="5143500" type="screen16x9"/>
  <p:notesSz cx="6858000" cy="9144000"/>
  <p:embeddedFontLst>
    <p:embeddedFont>
      <p:font typeface="Wingdings 2" pitchFamily="18" charset="2"/>
      <p:regular r:id="rId34"/>
    </p:embeddedFont>
    <p:embeddedFont>
      <p:font typeface="楷体" pitchFamily="49" charset="-122"/>
      <p:regular r:id="rId35"/>
    </p:embeddedFont>
    <p:embeddedFont>
      <p:font typeface="汉语拼音" pitchFamily="34" charset="0"/>
      <p:regular r:id="rId36"/>
    </p:embeddedFont>
    <p:embeddedFont>
      <p:font typeface="Century Schoolbook" pitchFamily="18" charset="0"/>
      <p:regular r:id="rId37"/>
      <p:bold r:id="rId38"/>
      <p:italic r:id="rId39"/>
      <p:boldItalic r:id="rId40"/>
    </p:embeddedFont>
    <p:embeddedFont>
      <p:font typeface="Calibri" pitchFamily="34" charset="0"/>
      <p:regular r:id="rId41"/>
      <p:bold r:id="rId42"/>
      <p:italic r:id="rId43"/>
      <p:boldItalic r:id="rId44"/>
    </p:embeddedFont>
    <p:embeddedFont>
      <p:font typeface="黑体" pitchFamily="49" charset="-122"/>
      <p:regular r:id="rId45"/>
    </p:embeddedFont>
  </p:embeddedFontLst>
  <p:custDataLst>
    <p:tags r:id="rId46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FF"/>
    <a:srgbClr val="0000FF"/>
    <a:srgbClr val="FF0000"/>
    <a:srgbClr val="0066FF"/>
    <a:srgbClr val="A38302"/>
    <a:srgbClr val="FEFCDE"/>
    <a:srgbClr val="00B050"/>
    <a:srgbClr val="FF00FF"/>
    <a:srgbClr val="FFFF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94705" autoAdjust="0"/>
  </p:normalViewPr>
  <p:slideViewPr>
    <p:cSldViewPr>
      <p:cViewPr>
        <p:scale>
          <a:sx n="100" d="100"/>
          <a:sy n="100" d="100"/>
        </p:scale>
        <p:origin x="-750" y="-294"/>
      </p:cViewPr>
      <p:guideLst>
        <p:guide orient="horz" pos="3092"/>
        <p:guide pos="5760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176"/>
        <p:guide pos="22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font" Target="fonts/font5.fntdata"/><Relationship Id="rId46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2020/4/26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79337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2020/4/26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182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ransition spd="slow">
    <p:random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 panose="05000000000000000000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 panose="05020102010507070707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 panose="05000000000000000000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 panose="05000000000000000000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 panose="05020102010507070707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 panose="05000000000000000000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6512" y="159510"/>
            <a:ext cx="2771800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TextBox 48"/>
          <p:cNvSpPr txBox="1"/>
          <p:nvPr/>
        </p:nvSpPr>
        <p:spPr>
          <a:xfrm>
            <a:off x="1115616" y="1779662"/>
            <a:ext cx="6912768" cy="108491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600" b="1" dirty="0" smtClean="0">
                <a:ln w="0"/>
                <a:latin typeface="黑体" panose="02010609060101010101" pitchFamily="49" charset="-122"/>
                <a:ea typeface="黑体" panose="02010609060101010101" pitchFamily="49" charset="-122"/>
              </a:rPr>
              <a:t>积累背诵专项</a:t>
            </a:r>
            <a:r>
              <a:rPr lang="zh-CN" altLang="en-US" sz="6600" b="1" dirty="0">
                <a:ln w="0"/>
                <a:latin typeface="黑体" panose="02010609060101010101" pitchFamily="49" charset="-122"/>
                <a:ea typeface="黑体" panose="02010609060101010101" pitchFamily="49" charset="-122"/>
              </a:rPr>
              <a:t>复习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34" y="128518"/>
            <a:ext cx="18245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/>
              <a:t>     语文    三年级    上册</a:t>
            </a:r>
            <a:endParaRPr lang="zh-CN" altLang="en-US" sz="1200" dirty="0"/>
          </a:p>
        </p:txBody>
      </p:sp>
      <p:sp>
        <p:nvSpPr>
          <p:cNvPr id="7" name="矩形 6"/>
          <p:cNvSpPr/>
          <p:nvPr/>
        </p:nvSpPr>
        <p:spPr>
          <a:xfrm flipH="1">
            <a:off x="-36512" y="124702"/>
            <a:ext cx="2771800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8434" y="123446"/>
            <a:ext cx="18245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/>
              <a:t>     语文    三年级    上册</a:t>
            </a:r>
            <a:endParaRPr lang="zh-CN" altLang="en-US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14:window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07504" y="361919"/>
            <a:ext cx="2555776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课文片段</a:t>
            </a:r>
            <a:endParaRPr lang="zh-CN" altLang="en-US" sz="40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9419" y="915566"/>
            <a:ext cx="863473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秋天的雨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秋天的雨，有一盒五彩缤纷的颜料。你看，它把黄色给了银杏树，黄黄的叶子像一把把小扇子，扇哪扇哪，扇走了夏天的炎热。它把红色给了枫树，红红的枫叶像一枚枚邮票，飘哇飘哇，邮来了秋天的凉爽。金黄色是给田野的，看，田野像金色的海洋。橙红色是给果树的，橘子、柿子你挤我碰，争着要人们去摘呢！菊花仙子得到的颜色就更多了，紫红的、淡黄的、雪白的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……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美丽的菊花在秋雨里频频点头。 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5"/>
          <p:cNvSpPr txBox="1"/>
          <p:nvPr/>
        </p:nvSpPr>
        <p:spPr>
          <a:xfrm>
            <a:off x="179512" y="627534"/>
            <a:ext cx="86347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大自然的声音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风，是大自然的音乐家，他会在森林里演奏他的手风琴。当他翻动树叶，树叶便像歌手一样，唱出各种不同的歌曲。不一样的树叶，有不一样的声音；不一样的季节，有不一样的音乐。当微风拂过，那声音轻轻柔柔的，好像呢（</a:t>
            </a:r>
            <a:r>
              <a:rPr lang="en-US" altLang="zh-CN" sz="2800" b="1" dirty="0" err="1" smtClean="0"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ní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）喃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(</a:t>
            </a:r>
            <a:r>
              <a:rPr lang="en-US" altLang="zh-CN" sz="2800" b="1" dirty="0" err="1" smtClean="0"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nán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)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细语，让人感受到大自然的温柔；当狂风吹起，整座森林都激动起来，合奏出一首雄壮的乐曲，那声音充满力量，令人感受到大自然的威力。 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5"/>
          <p:cNvSpPr txBox="1"/>
          <p:nvPr/>
        </p:nvSpPr>
        <p:spPr>
          <a:xfrm>
            <a:off x="179512" y="311408"/>
            <a:ext cx="863473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水也是大自然的音乐家。下雨的时候，他喜欢玩打击乐器。小雨滴敲敲打打，一场热闹的音乐会便开始了。滴滴答答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……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丁丁冬冬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……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所有的树林，树林里的每片树叶；所有的房子，房子的屋顶和窗户，都发出不同的声音。当小雨滴汇聚起来，他们便一起唱着歌：小溪淙淙地流向河流，河流潺潺地流向大海，大海哗啦拉地汹涌澎湃。从一首轻快的山中小曲，唱到波澜壮阔的海洋大合唱。 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/>
            </a:r>
            <a:b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5"/>
          <p:cNvSpPr txBox="1"/>
          <p:nvPr/>
        </p:nvSpPr>
        <p:spPr>
          <a:xfrm>
            <a:off x="254604" y="981063"/>
            <a:ext cx="863473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司马光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      群儿戏于庭，一儿登瓮，足跌没水中，众皆弃去，光持石击瓮破之，水迸，儿得活。 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/>
            </a:r>
            <a:b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b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27114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古诗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67544" y="1011555"/>
            <a:ext cx="3286760" cy="3107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山行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    </a:t>
            </a: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</a:t>
            </a:r>
            <a:r>
              <a:rPr lang="zh-CN" altLang="en-US" sz="2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唐   杜牧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  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远上寒山石径斜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白云生处有人家。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停车坐爱枫林晚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霜叶红于二月花。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794369"/>
            <a:ext cx="4286224" cy="32403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5"/>
          <p:cNvSpPr txBox="1"/>
          <p:nvPr/>
        </p:nvSpPr>
        <p:spPr>
          <a:xfrm>
            <a:off x="391160" y="931545"/>
            <a:ext cx="306387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赠刘景文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    </a:t>
            </a: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宋   苏轼 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荷尽已无擎雨盖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菊残犹有傲霜枝。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一年好景君须记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正是橙黄橘绿时。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006" y="843558"/>
            <a:ext cx="4104456" cy="32221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67544" y="1085215"/>
            <a:ext cx="305181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夜书所见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   </a:t>
            </a: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宋   叶绍翁 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萧萧梧叶送寒声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江上秋风动客情。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知有儿童挑促织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夜深篱落一灯明。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915566"/>
            <a:ext cx="4320480" cy="31100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67544" y="1073934"/>
            <a:ext cx="2949406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望天门山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     </a:t>
            </a: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唐   李白 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天门中断楚江开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碧水东流至此回。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两岸青山相对出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孤帆一片日边来。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915566"/>
            <a:ext cx="4359230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09550" y="1099185"/>
            <a:ext cx="317563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饮湖上初晴后雨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</a:t>
            </a: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宋 苏轼 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水光潋滟晴方好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山色空蒙雨亦奇。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欲把西湖比西子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淡妆浓抹总相宜。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894507"/>
            <a:ext cx="4512123" cy="33123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09270" y="941070"/>
            <a:ext cx="323850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望洞庭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</a:t>
            </a: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唐  刘禹锡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湖光秋月两相和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潭面无风镜未磨。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遥望洞庭山水翠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白银盘里一青螺。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699542"/>
            <a:ext cx="4424630" cy="32918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827584" y="1111796"/>
            <a:ext cx="22625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所见</a:t>
            </a: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【</a:t>
            </a:r>
            <a:r>
              <a:rPr lang="zh-CN" altLang="en-US" sz="2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清</a:t>
            </a:r>
            <a:r>
              <a:rPr lang="en-US" altLang="zh-CN" sz="2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】</a:t>
            </a:r>
            <a:r>
              <a:rPr lang="zh-CN" altLang="en-US" sz="2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袁枚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牧童骑黄牛，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歌声振林樾。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意欲捕鸣蝉，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忽然闭口立。</a:t>
            </a:r>
          </a:p>
        </p:txBody>
      </p:sp>
      <p:pic>
        <p:nvPicPr>
          <p:cNvPr id="17410" name="Picture 2" descr="https://pics2.baidu.com/feed/d31b0ef41bd5ad6eb56a4805973d06deb4fd3c4c.jpeg?token=ac7d0200c474efdd8cd2f7ddb190b44e&amp;s=AD22F317450D58EE5AC815C30100A0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2539" y="1079255"/>
            <a:ext cx="3017012" cy="27427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042035" y="1096645"/>
            <a:ext cx="313880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早发白帝城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</a:t>
            </a: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唐 李白 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朝辞白帝彩云间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千里江陵一日还。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两岸猿声啼不住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轻舟已过万重山。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1096645"/>
            <a:ext cx="3214036" cy="25028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868680" y="1016635"/>
            <a:ext cx="305181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       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采莲曲</a:t>
            </a:r>
          </a:p>
          <a:p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   </a:t>
            </a:r>
            <a:r>
              <a:rPr lang="en-US" altLang="zh-CN" sz="2000" b="1" dirty="0" smtClean="0">
                <a:latin typeface="楷体" pitchFamily="49" charset="-122"/>
                <a:ea typeface="楷体" pitchFamily="49" charset="-122"/>
              </a:rPr>
              <a:t>【</a:t>
            </a:r>
            <a:r>
              <a:rPr lang="zh-CN" altLang="en-US" sz="2000" b="1" dirty="0" smtClean="0">
                <a:latin typeface="楷体" pitchFamily="49" charset="-122"/>
                <a:ea typeface="楷体" pitchFamily="49" charset="-122"/>
              </a:rPr>
              <a:t>唐</a:t>
            </a:r>
            <a:r>
              <a:rPr lang="en-US" altLang="zh-CN" sz="2000" b="1" dirty="0" smtClean="0">
                <a:latin typeface="楷体" pitchFamily="49" charset="-122"/>
                <a:ea typeface="楷体" pitchFamily="49" charset="-122"/>
              </a:rPr>
              <a:t>】</a:t>
            </a:r>
            <a:r>
              <a:rPr lang="zh-CN" altLang="en-US" sz="2000" b="1" dirty="0" smtClean="0">
                <a:latin typeface="楷体" pitchFamily="49" charset="-122"/>
                <a:ea typeface="楷体" pitchFamily="49" charset="-122"/>
              </a:rPr>
              <a:t>王昌龄</a:t>
            </a:r>
          </a:p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荷叶罗裙一色裁，</a:t>
            </a:r>
          </a:p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芙蓉向脸两边开。</a:t>
            </a:r>
          </a:p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乱入池中看不见，</a:t>
            </a:r>
          </a:p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闻歌始觉有人来。</a:t>
            </a:r>
          </a:p>
        </p:txBody>
      </p:sp>
      <p:pic>
        <p:nvPicPr>
          <p:cNvPr id="16386" name="Picture 2" descr="https://pics1.baidu.com/feed/b21c8701a18b87d659b8dcfd11fe173d1d30fd51.jpeg?token=6c10fcee86c68813db4e33d6820eb581&amp;s=AEF26A964B0A40471040DB50030060F1"/>
          <p:cNvPicPr>
            <a:picLocks noChangeAspect="1" noChangeArrowheads="1"/>
          </p:cNvPicPr>
          <p:nvPr/>
        </p:nvPicPr>
        <p:blipFill>
          <a:blip r:embed="rId2" cstate="print"/>
          <a:srcRect r="44366"/>
          <a:stretch>
            <a:fillRect/>
          </a:stretch>
        </p:blipFill>
        <p:spPr bwMode="auto">
          <a:xfrm>
            <a:off x="4886672" y="1316896"/>
            <a:ext cx="2880320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303020" y="1635646"/>
            <a:ext cx="653796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秋高气爽    天高云淡     秋风习习     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一叶知秋    金桂飘香     层林尽染    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五谷丰登    果实累累     春华秋实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74922" y="504289"/>
            <a:ext cx="3645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有关秋天的成语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191260" y="1761490"/>
            <a:ext cx="676148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秋风落叶    春兰秋菊    金风玉露</a:t>
            </a:r>
          </a:p>
          <a:p>
            <a:pPr latinLnBrk="1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落叶知秋    丹枫迎秋    春去秋来</a:t>
            </a:r>
          </a:p>
          <a:p>
            <a:pPr latinLnBrk="1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橙黄橘绿    一叶落知天下秋</a:t>
            </a:r>
          </a:p>
          <a:p>
            <a:pPr latinLnBrk="1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春生夏长，秋收冬藏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22274" y="437515"/>
            <a:ext cx="5373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有关秋天的成语（拓展）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07417" y="1596389"/>
            <a:ext cx="627824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灯不拔不亮，理不辨不明。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有理走遍天下，无理寸步难行。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一时强弱在于力，万古胜负在于理。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22275" y="437515"/>
            <a:ext cx="31419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有关理的名言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4635" y="977900"/>
            <a:ext cx="863473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理能服傲。</a:t>
            </a:r>
            <a:b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宁输拳头不输理。</a:t>
            </a:r>
            <a:b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人的天职在勇于探索真理。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哥白尼</a:t>
            </a:r>
            <a:b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人横前道理，马横有缰绳。</a:t>
            </a:r>
            <a:b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任何一个可信的道理都是真理的一种形象。</a:t>
            </a:r>
          </a:p>
          <a:p>
            <a:pPr algn="r" latinLnBrk="1"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布莱克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22274" y="437515"/>
            <a:ext cx="4653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有关理的名言（拓展）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23528" y="1347614"/>
            <a:ext cx="612902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人心齐，泰山移。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</a:t>
            </a:r>
          </a:p>
          <a:p>
            <a:pPr latinLnBrk="1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二人同心，其利断金。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latinLnBrk="1"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三个臭皮匠，顶个诸葛亮。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</a:t>
            </a:r>
          </a:p>
          <a:p>
            <a:pPr latinLnBrk="1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一个篱笆三个桩，一个好汉三个帮。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22274" y="437515"/>
            <a:ext cx="3649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有关团结的名言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4460" y="1012339"/>
            <a:ext cx="8634730" cy="4009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ct val="13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天时不如地利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地利不如人和。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先秦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孟子 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latinLnBrk="1">
              <a:lnSpc>
                <a:spcPct val="13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团结就是力量。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谚语 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latinLnBrk="1">
              <a:lnSpc>
                <a:spcPct val="13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一个人像一块砖砌在大礼堂的墙里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是谁也动不得的；但是丢在路上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挡人走路是 要被人一脚踢开的。</a:t>
            </a:r>
          </a:p>
          <a:p>
            <a:pPr algn="r" latinLnBrk="1">
              <a:lnSpc>
                <a:spcPct val="13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艾思奇 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latinLnBrk="1">
              <a:lnSpc>
                <a:spcPct val="13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单丝不成线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独木不成林。</a:t>
            </a:r>
          </a:p>
          <a:p>
            <a:pPr algn="r" latinLnBrk="1">
              <a:lnSpc>
                <a:spcPct val="13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俗语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10209" y="238760"/>
            <a:ext cx="5229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有关团结的名言（拓展）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09270" y="1210459"/>
            <a:ext cx="863473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爱人若爱其身。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———《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墨子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》 </a:t>
            </a:r>
          </a:p>
          <a:p>
            <a:pPr latinLnBrk="1"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不迁怒，不贰过。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———《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论语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》 </a:t>
            </a:r>
          </a:p>
          <a:p>
            <a:pPr latinLnBrk="1"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仁者爱人，有礼者敬人。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———《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孟子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》 </a:t>
            </a:r>
          </a:p>
          <a:p>
            <a:pPr latinLnBrk="1"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与人善言，暖于布帛；伤人以言，深于矛戟。</a:t>
            </a:r>
          </a:p>
          <a:p>
            <a:pPr algn="r" latinLnBrk="1"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荀子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endParaRPr lang="zh-CN" alt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2274" y="437515"/>
            <a:ext cx="5229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有关仁爱的名言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0" y="987574"/>
            <a:ext cx="889248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人而不仁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则道义息。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胡宏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胡子知言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修身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</a:p>
          <a:p>
            <a:pPr latinLnBrk="1"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仁为万善本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贪是诸恶根。</a:t>
            </a:r>
          </a:p>
          <a:p>
            <a:pPr algn="r" latinLnBrk="1"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清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史襄哉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中华谚海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</a:p>
          <a:p>
            <a:pPr latinLnBrk="1"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知者无不知也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当务之为急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;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仁者无不爱也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急亲贤之为务。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孟子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尽心上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</a:p>
          <a:p>
            <a:pPr latinLnBrk="1"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知者不惑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仁者不忧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勇者不惧。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论语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子罕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22274" y="437515"/>
            <a:ext cx="5229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有关仁爱的名言（拓展）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0" y="478132"/>
            <a:ext cx="464400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一</a:t>
            </a: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、把诗句补充完整。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4282" y="1530962"/>
            <a:ext cx="8634730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．远上寒山石径斜，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_____________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．知有儿童挑促织，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________________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_______________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，但闻人语响。 </a:t>
            </a: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___________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，最是橙黄橘绿时。 </a:t>
            </a: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．意欲捕鸣蝉，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____________________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55576" y="2381948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一年好景君须记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1560" y="2813996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生当作人杰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563888" y="1445844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白云深处有人家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563888" y="1949900"/>
            <a:ext cx="285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夜深篱落一灯明</a:t>
            </a:r>
          </a:p>
        </p:txBody>
      </p:sp>
      <p:sp>
        <p:nvSpPr>
          <p:cNvPr id="8" name="文本框 8"/>
          <p:cNvSpPr txBox="1"/>
          <p:nvPr/>
        </p:nvSpPr>
        <p:spPr>
          <a:xfrm>
            <a:off x="3491880" y="3174036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忽然闭口立。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9" grpId="0"/>
      <p:bldP spid="9" grpId="1"/>
      <p:bldP spid="14" grpId="0"/>
      <p:bldP spid="14" grpId="1"/>
      <p:bldP spid="16" grpId="0"/>
      <p:bldP spid="16" grpId="1"/>
      <p:bldP spid="8" grpId="0"/>
      <p:bldP spid="8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8580" y="332740"/>
            <a:ext cx="78219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二</a:t>
            </a: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、按原文填空。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4635" y="1091605"/>
            <a:ext cx="86347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秋天的雨，有一盒五彩缤纷的颜料。你看，它把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给了银杏树，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的叶子像一把把小扇子，扇哪扇哪，扇走了夏天的炎热。它把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给了枫树，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的枫叶像一枚枚邮票，飘哇飘哇，邮来了秋天的凉爽。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是给田野的，看，田野像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的海洋。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是给果树的，橘子、柿子你挤我碰，争着要人们去摘呢！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23528" y="151440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黄色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3"/>
          <p:cNvSpPr txBox="1"/>
          <p:nvPr/>
        </p:nvSpPr>
        <p:spPr>
          <a:xfrm>
            <a:off x="3491880" y="151440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银杏树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3"/>
          <p:cNvSpPr txBox="1"/>
          <p:nvPr/>
        </p:nvSpPr>
        <p:spPr>
          <a:xfrm>
            <a:off x="7020272" y="187444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红色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3"/>
          <p:cNvSpPr txBox="1"/>
          <p:nvPr/>
        </p:nvSpPr>
        <p:spPr>
          <a:xfrm>
            <a:off x="1763688" y="2378502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红红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7" name="文本框 3"/>
          <p:cNvSpPr txBox="1"/>
          <p:nvPr/>
        </p:nvSpPr>
        <p:spPr>
          <a:xfrm>
            <a:off x="3491880" y="2810550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金黄色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8" name="文本框 3"/>
          <p:cNvSpPr txBox="1"/>
          <p:nvPr/>
        </p:nvSpPr>
        <p:spPr>
          <a:xfrm>
            <a:off x="1259632" y="317059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金色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文本框 3"/>
          <p:cNvSpPr txBox="1"/>
          <p:nvPr/>
        </p:nvSpPr>
        <p:spPr>
          <a:xfrm>
            <a:off x="4067944" y="3242598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橙红色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8580" y="332740"/>
            <a:ext cx="78219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三</a:t>
            </a: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、根据要求写句子。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4282" y="1144130"/>
            <a:ext cx="86347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．叶绍翁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夜书所见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中的“萧萧梧叶送寒声，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。”两句表达了他的思乡之情。</a:t>
            </a:r>
          </a:p>
          <a:p>
            <a:pPr lvl="0"/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爷爷常对我说：“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               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，理不辩不明。”</a:t>
            </a:r>
          </a:p>
          <a:p>
            <a:pPr lvl="0"/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看着吵得面红耳赤的两个人，李奶奶严肃地说：“有理走遍天下，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。”</a:t>
            </a:r>
          </a:p>
          <a:p>
            <a:pPr lvl="0"/>
            <a:endParaRPr lang="zh-CN" altLang="en-US" sz="2800" b="1" u="sng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87624" y="1563638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江上秋风动客情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4211960" y="2427734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灯不拔不亮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8" name="文本框 3"/>
          <p:cNvSpPr txBox="1"/>
          <p:nvPr/>
        </p:nvSpPr>
        <p:spPr>
          <a:xfrm>
            <a:off x="3059832" y="3291830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无理寸步难行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1406" y="642924"/>
            <a:ext cx="863473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．李白的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望天门山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中，描写山势凶险、水势汹涌的诗句是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                                  。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在苏轼的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饮湖上初晴后雨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中，“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潋滟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空蒙雨亦奇。”这两句诗描写了西湖晴天和雨天的湖光山色。后两句诗中用“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”来比喻西湖令人向往的美，这个比喻得到后人的公认，从此“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”成了西湖的别称。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979712" y="1347614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天门中断楚江开，碧水东流至此回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文本框 3"/>
          <p:cNvSpPr txBox="1"/>
          <p:nvPr/>
        </p:nvSpPr>
        <p:spPr>
          <a:xfrm>
            <a:off x="6372200" y="1995686"/>
            <a:ext cx="1275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水光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文本框 3"/>
          <p:cNvSpPr txBox="1"/>
          <p:nvPr/>
        </p:nvSpPr>
        <p:spPr>
          <a:xfrm>
            <a:off x="827584" y="2571750"/>
            <a:ext cx="1275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晴方好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3"/>
          <p:cNvSpPr txBox="1"/>
          <p:nvPr/>
        </p:nvSpPr>
        <p:spPr>
          <a:xfrm>
            <a:off x="2771800" y="2571750"/>
            <a:ext cx="1275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山色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3"/>
          <p:cNvSpPr txBox="1"/>
          <p:nvPr/>
        </p:nvSpPr>
        <p:spPr>
          <a:xfrm>
            <a:off x="683568" y="3867894"/>
            <a:ext cx="1275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西子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3"/>
          <p:cNvSpPr txBox="1"/>
          <p:nvPr/>
        </p:nvSpPr>
        <p:spPr>
          <a:xfrm>
            <a:off x="3707904" y="4620280"/>
            <a:ext cx="1275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西子湖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79512" y="627534"/>
            <a:ext cx="86347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6.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“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，白银盘里一青螺。”这是唐朝诗人刘禹锡的名作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        》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中的诗句。在这两句诗中，诗人运用了比喻的修辞手法，将洞庭湖中的水面比作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，把湖中的君山比作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</a:p>
        </p:txBody>
      </p:sp>
      <p:sp>
        <p:nvSpPr>
          <p:cNvPr id="4" name="文本框 8"/>
          <p:cNvSpPr txBox="1"/>
          <p:nvPr/>
        </p:nvSpPr>
        <p:spPr>
          <a:xfrm>
            <a:off x="1331640" y="699542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遥望洞庭山水色</a:t>
            </a:r>
          </a:p>
        </p:txBody>
      </p:sp>
      <p:sp>
        <p:nvSpPr>
          <p:cNvPr id="7" name="文本框 8"/>
          <p:cNvSpPr txBox="1"/>
          <p:nvPr/>
        </p:nvSpPr>
        <p:spPr>
          <a:xfrm>
            <a:off x="3851920" y="1347614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望洞庭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979712" y="2643758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白银盘</a:t>
            </a:r>
          </a:p>
        </p:txBody>
      </p:sp>
      <p:sp>
        <p:nvSpPr>
          <p:cNvPr id="10" name="文本框 8"/>
          <p:cNvSpPr txBox="1"/>
          <p:nvPr/>
        </p:nvSpPr>
        <p:spPr>
          <a:xfrm>
            <a:off x="6804248" y="2643758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青螺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0"/>
      <p:bldP spid="7" grpId="1"/>
      <p:bldP spid="9" grpId="0"/>
      <p:bldP spid="9" grpId="1"/>
      <p:bldP spid="10" grpId="0"/>
      <p:bldP spid="10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42844" y="1362422"/>
            <a:ext cx="86347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群儿戏于庭，一儿登瓮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         。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众皆弃去，光持石击瓮破之，水迸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          。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）读了这篇课文，你觉得司马光是个怎样的孩子？从那句话可以看出来？ 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_____________________________________________</a:t>
            </a:r>
          </a:p>
          <a:p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      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。                                                                     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9" name="文本框 4"/>
          <p:cNvSpPr txBox="1"/>
          <p:nvPr/>
        </p:nvSpPr>
        <p:spPr>
          <a:xfrm>
            <a:off x="68580" y="364490"/>
            <a:ext cx="7821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四、把古文补充完整，再回答问题。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11" name="文本框 7"/>
          <p:cNvSpPr txBox="1"/>
          <p:nvPr/>
        </p:nvSpPr>
        <p:spPr>
          <a:xfrm>
            <a:off x="4923073" y="1422460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足跌没水中</a:t>
            </a:r>
            <a:endParaRPr lang="zh-CN" altLang="en-US" sz="24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7"/>
          <p:cNvSpPr txBox="1"/>
          <p:nvPr/>
        </p:nvSpPr>
        <p:spPr>
          <a:xfrm>
            <a:off x="4419017" y="1854508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儿得活</a:t>
            </a:r>
            <a:endParaRPr lang="zh-CN" altLang="en-US" sz="24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7"/>
          <p:cNvSpPr txBox="1"/>
          <p:nvPr/>
        </p:nvSpPr>
        <p:spPr>
          <a:xfrm>
            <a:off x="188020" y="3150652"/>
            <a:ext cx="8589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  司马光是个机智聪明，遇事冷静镇定的孩子。从</a:t>
            </a:r>
            <a:endParaRPr lang="en-US" altLang="zh-CN" sz="24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“光持石击瓮破之，水迸，儿得活。”一句可以看出来。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4" grpId="0"/>
      <p:bldP spid="14" grpId="1"/>
      <p:bldP spid="15" grpId="0"/>
      <p:bldP spid="15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0" y="627534"/>
            <a:ext cx="8634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）用自己的话写出这个故事。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5" name="文本框 7"/>
          <p:cNvSpPr txBox="1"/>
          <p:nvPr/>
        </p:nvSpPr>
        <p:spPr>
          <a:xfrm>
            <a:off x="20613" y="1203598"/>
            <a:ext cx="813690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 有一次，司马光跟小伙伴们在后院里玩耍。院子里有一口大水缸，有个小孩爬到缸沿上玩，一不小心，掉到缸里。缸大水深，眼看那孩子快要没顶了。别的孩子们一见出了事，吓得边哭边喊，跑到外面向大人求救。司马光却急中生智，从地上捡起一块大石头，使劲向水缸砸去，“砰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!”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水缸破了，缸里的水流了出来，被淹在水里的小孩得救了。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83562" y="1419622"/>
            <a:ext cx="7369325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6968256" y="-1"/>
            <a:ext cx="1927372" cy="771551"/>
            <a:chOff x="6968256" y="-1"/>
            <a:chExt cx="1927372" cy="771551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64288" y="509940"/>
              <a:ext cx="9813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9dc6d3b9-f0a1-4ddf-bdde-5002b43d53d9}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凸显">
  <a:themeElements>
    <a:clrScheme name="凸显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凸显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凸显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0</TotalTime>
  <Words>1369</Words>
  <Application>Microsoft Office PowerPoint</Application>
  <PresentationFormat>全屏显示(16:9)</PresentationFormat>
  <Paragraphs>163</Paragraphs>
  <Slides>30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1" baseType="lpstr">
      <vt:lpstr>Arial</vt:lpstr>
      <vt:lpstr>宋体</vt:lpstr>
      <vt:lpstr>Xingkai SC</vt:lpstr>
      <vt:lpstr>Wingdings 2</vt:lpstr>
      <vt:lpstr>Wingdings</vt:lpstr>
      <vt:lpstr>楷体</vt:lpstr>
      <vt:lpstr>汉语拼音</vt:lpstr>
      <vt:lpstr>Century Schoolbook</vt:lpstr>
      <vt:lpstr>Calibri</vt:lpstr>
      <vt:lpstr>黑体</vt:lpstr>
      <vt:lpstr>凸显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202</cp:revision>
  <dcterms:created xsi:type="dcterms:W3CDTF">2017-03-17T02:28:00Z</dcterms:created>
  <dcterms:modified xsi:type="dcterms:W3CDTF">2020-04-26T06:45:03Z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