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2.xml" ContentType="application/vnd.openxmlformats-officedocument.them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heme/theme3.xml" ContentType="application/vnd.openxmlformats-officedocument.them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notesSlides/notesSlide1.xml" ContentType="application/vnd.openxmlformats-officedocument.presentationml.notesSlide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notesSlides/notesSlide2.xml" ContentType="application/vnd.openxmlformats-officedocument.presentationml.notesSlide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71" r:id="rId2"/>
    <p:sldId id="285" r:id="rId3"/>
    <p:sldId id="272" r:id="rId4"/>
    <p:sldId id="273" r:id="rId5"/>
    <p:sldId id="286" r:id="rId6"/>
    <p:sldId id="279" r:id="rId7"/>
    <p:sldId id="275" r:id="rId8"/>
    <p:sldId id="287" r:id="rId9"/>
    <p:sldId id="276" r:id="rId10"/>
    <p:sldId id="288" r:id="rId11"/>
    <p:sldId id="289" r:id="rId12"/>
    <p:sldId id="290" r:id="rId13"/>
    <p:sldId id="291" r:id="rId14"/>
    <p:sldId id="292" r:id="rId15"/>
    <p:sldId id="294" r:id="rId16"/>
    <p:sldId id="295" r:id="rId17"/>
  </p:sldIdLst>
  <p:sldSz cx="18288000" cy="10287000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黑体" panose="02010609060101010101" pitchFamily="49" charset="-122"/>
      <p:regular r:id="rId24"/>
    </p:embeddedFont>
  </p:embeddedFontLst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22" autoAdjust="0"/>
  </p:normalViewPr>
  <p:slideViewPr>
    <p:cSldViewPr showGuides="1">
      <p:cViewPr varScale="1">
        <p:scale>
          <a:sx n="50" d="100"/>
          <a:sy n="50" d="100"/>
        </p:scale>
        <p:origin x="54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theme" Target="../theme/theme3.xml"/><Relationship Id="rId5" Type="http://schemas.openxmlformats.org/officeDocument/2006/relationships/tags" Target="../tags/tag19.xml"/><Relationship Id="rId4" Type="http://schemas.openxmlformats.org/officeDocument/2006/relationships/tags" Target="../tags/tag1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  <p:custDataLst>
              <p:tags r:id="rId3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2023-04-04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  <p:custDataLst>
              <p:tags r:id="rId4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  <p:custDataLst>
              <p:tags r:id="rId5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76734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7" Type="http://schemas.openxmlformats.org/officeDocument/2006/relationships/tags" Target="../tags/tag15.xml"/><Relationship Id="rId2" Type="http://schemas.openxmlformats.org/officeDocument/2006/relationships/tags" Target="../tags/tag10.xml"/><Relationship Id="rId1" Type="http://schemas.openxmlformats.org/officeDocument/2006/relationships/theme" Target="../theme/theme2.xml"/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4" Type="http://schemas.openxmlformats.org/officeDocument/2006/relationships/tags" Target="../tags/tag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3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2023-04-04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1552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95.xml"/><Relationship Id="rId2" Type="http://schemas.openxmlformats.org/officeDocument/2006/relationships/tags" Target="../tags/tag94.xml"/><Relationship Id="rId1" Type="http://schemas.openxmlformats.org/officeDocument/2006/relationships/tags" Target="../tags/tag93.xml"/><Relationship Id="rId5" Type="http://schemas.openxmlformats.org/officeDocument/2006/relationships/slide" Target="../slides/slide15.xml"/><Relationship Id="rId4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101.xml"/><Relationship Id="rId2" Type="http://schemas.openxmlformats.org/officeDocument/2006/relationships/tags" Target="../tags/tag100.xml"/><Relationship Id="rId1" Type="http://schemas.openxmlformats.org/officeDocument/2006/relationships/tags" Target="../tags/tag99.xml"/><Relationship Id="rId5" Type="http://schemas.openxmlformats.org/officeDocument/2006/relationships/slide" Target="../slides/slide16.xml"/><Relationship Id="rId4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BEDBFE7C-4FA1-47ED-9113-DD4BE3F8F3B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31263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BEDBFE7C-4FA1-47ED-9113-DD4BE3F8F3B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65793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.xml"/><Relationship Id="rId4" Type="http://schemas.openxmlformats.org/officeDocument/2006/relationships/tags" Target="../tags/tag5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06F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tags" Target="../tags/tag22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13" Type="http://schemas.openxmlformats.org/officeDocument/2006/relationships/image" Target="../media/image2.png"/><Relationship Id="rId3" Type="http://schemas.openxmlformats.org/officeDocument/2006/relationships/tags" Target="../tags/tag28.xml"/><Relationship Id="rId7" Type="http://schemas.openxmlformats.org/officeDocument/2006/relationships/tags" Target="../tags/tag32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tags" Target="../tags/tag36.xml"/><Relationship Id="rId5" Type="http://schemas.openxmlformats.org/officeDocument/2006/relationships/tags" Target="../tags/tag30.xml"/><Relationship Id="rId10" Type="http://schemas.openxmlformats.org/officeDocument/2006/relationships/tags" Target="../tags/tag35.xml"/><Relationship Id="rId4" Type="http://schemas.openxmlformats.org/officeDocument/2006/relationships/tags" Target="../tags/tag29.xml"/><Relationship Id="rId9" Type="http://schemas.openxmlformats.org/officeDocument/2006/relationships/tags" Target="../tags/tag34.xml"/><Relationship Id="rId1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8.xml"/><Relationship Id="rId1" Type="http://schemas.openxmlformats.org/officeDocument/2006/relationships/tags" Target="../tags/tag3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53.xml"/><Relationship Id="rId3" Type="http://schemas.openxmlformats.org/officeDocument/2006/relationships/tags" Target="../tags/tag48.xml"/><Relationship Id="rId7" Type="http://schemas.openxmlformats.org/officeDocument/2006/relationships/tags" Target="../tags/tag52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tags" Target="../tags/tag51.xml"/><Relationship Id="rId11" Type="http://schemas.openxmlformats.org/officeDocument/2006/relationships/tags" Target="../tags/tag56.xml"/><Relationship Id="rId5" Type="http://schemas.openxmlformats.org/officeDocument/2006/relationships/tags" Target="../tags/tag50.xml"/><Relationship Id="rId10" Type="http://schemas.openxmlformats.org/officeDocument/2006/relationships/tags" Target="../tags/tag55.xml"/><Relationship Id="rId4" Type="http://schemas.openxmlformats.org/officeDocument/2006/relationships/tags" Target="../tags/tag49.xml"/><Relationship Id="rId9" Type="http://schemas.openxmlformats.org/officeDocument/2006/relationships/tags" Target="../tags/tag5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image" Target="../media/image6.svg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tags" Target="../tags/tag62.xml"/><Relationship Id="rId7" Type="http://schemas.openxmlformats.org/officeDocument/2006/relationships/image" Target="../media/image5.png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64.xml"/><Relationship Id="rId4" Type="http://schemas.openxmlformats.org/officeDocument/2006/relationships/tags" Target="../tags/tag6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67.xml"/><Relationship Id="rId7" Type="http://schemas.openxmlformats.org/officeDocument/2006/relationships/tags" Target="../tags/tag71.xml"/><Relationship Id="rId12" Type="http://schemas.openxmlformats.org/officeDocument/2006/relationships/image" Target="../media/image9.jpeg"/><Relationship Id="rId2" Type="http://schemas.openxmlformats.org/officeDocument/2006/relationships/tags" Target="../tags/tag66.xml"/><Relationship Id="rId1" Type="http://schemas.openxmlformats.org/officeDocument/2006/relationships/tags" Target="../tags/tag65.xml"/><Relationship Id="rId6" Type="http://schemas.openxmlformats.org/officeDocument/2006/relationships/tags" Target="../tags/tag70.xml"/><Relationship Id="rId11" Type="http://schemas.openxmlformats.org/officeDocument/2006/relationships/image" Target="../media/image8.jpeg"/><Relationship Id="rId5" Type="http://schemas.openxmlformats.org/officeDocument/2006/relationships/tags" Target="../tags/tag69.xml"/><Relationship Id="rId10" Type="http://schemas.openxmlformats.org/officeDocument/2006/relationships/image" Target="../media/image7.jpeg"/><Relationship Id="rId4" Type="http://schemas.openxmlformats.org/officeDocument/2006/relationships/tags" Target="../tags/tag68.xml"/><Relationship Id="rId9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3.xml"/><Relationship Id="rId1" Type="http://schemas.openxmlformats.org/officeDocument/2006/relationships/tags" Target="../tags/tag7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76.xml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4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81.xml"/><Relationship Id="rId4" Type="http://schemas.openxmlformats.org/officeDocument/2006/relationships/tags" Target="../tags/tag80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89.xml"/><Relationship Id="rId3" Type="http://schemas.openxmlformats.org/officeDocument/2006/relationships/tags" Target="../tags/tag84.xml"/><Relationship Id="rId7" Type="http://schemas.openxmlformats.org/officeDocument/2006/relationships/tags" Target="../tags/tag88.xml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6" Type="http://schemas.openxmlformats.org/officeDocument/2006/relationships/tags" Target="../tags/tag87.xml"/><Relationship Id="rId5" Type="http://schemas.openxmlformats.org/officeDocument/2006/relationships/tags" Target="../tags/tag86.xml"/><Relationship Id="rId10" Type="http://schemas.openxmlformats.org/officeDocument/2006/relationships/image" Target="../media/image10.png"/><Relationship Id="rId4" Type="http://schemas.openxmlformats.org/officeDocument/2006/relationships/tags" Target="../tags/tag85.xml"/><Relationship Id="rId9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92.xml"/><Relationship Id="rId2" Type="http://schemas.openxmlformats.org/officeDocument/2006/relationships/tags" Target="../tags/tag91.xml"/><Relationship Id="rId1" Type="http://schemas.openxmlformats.org/officeDocument/2006/relationships/tags" Target="../tags/tag90.xml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98.xml"/><Relationship Id="rId2" Type="http://schemas.openxmlformats.org/officeDocument/2006/relationships/tags" Target="../tags/tag97.xml"/><Relationship Id="rId1" Type="http://schemas.openxmlformats.org/officeDocument/2006/relationships/tags" Target="../tags/tag96.xml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rcRect t="7812" b="781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AutoShape 5"/>
          <p:cNvSpPr/>
          <p:nvPr>
            <p:custDataLst>
              <p:tags r:id="rId2"/>
            </p:custDataLst>
          </p:nvPr>
        </p:nvSpPr>
        <p:spPr>
          <a:xfrm>
            <a:off x="1295388" y="6980346"/>
            <a:ext cx="3782318" cy="0"/>
          </a:xfrm>
          <a:prstGeom prst="line">
            <a:avLst/>
          </a:prstGeom>
          <a:ln w="57150" cap="rnd">
            <a:solidFill>
              <a:srgbClr val="606F49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/>
          </a:p>
        </p:txBody>
      </p:sp>
      <p:sp>
        <p:nvSpPr>
          <p:cNvPr id="6" name="AutoShape 6"/>
          <p:cNvSpPr/>
          <p:nvPr>
            <p:custDataLst>
              <p:tags r:id="rId3"/>
            </p:custDataLst>
          </p:nvPr>
        </p:nvSpPr>
        <p:spPr>
          <a:xfrm>
            <a:off x="13639555" y="6980346"/>
            <a:ext cx="3782318" cy="0"/>
          </a:xfrm>
          <a:prstGeom prst="line">
            <a:avLst/>
          </a:prstGeom>
          <a:ln w="57150" cap="rnd">
            <a:solidFill>
              <a:srgbClr val="606F49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/>
          </a:p>
        </p:txBody>
      </p:sp>
      <p:sp>
        <p:nvSpPr>
          <p:cNvPr id="7" name="TextBox 7"/>
          <p:cNvSpPr txBox="1"/>
          <p:nvPr>
            <p:custDataLst>
              <p:tags r:id="rId4"/>
            </p:custDataLst>
          </p:nvPr>
        </p:nvSpPr>
        <p:spPr>
          <a:xfrm>
            <a:off x="380365" y="3467100"/>
            <a:ext cx="17612995" cy="23691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8475"/>
              </a:lnSpc>
              <a:spcBef>
                <a:spcPct val="0"/>
              </a:spcBef>
            </a:pPr>
            <a:r>
              <a:rPr lang="zh-CN" altLang="en-US" sz="13200">
                <a:solidFill>
                  <a:schemeClr val="accent3">
                    <a:lumMod val="50000"/>
                  </a:schemeClr>
                </a:solidFill>
                <a:latin typeface="Sifonn"/>
              </a:rPr>
              <a:t>课题</a:t>
            </a:r>
            <a:r>
              <a:rPr lang="en-US" altLang="zh-CN" sz="13200">
                <a:solidFill>
                  <a:schemeClr val="accent3">
                    <a:lumMod val="50000"/>
                  </a:schemeClr>
                </a:solidFill>
                <a:latin typeface="Sifonn"/>
              </a:rPr>
              <a:t>2 </a:t>
            </a:r>
            <a:r>
              <a:rPr lang="zh-CN" altLang="en-US" sz="11000">
                <a:solidFill>
                  <a:schemeClr val="accent3">
                    <a:lumMod val="50000"/>
                  </a:schemeClr>
                </a:solidFill>
                <a:latin typeface="Sifonn"/>
              </a:rPr>
              <a:t>酸和碱的中和反应</a:t>
            </a:r>
          </a:p>
        </p:txBody>
      </p:sp>
      <p:sp>
        <p:nvSpPr>
          <p:cNvPr id="8" name="TextBox 8"/>
          <p:cNvSpPr txBox="1"/>
          <p:nvPr>
            <p:custDataLst>
              <p:tags r:id="rId5"/>
            </p:custDataLst>
          </p:nvPr>
        </p:nvSpPr>
        <p:spPr>
          <a:xfrm>
            <a:off x="5486400" y="6537960"/>
            <a:ext cx="7875270" cy="115062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6760"/>
              </a:lnSpc>
            </a:pPr>
            <a:r>
              <a:rPr lang="zh-CN" altLang="en-US" sz="6000">
                <a:solidFill>
                  <a:schemeClr val="accent3">
                    <a:lumMod val="50000"/>
                  </a:schemeClr>
                </a:solidFill>
                <a:latin typeface="Josefin Sans Bold"/>
              </a:rPr>
              <a:t>第</a:t>
            </a:r>
            <a:r>
              <a:rPr lang="en-US" altLang="zh-CN" sz="6000">
                <a:solidFill>
                  <a:schemeClr val="accent3">
                    <a:lumMod val="50000"/>
                  </a:schemeClr>
                </a:solidFill>
                <a:latin typeface="Josefin Sans Bold"/>
              </a:rPr>
              <a:t>1</a:t>
            </a:r>
            <a:r>
              <a:rPr lang="zh-CN" altLang="en-US" sz="6000">
                <a:solidFill>
                  <a:schemeClr val="accent3">
                    <a:lumMod val="50000"/>
                  </a:schemeClr>
                </a:solidFill>
                <a:latin typeface="Josefin Sans Bold"/>
              </a:rPr>
              <a:t>课时</a:t>
            </a:r>
          </a:p>
        </p:txBody>
      </p:sp>
      <p:sp>
        <p:nvSpPr>
          <p:cNvPr id="3" name="TextBox 8"/>
          <p:cNvSpPr txBox="1"/>
          <p:nvPr>
            <p:custDataLst>
              <p:tags r:id="rId6"/>
            </p:custDataLst>
          </p:nvPr>
        </p:nvSpPr>
        <p:spPr>
          <a:xfrm>
            <a:off x="533400" y="571500"/>
            <a:ext cx="7274560" cy="115062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6760"/>
              </a:lnSpc>
            </a:pPr>
            <a:r>
              <a:rPr lang="zh-CN" altLang="en-US" sz="6000">
                <a:solidFill>
                  <a:schemeClr val="accent3">
                    <a:lumMod val="50000"/>
                  </a:schemeClr>
                </a:solidFill>
                <a:latin typeface="Josefin Sans Bold"/>
              </a:rPr>
              <a:t>第</a:t>
            </a:r>
            <a:r>
              <a:rPr lang="en-US" altLang="zh-CN" sz="6000">
                <a:solidFill>
                  <a:schemeClr val="accent3">
                    <a:lumMod val="50000"/>
                  </a:schemeClr>
                </a:solidFill>
                <a:latin typeface="Josefin Sans Bold"/>
              </a:rPr>
              <a:t>10</a:t>
            </a:r>
            <a:r>
              <a:rPr lang="zh-CN" altLang="en-US" sz="6000">
                <a:solidFill>
                  <a:schemeClr val="accent3">
                    <a:lumMod val="50000"/>
                  </a:schemeClr>
                </a:solidFill>
                <a:latin typeface="Josefin Sans Bold"/>
              </a:rPr>
              <a:t>单元</a:t>
            </a:r>
            <a:r>
              <a:rPr lang="en-US" altLang="zh-CN" sz="6000">
                <a:solidFill>
                  <a:schemeClr val="accent3">
                    <a:lumMod val="50000"/>
                  </a:schemeClr>
                </a:solidFill>
                <a:latin typeface="Josefin Sans Bold"/>
              </a:rPr>
              <a:t>    </a:t>
            </a:r>
            <a:r>
              <a:rPr lang="zh-CN" altLang="en-US" sz="6000">
                <a:solidFill>
                  <a:schemeClr val="accent3">
                    <a:lumMod val="50000"/>
                  </a:schemeClr>
                </a:solidFill>
                <a:latin typeface="Josefin Sans Bold"/>
              </a:rPr>
              <a:t>酸和碱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533400" y="571500"/>
            <a:ext cx="5400040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800">
                <a:solidFill>
                  <a:srgbClr val="E66E0E"/>
                </a:solidFill>
                <a:latin typeface="黑体" panose="02010609060101010101" charset="-122"/>
                <a:ea typeface="黑体" panose="02010609060101010101" charset="-122"/>
              </a:rPr>
              <a:t>学习目标</a:t>
            </a:r>
          </a:p>
        </p:txBody>
      </p:sp>
      <p:grpSp>
        <p:nvGrpSpPr>
          <p:cNvPr id="6" name="组合 5"/>
          <p:cNvGrpSpPr/>
          <p:nvPr>
            <p:custDataLst>
              <p:tags r:id="rId2"/>
            </p:custDataLst>
          </p:nvPr>
        </p:nvGrpSpPr>
        <p:grpSpPr>
          <a:xfrm>
            <a:off x="1303655" y="2781300"/>
            <a:ext cx="14276632" cy="1106805"/>
            <a:chOff x="2053" y="4380"/>
            <a:chExt cx="21282" cy="1743"/>
          </a:xfrm>
        </p:grpSpPr>
        <p:sp>
          <p:nvSpPr>
            <p:cNvPr id="14" name="TextBox 14"/>
            <p:cNvSpPr txBox="1"/>
            <p:nvPr>
              <p:custDataLst>
                <p:tags r:id="rId10"/>
              </p:custDataLst>
            </p:nvPr>
          </p:nvSpPr>
          <p:spPr>
            <a:xfrm>
              <a:off x="2053" y="4380"/>
              <a:ext cx="2288" cy="147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7280"/>
                </a:lnSpc>
                <a:spcBef>
                  <a:spcPct val="0"/>
                </a:spcBef>
              </a:pPr>
              <a:r>
                <a:rPr lang="en-US" sz="6000">
                  <a:solidFill>
                    <a:schemeClr val="bg1"/>
                  </a:solidFill>
                  <a:latin typeface="Sifonn"/>
                </a:rPr>
                <a:t>01.</a:t>
              </a:r>
            </a:p>
          </p:txBody>
        </p:sp>
        <p:sp>
          <p:nvSpPr>
            <p:cNvPr id="5" name="文本框 4"/>
            <p:cNvSpPr txBox="1"/>
            <p:nvPr>
              <p:custDataLst>
                <p:tags r:id="rId11"/>
              </p:custDataLst>
            </p:nvPr>
          </p:nvSpPr>
          <p:spPr>
            <a:xfrm>
              <a:off x="4800" y="4380"/>
              <a:ext cx="18535" cy="17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600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</a:rPr>
                <a:t>掌握酸和碱之间发生的中和反应</a:t>
              </a:r>
            </a:p>
          </p:txBody>
        </p:sp>
      </p:grpSp>
      <p:grpSp>
        <p:nvGrpSpPr>
          <p:cNvPr id="11" name="组合 10"/>
          <p:cNvGrpSpPr/>
          <p:nvPr>
            <p:custDataLst>
              <p:tags r:id="rId3"/>
            </p:custDataLst>
          </p:nvPr>
        </p:nvGrpSpPr>
        <p:grpSpPr>
          <a:xfrm>
            <a:off x="1303655" y="4610100"/>
            <a:ext cx="16367125" cy="1106805"/>
            <a:chOff x="2053" y="4380"/>
            <a:chExt cx="25775" cy="1743"/>
          </a:xfrm>
        </p:grpSpPr>
        <p:sp>
          <p:nvSpPr>
            <p:cNvPr id="12" name="TextBox 14"/>
            <p:cNvSpPr txBox="1"/>
            <p:nvPr>
              <p:custDataLst>
                <p:tags r:id="rId8"/>
              </p:custDataLst>
            </p:nvPr>
          </p:nvSpPr>
          <p:spPr>
            <a:xfrm>
              <a:off x="2053" y="4380"/>
              <a:ext cx="2288" cy="147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7280"/>
                </a:lnSpc>
                <a:spcBef>
                  <a:spcPct val="0"/>
                </a:spcBef>
              </a:pPr>
              <a:r>
                <a:rPr lang="en-US" sz="6000">
                  <a:solidFill>
                    <a:schemeClr val="bg1"/>
                  </a:solidFill>
                  <a:latin typeface="Sifonn"/>
                </a:rPr>
                <a:t>02.</a:t>
              </a:r>
            </a:p>
          </p:txBody>
        </p:sp>
        <p:sp>
          <p:nvSpPr>
            <p:cNvPr id="13" name="文本框 12"/>
            <p:cNvSpPr txBox="1"/>
            <p:nvPr>
              <p:custDataLst>
                <p:tags r:id="rId9"/>
              </p:custDataLst>
            </p:nvPr>
          </p:nvSpPr>
          <p:spPr>
            <a:xfrm>
              <a:off x="4800" y="4380"/>
              <a:ext cx="23028" cy="17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600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</a:rPr>
                <a:t>知道中和反应在实际中的应用</a:t>
              </a:r>
            </a:p>
          </p:txBody>
        </p:sp>
      </p:grpSp>
      <p:grpSp>
        <p:nvGrpSpPr>
          <p:cNvPr id="17" name="组合 16"/>
          <p:cNvGrpSpPr/>
          <p:nvPr>
            <p:custDataLst>
              <p:tags r:id="rId4"/>
            </p:custDataLst>
          </p:nvPr>
        </p:nvGrpSpPr>
        <p:grpSpPr>
          <a:xfrm>
            <a:off x="1303655" y="6438900"/>
            <a:ext cx="15371445" cy="1106805"/>
            <a:chOff x="2053" y="6146"/>
            <a:chExt cx="24207" cy="1743"/>
          </a:xfrm>
        </p:grpSpPr>
        <p:sp>
          <p:nvSpPr>
            <p:cNvPr id="18" name="TextBox 14"/>
            <p:cNvSpPr txBox="1"/>
            <p:nvPr>
              <p:custDataLst>
                <p:tags r:id="rId6"/>
              </p:custDataLst>
            </p:nvPr>
          </p:nvSpPr>
          <p:spPr>
            <a:xfrm>
              <a:off x="2053" y="6180"/>
              <a:ext cx="2288" cy="147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7280"/>
                </a:lnSpc>
                <a:spcBef>
                  <a:spcPct val="0"/>
                </a:spcBef>
              </a:pPr>
              <a:r>
                <a:rPr lang="en-US" sz="6000">
                  <a:solidFill>
                    <a:schemeClr val="bg1"/>
                  </a:solidFill>
                  <a:latin typeface="Sifonn"/>
                </a:rPr>
                <a:t>03.</a:t>
              </a:r>
            </a:p>
          </p:txBody>
        </p:sp>
        <p:sp>
          <p:nvSpPr>
            <p:cNvPr id="21" name="文本框 20"/>
            <p:cNvSpPr txBox="1"/>
            <p:nvPr>
              <p:custDataLst>
                <p:tags r:id="rId7"/>
              </p:custDataLst>
            </p:nvPr>
          </p:nvSpPr>
          <p:spPr>
            <a:xfrm>
              <a:off x="4680" y="6146"/>
              <a:ext cx="21580" cy="17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600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</a:rPr>
                <a:t>能正确书写中和反应的化学方程式</a:t>
              </a:r>
            </a:p>
          </p:txBody>
        </p:sp>
      </p:grpSp>
      <p:pic>
        <p:nvPicPr>
          <p:cNvPr id="25" name="Picture 1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 rot="20817810" flipV="1">
            <a:off x="5575935" y="901065"/>
            <a:ext cx="1784985" cy="172783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533400" y="571500"/>
            <a:ext cx="5400040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800">
                <a:solidFill>
                  <a:srgbClr val="E66E0E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实验</a:t>
            </a:r>
            <a:r>
              <a:rPr lang="en-US" altLang="zh-CN" sz="8800">
                <a:solidFill>
                  <a:srgbClr val="E66E0E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10-8</a:t>
            </a:r>
            <a:r>
              <a:rPr lang="zh-CN" altLang="en-US" sz="8800">
                <a:solidFill>
                  <a:srgbClr val="E66E0E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：</a:t>
            </a:r>
          </a:p>
        </p:txBody>
      </p:sp>
      <p:sp>
        <p:nvSpPr>
          <p:cNvPr id="21" name="文本框 20"/>
          <p:cNvSpPr txBox="1"/>
          <p:nvPr>
            <p:custDataLst>
              <p:tags r:id="rId2"/>
            </p:custDataLst>
          </p:nvPr>
        </p:nvSpPr>
        <p:spPr>
          <a:xfrm>
            <a:off x="1143000" y="2628900"/>
            <a:ext cx="16124555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在烧杯中加入约</a:t>
            </a:r>
            <a:r>
              <a:rPr lang="en-US" altLang="zh-CN" sz="72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5mL</a:t>
            </a:r>
            <a:r>
              <a:rPr lang="zh-CN" altLang="en-US" sz="72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稀</a:t>
            </a:r>
            <a:r>
              <a:rPr lang="en-US" altLang="zh-CN" sz="72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NaOH</a:t>
            </a:r>
            <a:r>
              <a:rPr lang="zh-CN" altLang="en-US" sz="72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溶液，滴入几滴酚酞溶液。用胶头滴管慢慢滴入稀</a:t>
            </a:r>
            <a:r>
              <a:rPr lang="en-US" altLang="zh-CN" sz="72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HCl</a:t>
            </a:r>
            <a:r>
              <a:rPr lang="zh-CN" altLang="en-US" sz="72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，并不断搅拌溶液，至溶液颜色恰好变成无色为止</a:t>
            </a:r>
            <a:r>
              <a:rPr lang="zh-CN" sz="72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。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【教学实验】氢氧化钠与盐酸的反应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19200" y="624205"/>
            <a:ext cx="15901670" cy="904303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533400" y="571500"/>
            <a:ext cx="7366000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8800">
                <a:solidFill>
                  <a:srgbClr val="E66E0E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一、中和反应</a:t>
            </a: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1261745" y="2247900"/>
            <a:ext cx="1449197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HCl   +   NaOH   =   NaCl + H</a:t>
            </a:r>
            <a:r>
              <a:rPr lang="en-US" altLang="zh-CN" sz="8000" baseline="-25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8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O</a:t>
            </a:r>
          </a:p>
        </p:txBody>
      </p:sp>
      <p:sp>
        <p:nvSpPr>
          <p:cNvPr id="14" name="文本框 13"/>
          <p:cNvSpPr txBox="1"/>
          <p:nvPr>
            <p:custDataLst>
              <p:tags r:id="rId3"/>
            </p:custDataLst>
          </p:nvPr>
        </p:nvSpPr>
        <p:spPr>
          <a:xfrm>
            <a:off x="1261745" y="4457700"/>
            <a:ext cx="15525114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2HCl＋Ca(OH)</a:t>
            </a:r>
            <a:r>
              <a:rPr lang="en-US" altLang="zh-CN" sz="8000" baseline="-25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8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  =  CaCl</a:t>
            </a:r>
            <a:r>
              <a:rPr lang="en-US" altLang="zh-CN" sz="8000" baseline="-25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8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＋2H</a:t>
            </a:r>
            <a:r>
              <a:rPr lang="en-US" altLang="zh-CN" sz="8000" baseline="-25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8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O</a:t>
            </a:r>
          </a:p>
        </p:txBody>
      </p:sp>
      <p:sp>
        <p:nvSpPr>
          <p:cNvPr id="15" name="文本框 14"/>
          <p:cNvSpPr txBox="1"/>
          <p:nvPr>
            <p:custDataLst>
              <p:tags r:id="rId4"/>
            </p:custDataLst>
          </p:nvPr>
        </p:nvSpPr>
        <p:spPr>
          <a:xfrm>
            <a:off x="1261745" y="6667500"/>
            <a:ext cx="1622615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H</a:t>
            </a:r>
            <a:r>
              <a:rPr lang="en-US" altLang="zh-CN" sz="8000" baseline="-25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8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SO</a:t>
            </a:r>
            <a:r>
              <a:rPr lang="en-US" altLang="zh-CN" sz="8000" baseline="-25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4</a:t>
            </a:r>
            <a:r>
              <a:rPr lang="en-US" altLang="zh-CN" sz="8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＋2NaOH  = Na</a:t>
            </a:r>
            <a:r>
              <a:rPr lang="en-US" altLang="zh-CN" sz="8000" baseline="-25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8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SO</a:t>
            </a:r>
            <a:r>
              <a:rPr lang="en-US" altLang="zh-CN" sz="8000" baseline="-25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4</a:t>
            </a:r>
            <a:r>
              <a:rPr lang="en-US" altLang="zh-CN" sz="8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＋2H</a:t>
            </a:r>
            <a:r>
              <a:rPr lang="en-US" altLang="zh-CN" sz="8000" baseline="-25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8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533400" y="571500"/>
            <a:ext cx="7366000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8800">
                <a:solidFill>
                  <a:srgbClr val="E66E0E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一、</a:t>
            </a:r>
            <a:r>
              <a:rPr lang="zh-CN" sz="88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中和反应</a:t>
            </a:r>
          </a:p>
        </p:txBody>
      </p:sp>
      <p:sp>
        <p:nvSpPr>
          <p:cNvPr id="21" name="文本框 20"/>
          <p:cNvSpPr txBox="1"/>
          <p:nvPr>
            <p:custDataLst>
              <p:tags r:id="rId2"/>
            </p:custDataLst>
          </p:nvPr>
        </p:nvSpPr>
        <p:spPr>
          <a:xfrm>
            <a:off x="1143000" y="2400300"/>
            <a:ext cx="16124555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定义：</a:t>
            </a:r>
          </a:p>
          <a:p>
            <a:r>
              <a:rPr lang="zh-CN" altLang="en-US" sz="8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8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        </a:t>
            </a:r>
            <a:r>
              <a:rPr lang="zh-CN" altLang="en-US" sz="8800">
                <a:solidFill>
                  <a:srgbClr val="E66E0E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酸</a:t>
            </a:r>
            <a:r>
              <a:rPr lang="zh-CN" altLang="en-US" sz="8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和</a:t>
            </a:r>
            <a:r>
              <a:rPr lang="zh-CN" altLang="en-US" sz="8800">
                <a:solidFill>
                  <a:srgbClr val="E66E0E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碱</a:t>
            </a:r>
            <a:r>
              <a:rPr lang="zh-CN" altLang="en-US" sz="8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作用生成盐和水的反应</a:t>
            </a:r>
            <a:endParaRPr lang="zh-CN" sz="8000">
              <a:solidFill>
                <a:schemeClr val="bg1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990600" y="5600700"/>
            <a:ext cx="16124555" cy="3907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盐：</a:t>
            </a:r>
          </a:p>
          <a:p>
            <a:r>
              <a:rPr lang="zh-CN" altLang="en-US" sz="8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8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        </a:t>
            </a:r>
            <a:r>
              <a:rPr lang="zh-CN" altLang="en-US" sz="8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由</a:t>
            </a:r>
            <a:r>
              <a:rPr lang="zh-CN" altLang="en-US" sz="8800">
                <a:solidFill>
                  <a:srgbClr val="E66E0E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金属离子</a:t>
            </a:r>
            <a:r>
              <a:rPr lang="zh-CN" altLang="en-US" sz="8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和</a:t>
            </a:r>
            <a:r>
              <a:rPr lang="zh-CN" altLang="en-US" sz="8800">
                <a:solidFill>
                  <a:srgbClr val="E66E0E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酸根离子</a:t>
            </a:r>
            <a:r>
              <a:rPr lang="zh-CN" altLang="en-US" sz="8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构成</a:t>
            </a:r>
          </a:p>
          <a:p>
            <a:r>
              <a:rPr lang="zh-CN" altLang="en-US" sz="8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8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        </a:t>
            </a:r>
            <a:r>
              <a:rPr lang="zh-CN" altLang="en-US" sz="8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的化合物</a:t>
            </a:r>
            <a:endParaRPr lang="zh-CN" sz="8000">
              <a:solidFill>
                <a:schemeClr val="bg1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06F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533400" y="571500"/>
            <a:ext cx="7366000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8800">
                <a:solidFill>
                  <a:srgbClr val="E66E0E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一、中和反应</a:t>
            </a: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1261745" y="2247900"/>
            <a:ext cx="1449197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HCl   +   NaOH   =  NaCl + H</a:t>
            </a:r>
            <a:r>
              <a:rPr lang="en-US" altLang="zh-CN" sz="8000" baseline="-25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8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O</a:t>
            </a:r>
          </a:p>
        </p:txBody>
      </p:sp>
      <p:sp>
        <p:nvSpPr>
          <p:cNvPr id="11" name="文本框 10"/>
          <p:cNvSpPr txBox="1"/>
          <p:nvPr>
            <p:custDataLst>
              <p:tags r:id="rId3"/>
            </p:custDataLst>
          </p:nvPr>
        </p:nvSpPr>
        <p:spPr>
          <a:xfrm>
            <a:off x="4074160" y="4205605"/>
            <a:ext cx="585025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+ </a:t>
            </a:r>
            <a:r>
              <a:rPr lang="en-US" altLang="zh-CN" sz="72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Na</a:t>
            </a:r>
            <a:r>
              <a:rPr lang="en-US" altLang="zh-CN" sz="7200" baseline="30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+</a:t>
            </a:r>
            <a:r>
              <a:rPr lang="en-US" altLang="zh-CN" sz="72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 + OH</a:t>
            </a:r>
            <a:r>
              <a:rPr lang="en-US" altLang="zh-CN" sz="7200" baseline="30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－</a:t>
            </a:r>
          </a:p>
        </p:txBody>
      </p: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381000" y="4205605"/>
            <a:ext cx="362648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72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H</a:t>
            </a:r>
            <a:r>
              <a:rPr sz="7200" baseline="30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+</a:t>
            </a:r>
            <a:r>
              <a:rPr lang="en-US" sz="7200" baseline="30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 </a:t>
            </a:r>
            <a:r>
              <a:rPr sz="72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+</a:t>
            </a:r>
            <a:r>
              <a:rPr lang="en-US" sz="72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 </a:t>
            </a:r>
            <a:r>
              <a:rPr sz="72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Cl</a:t>
            </a:r>
            <a:r>
              <a:rPr sz="7200" baseline="30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－</a:t>
            </a:r>
          </a:p>
        </p:txBody>
      </p:sp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9525000" y="4229100"/>
            <a:ext cx="53263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>
                <a:solidFill>
                  <a:srgbClr val="E66E0E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=</a:t>
            </a:r>
            <a:r>
              <a:rPr lang="en-US" altLang="zh-CN" sz="72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  Na</a:t>
            </a:r>
            <a:r>
              <a:rPr lang="en-US" altLang="zh-CN" sz="7200" baseline="30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+</a:t>
            </a:r>
            <a:r>
              <a:rPr lang="en-US" altLang="zh-CN" sz="72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 + </a:t>
            </a:r>
            <a:r>
              <a:rPr sz="72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Cl</a:t>
            </a:r>
            <a:r>
              <a:rPr sz="7200" baseline="30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－</a:t>
            </a:r>
            <a:endParaRPr lang="en-US" altLang="zh-CN" sz="7200" baseline="30000">
              <a:solidFill>
                <a:schemeClr val="bg1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6"/>
            </p:custDataLst>
          </p:nvPr>
        </p:nvSpPr>
        <p:spPr>
          <a:xfrm>
            <a:off x="14478000" y="4229100"/>
            <a:ext cx="312991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+ H</a:t>
            </a:r>
            <a:r>
              <a:rPr lang="en-US" altLang="zh-CN" sz="7200" baseline="-25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72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O</a:t>
            </a:r>
          </a:p>
        </p:txBody>
      </p:sp>
      <p:grpSp>
        <p:nvGrpSpPr>
          <p:cNvPr id="12" name="组合 11"/>
          <p:cNvGrpSpPr/>
          <p:nvPr>
            <p:custDataLst>
              <p:tags r:id="rId7"/>
            </p:custDataLst>
          </p:nvPr>
        </p:nvGrpSpPr>
        <p:grpSpPr>
          <a:xfrm>
            <a:off x="2209800" y="5404485"/>
            <a:ext cx="11506200" cy="46990"/>
            <a:chOff x="720" y="8511"/>
            <a:chExt cx="18120" cy="74"/>
          </a:xfrm>
        </p:grpSpPr>
        <p:cxnSp>
          <p:nvCxnSpPr>
            <p:cNvPr id="8" name="直接连接符 7"/>
            <p:cNvCxnSpPr/>
            <p:nvPr>
              <p:custDataLst>
                <p:tags r:id="rId9"/>
              </p:custDataLst>
            </p:nvPr>
          </p:nvCxnSpPr>
          <p:spPr>
            <a:xfrm flipV="1">
              <a:off x="720" y="8511"/>
              <a:ext cx="2279" cy="37"/>
            </a:xfrm>
            <a:prstGeom prst="line">
              <a:avLst/>
            </a:prstGeom>
            <a:ln w="44450">
              <a:solidFill>
                <a:srgbClr val="E66E0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>
              <p:custDataLst>
                <p:tags r:id="rId10"/>
              </p:custDataLst>
            </p:nvPr>
          </p:nvCxnSpPr>
          <p:spPr>
            <a:xfrm flipV="1">
              <a:off x="4680" y="8548"/>
              <a:ext cx="2279" cy="37"/>
            </a:xfrm>
            <a:prstGeom prst="line">
              <a:avLst/>
            </a:prstGeom>
            <a:ln w="44450">
              <a:solidFill>
                <a:srgbClr val="E66E0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>
              <p:custDataLst>
                <p:tags r:id="rId11"/>
              </p:custDataLst>
            </p:nvPr>
          </p:nvCxnSpPr>
          <p:spPr>
            <a:xfrm>
              <a:off x="14160" y="8548"/>
              <a:ext cx="4680" cy="32"/>
            </a:xfrm>
            <a:prstGeom prst="line">
              <a:avLst/>
            </a:prstGeom>
            <a:ln w="44450">
              <a:solidFill>
                <a:srgbClr val="E66E0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文本框 12"/>
          <p:cNvSpPr txBox="1"/>
          <p:nvPr>
            <p:custDataLst>
              <p:tags r:id="rId8"/>
            </p:custDataLst>
          </p:nvPr>
        </p:nvSpPr>
        <p:spPr>
          <a:xfrm>
            <a:off x="1752600" y="6134100"/>
            <a:ext cx="1090866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H</a:t>
            </a:r>
            <a:r>
              <a:rPr lang="en-US" altLang="zh-CN" sz="8000" baseline="30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+</a:t>
            </a:r>
            <a:r>
              <a:rPr lang="en-US" altLang="zh-CN" sz="8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   +     OH</a:t>
            </a:r>
            <a:r>
              <a:rPr lang="en-US" altLang="zh-CN" sz="8000" baseline="30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－</a:t>
            </a:r>
            <a:r>
              <a:rPr lang="en-US" altLang="zh-CN" sz="8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     =  H</a:t>
            </a:r>
            <a:r>
              <a:rPr lang="en-US" altLang="zh-CN" sz="8000" baseline="-25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8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  <p:bldP spid="4" grpId="0"/>
      <p:bldP spid="5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rot="-806183" flipH="1">
            <a:off x="15693165" y="8196960"/>
            <a:ext cx="2272862" cy="2198994"/>
          </a:xfrm>
          <a:prstGeom prst="rect">
            <a:avLst/>
          </a:prstGeom>
        </p:spPr>
      </p:pic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533400" y="571500"/>
            <a:ext cx="7366000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8800">
                <a:solidFill>
                  <a:srgbClr val="E66E0E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一、</a:t>
            </a:r>
            <a:r>
              <a:rPr lang="zh-CN" sz="88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中和反应</a:t>
            </a: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990600" y="2628900"/>
            <a:ext cx="16124555" cy="3661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实质：</a:t>
            </a:r>
          </a:p>
          <a:p>
            <a:r>
              <a:rPr lang="zh-CN" altLang="en-US" sz="8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8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        </a:t>
            </a:r>
            <a:r>
              <a:rPr lang="zh-CN" altLang="en-US" sz="72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酸溶液中的</a:t>
            </a:r>
            <a:r>
              <a:rPr sz="8000">
                <a:solidFill>
                  <a:srgbClr val="E66E0E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H</a:t>
            </a:r>
            <a:r>
              <a:rPr sz="8000" baseline="30000">
                <a:solidFill>
                  <a:srgbClr val="E66E0E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+</a:t>
            </a:r>
            <a:r>
              <a:rPr lang="zh-CN" sz="72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与碱溶液中的</a:t>
            </a:r>
            <a:r>
              <a:rPr lang="en-US" altLang="zh-CN" sz="8000">
                <a:solidFill>
                  <a:srgbClr val="E66E0E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OH</a:t>
            </a:r>
            <a:r>
              <a:rPr lang="en-US" altLang="zh-CN" sz="8000" baseline="30000">
                <a:solidFill>
                  <a:srgbClr val="E66E0E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－</a:t>
            </a:r>
          </a:p>
          <a:p>
            <a:r>
              <a:rPr lang="en-US" altLang="zh-CN" sz="72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          </a:t>
            </a:r>
            <a:r>
              <a:rPr lang="zh-CN" sz="72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结合生成</a:t>
            </a:r>
            <a:r>
              <a:rPr lang="zh-CN" sz="7200">
                <a:solidFill>
                  <a:srgbClr val="E66E0E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水分子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 rot="1192089" flipH="1">
            <a:off x="15431377" y="8405895"/>
            <a:ext cx="2369004" cy="1671225"/>
          </a:xfrm>
          <a:prstGeom prst="rect">
            <a:avLst/>
          </a:prstGeom>
        </p:spPr>
      </p:pic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533400" y="571500"/>
            <a:ext cx="5638165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8800">
                <a:solidFill>
                  <a:srgbClr val="E66E0E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总结回顾：</a:t>
            </a:r>
            <a:endParaRPr lang="zh-CN" sz="8800">
              <a:solidFill>
                <a:schemeClr val="bg1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560070" y="5905500"/>
            <a:ext cx="17231361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盐：由</a:t>
            </a:r>
            <a:r>
              <a:rPr lang="zh-CN" altLang="en-US" sz="7200">
                <a:solidFill>
                  <a:srgbClr val="FFFF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金属离子</a:t>
            </a:r>
            <a:r>
              <a:rPr lang="zh-CN" altLang="en-US" sz="72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和</a:t>
            </a:r>
            <a:r>
              <a:rPr lang="zh-CN" altLang="en-US" sz="7200">
                <a:solidFill>
                  <a:srgbClr val="FFFF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酸根离子</a:t>
            </a:r>
            <a:r>
              <a:rPr lang="zh-CN" altLang="en-US" sz="72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构成的</a:t>
            </a:r>
            <a:r>
              <a:rPr lang="en-US" altLang="zh-CN" sz="72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 </a:t>
            </a:r>
            <a:r>
              <a:rPr lang="zh-CN" altLang="en-US" sz="7200">
                <a:solidFill>
                  <a:srgbClr val="E66E0E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化合物</a:t>
            </a:r>
          </a:p>
        </p:txBody>
      </p: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590550" y="4076700"/>
            <a:ext cx="160007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碱：由</a:t>
            </a:r>
            <a:r>
              <a:rPr lang="zh-CN" altLang="en-US" sz="7200">
                <a:solidFill>
                  <a:srgbClr val="FFFF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金属离子</a:t>
            </a:r>
            <a:r>
              <a:rPr lang="zh-CN" altLang="en-US" sz="72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和</a:t>
            </a:r>
            <a:r>
              <a:rPr lang="en-US" altLang="zh-CN" sz="7200">
                <a:solidFill>
                  <a:srgbClr val="FFFF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OH</a:t>
            </a:r>
            <a:r>
              <a:rPr lang="en-US" altLang="zh-CN" sz="7200" baseline="30000">
                <a:solidFill>
                  <a:srgbClr val="FFFF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－</a:t>
            </a:r>
            <a:r>
              <a:rPr lang="zh-CN" altLang="en-US" sz="72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构成的</a:t>
            </a:r>
            <a:r>
              <a:rPr lang="zh-CN" altLang="en-US" sz="7200">
                <a:solidFill>
                  <a:srgbClr val="E66E0E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化合物</a:t>
            </a:r>
          </a:p>
        </p:txBody>
      </p:sp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609600" y="2171700"/>
            <a:ext cx="17336136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酸：由</a:t>
            </a:r>
            <a:r>
              <a:rPr sz="7200">
                <a:solidFill>
                  <a:srgbClr val="FFFF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H</a:t>
            </a:r>
            <a:r>
              <a:rPr sz="7200" baseline="30000">
                <a:solidFill>
                  <a:srgbClr val="FFFF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+</a:t>
            </a:r>
            <a:r>
              <a:rPr lang="zh-CN" altLang="en-US" sz="72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和</a:t>
            </a:r>
            <a:r>
              <a:rPr lang="zh-CN" altLang="en-US" sz="7200">
                <a:solidFill>
                  <a:srgbClr val="FFFF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酸根离子</a:t>
            </a:r>
            <a:r>
              <a:rPr lang="zh-CN" altLang="en-US" sz="72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构成的</a:t>
            </a:r>
            <a:r>
              <a:rPr lang="zh-CN" altLang="en-US" sz="7200">
                <a:solidFill>
                  <a:srgbClr val="E66E0E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化合物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533400" y="571500"/>
            <a:ext cx="15191739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8800">
                <a:solidFill>
                  <a:srgbClr val="E66E0E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二、</a:t>
            </a:r>
            <a:r>
              <a:rPr lang="zh-CN" sz="88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中和反应在实际中的应用</a:t>
            </a: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838200" y="1888490"/>
          <a:ext cx="16715740" cy="7767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78935"/>
                <a:gridCol w="4178935"/>
                <a:gridCol w="4178935"/>
                <a:gridCol w="4178935"/>
              </a:tblGrid>
              <a:tr h="144589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4800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</a:rPr>
                        <a:t>调节土壤</a:t>
                      </a:r>
                      <a:r>
                        <a:rPr lang="en-US" altLang="zh-CN" sz="4800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</a:rPr>
                        <a:t>pH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4800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黑体" panose="02010609060101010101" charset="-122"/>
                        </a:rPr>
                        <a:t>处理工业废水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4800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黑体" panose="02010609060101010101" charset="-122"/>
                        </a:rPr>
                        <a:t>中和胃酸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4800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黑体" panose="02010609060101010101" charset="-122"/>
                        </a:rPr>
                        <a:t>中和蚁酸</a:t>
                      </a:r>
                    </a:p>
                  </a:txBody>
                  <a:tcPr anchor="ctr">
                    <a:noFill/>
                  </a:tcPr>
                </a:tc>
              </a:tr>
              <a:tr h="6321425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4800">
                        <a:solidFill>
                          <a:schemeClr val="bg1"/>
                        </a:solidFill>
                        <a:latin typeface="Times New Roman" panose="02020603050405020304" charset="0"/>
                        <a:ea typeface="黑体" panose="02010609060101010101" charset="-122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4800">
                        <a:solidFill>
                          <a:schemeClr val="bg1"/>
                        </a:solidFill>
                        <a:latin typeface="Times New Roman" panose="02020603050405020304" charset="0"/>
                        <a:ea typeface="黑体" panose="02010609060101010101" charset="-122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4800">
                        <a:solidFill>
                          <a:schemeClr val="bg1"/>
                        </a:solidFill>
                        <a:latin typeface="Times New Roman" panose="02020603050405020304" charset="0"/>
                        <a:ea typeface="黑体" panose="02010609060101010101" charset="-122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4800" dirty="0">
                        <a:solidFill>
                          <a:schemeClr val="bg1"/>
                        </a:solidFill>
                        <a:latin typeface="Times New Roman" panose="02020603050405020304" charset="0"/>
                        <a:ea typeface="黑体" panose="02010609060101010101" charset="-122"/>
                        <a:cs typeface="Times New Roman" panose="0202060305040502030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5" name="组合 4"/>
          <p:cNvGrpSpPr/>
          <p:nvPr>
            <p:custDataLst>
              <p:tags r:id="rId3"/>
            </p:custDataLst>
          </p:nvPr>
        </p:nvGrpSpPr>
        <p:grpSpPr>
          <a:xfrm>
            <a:off x="838200" y="3314700"/>
            <a:ext cx="16653511" cy="6341110"/>
            <a:chOff x="1320" y="4110"/>
            <a:chExt cx="16560" cy="5124"/>
          </a:xfrm>
        </p:grpSpPr>
        <p:pic>
          <p:nvPicPr>
            <p:cNvPr id="25" name="图片 10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9"/>
            <a:srcRect l="4823" r="29640"/>
            <a:stretch>
              <a:fillRect/>
            </a:stretch>
          </p:blipFill>
          <p:spPr>
            <a:xfrm>
              <a:off x="13752" y="4110"/>
              <a:ext cx="4128" cy="512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8" name="图片 7" descr="QJ8615665836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0"/>
            <a:srcRect l="6907" r="46125"/>
            <a:stretch>
              <a:fillRect/>
            </a:stretch>
          </p:blipFill>
          <p:spPr>
            <a:xfrm>
              <a:off x="1320" y="4110"/>
              <a:ext cx="4121" cy="5124"/>
            </a:xfrm>
            <a:prstGeom prst="rect">
              <a:avLst/>
            </a:prstGeom>
          </p:spPr>
        </p:pic>
        <p:pic>
          <p:nvPicPr>
            <p:cNvPr id="9" name="图片 8" descr="QJ9123503154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1"/>
            <a:srcRect l="16156" r="30615"/>
            <a:stretch>
              <a:fillRect/>
            </a:stretch>
          </p:blipFill>
          <p:spPr>
            <a:xfrm>
              <a:off x="5441" y="4110"/>
              <a:ext cx="4138" cy="5123"/>
            </a:xfrm>
            <a:prstGeom prst="rect">
              <a:avLst/>
            </a:prstGeom>
          </p:spPr>
        </p:pic>
        <p:pic>
          <p:nvPicPr>
            <p:cNvPr id="10" name="图片 9" descr="QJ6208413982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2"/>
            <a:srcRect l="30295" t="10578" r="22977" b="17823"/>
            <a:stretch>
              <a:fillRect/>
            </a:stretch>
          </p:blipFill>
          <p:spPr>
            <a:xfrm>
              <a:off x="9579" y="4110"/>
              <a:ext cx="4173" cy="5124"/>
            </a:xfrm>
            <a:prstGeom prst="rect">
              <a:avLst/>
            </a:prstGeom>
          </p:spPr>
        </p:pic>
      </p:grp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533400" y="571500"/>
            <a:ext cx="15191739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8800">
                <a:solidFill>
                  <a:srgbClr val="E66E0E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二、</a:t>
            </a:r>
            <a:r>
              <a:rPr lang="zh-CN" sz="88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中和反应在实际中的应用</a:t>
            </a:r>
          </a:p>
        </p:txBody>
      </p:sp>
      <p:sp>
        <p:nvSpPr>
          <p:cNvPr id="21" name="文本框 20"/>
          <p:cNvSpPr txBox="1"/>
          <p:nvPr>
            <p:custDataLst>
              <p:tags r:id="rId2"/>
            </p:custDataLst>
          </p:nvPr>
        </p:nvSpPr>
        <p:spPr>
          <a:xfrm>
            <a:off x="1143000" y="2400300"/>
            <a:ext cx="16124555" cy="378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①改良土壤的酸碱性：</a:t>
            </a:r>
          </a:p>
          <a:p>
            <a:r>
              <a:rPr lang="zh-CN" altLang="en-US" sz="8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8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  </a:t>
            </a:r>
            <a:r>
              <a:rPr lang="zh-CN" altLang="en-US" sz="8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通常用</a:t>
            </a:r>
            <a:r>
              <a:rPr lang="zh-CN" altLang="en-US" sz="8000">
                <a:solidFill>
                  <a:srgbClr val="FFFF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熟石灰</a:t>
            </a:r>
            <a:r>
              <a:rPr lang="zh-CN" altLang="en-US" sz="8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改良</a:t>
            </a:r>
            <a:r>
              <a:rPr lang="zh-CN" altLang="en-US" sz="8000">
                <a:solidFill>
                  <a:srgbClr val="FFFF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酸性</a:t>
            </a:r>
            <a:r>
              <a:rPr lang="zh-CN" altLang="en-US" sz="8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土壤；用碳酸水改良碱性土壤。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533400" y="571500"/>
            <a:ext cx="15191739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8800">
                <a:solidFill>
                  <a:srgbClr val="E66E0E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二、</a:t>
            </a:r>
            <a:r>
              <a:rPr lang="zh-CN" sz="88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中和反应在实际中的应用</a:t>
            </a:r>
          </a:p>
        </p:txBody>
      </p:sp>
      <p:sp>
        <p:nvSpPr>
          <p:cNvPr id="21" name="文本框 20"/>
          <p:cNvSpPr txBox="1"/>
          <p:nvPr>
            <p:custDataLst>
              <p:tags r:id="rId2"/>
            </p:custDataLst>
          </p:nvPr>
        </p:nvSpPr>
        <p:spPr>
          <a:xfrm>
            <a:off x="663575" y="2400300"/>
            <a:ext cx="17293589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8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思考：</a:t>
            </a:r>
          </a:p>
          <a:p>
            <a:r>
              <a:rPr lang="zh-CN" altLang="en-US" sz="8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改良酸性土壤能不能用氢氧化钠溶液。</a:t>
            </a:r>
          </a:p>
        </p:txBody>
      </p: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2160905" y="5524500"/>
            <a:ext cx="13966189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8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不能，</a:t>
            </a:r>
            <a:r>
              <a:rPr lang="zh-CN" altLang="en-US" sz="8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氢氧化钠的腐蚀性较强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533400" y="571500"/>
            <a:ext cx="15191739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8800">
                <a:solidFill>
                  <a:srgbClr val="E66E0E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二、</a:t>
            </a:r>
            <a:r>
              <a:rPr lang="zh-CN" sz="88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中和反应在实际中的应用</a:t>
            </a:r>
          </a:p>
        </p:txBody>
      </p:sp>
      <p:sp>
        <p:nvSpPr>
          <p:cNvPr id="21" name="文本框 20"/>
          <p:cNvSpPr txBox="1"/>
          <p:nvPr>
            <p:custDataLst>
              <p:tags r:id="rId2"/>
            </p:custDataLst>
          </p:nvPr>
        </p:nvSpPr>
        <p:spPr>
          <a:xfrm>
            <a:off x="264795" y="2019300"/>
            <a:ext cx="17805400" cy="2430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②处理工厂废水：</a:t>
            </a:r>
          </a:p>
          <a:p>
            <a:r>
              <a:rPr lang="zh-CN" altLang="en-US" sz="72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如：硫酸厂的污水可用熟石灰进行中和处理</a:t>
            </a:r>
          </a:p>
        </p:txBody>
      </p:sp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1752600" y="4533900"/>
            <a:ext cx="1499362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H</a:t>
            </a:r>
            <a:r>
              <a:rPr lang="en-US" altLang="zh-CN" sz="8000" baseline="-25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8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SO</a:t>
            </a:r>
            <a:r>
              <a:rPr lang="en-US" altLang="zh-CN" sz="8000" baseline="-25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4</a:t>
            </a:r>
            <a:r>
              <a:rPr lang="en-US" altLang="zh-CN" sz="8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＋Ca(OH)</a:t>
            </a:r>
            <a:r>
              <a:rPr lang="en-US" altLang="zh-CN" sz="8000" baseline="-25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8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 =CaSO</a:t>
            </a:r>
            <a:r>
              <a:rPr lang="en-US" altLang="zh-CN" sz="8000" baseline="-25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4</a:t>
            </a:r>
            <a:r>
              <a:rPr lang="en-US" altLang="zh-CN" sz="8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＋2H</a:t>
            </a:r>
            <a:r>
              <a:rPr lang="en-US" altLang="zh-CN" sz="8000" baseline="-25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8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O</a:t>
            </a:r>
          </a:p>
        </p:txBody>
      </p: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264795" y="6134100"/>
            <a:ext cx="1770380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 </a:t>
            </a:r>
            <a:r>
              <a:rPr lang="zh-CN" altLang="en-US" sz="72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如：工厂的废水中</a:t>
            </a:r>
            <a:r>
              <a:rPr lang="en-US" altLang="zh-CN" sz="72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NaOH</a:t>
            </a:r>
            <a:r>
              <a:rPr lang="zh-CN" altLang="en-US" sz="72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含有可用硫酸中和</a:t>
            </a:r>
          </a:p>
        </p:txBody>
      </p:sp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1524000" y="7886700"/>
            <a:ext cx="15418436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2NaOH＋H</a:t>
            </a:r>
            <a:r>
              <a:rPr lang="en-US" altLang="zh-CN" sz="8000" baseline="-25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8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SO</a:t>
            </a:r>
            <a:r>
              <a:rPr lang="en-US" altLang="zh-CN" sz="8000" baseline="-25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4</a:t>
            </a:r>
            <a:r>
              <a:rPr lang="en-US" altLang="zh-CN" sz="8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  = Na</a:t>
            </a:r>
            <a:r>
              <a:rPr lang="en-US" altLang="zh-CN" sz="8000" baseline="-25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8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SO</a:t>
            </a:r>
            <a:r>
              <a:rPr lang="en-US" altLang="zh-CN" sz="8000" baseline="-25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4</a:t>
            </a:r>
            <a:r>
              <a:rPr lang="en-US" altLang="zh-CN" sz="8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＋2H</a:t>
            </a:r>
            <a:r>
              <a:rPr lang="en-US" altLang="zh-CN" sz="8000" baseline="-25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8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533400" y="571500"/>
            <a:ext cx="15191739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8800">
                <a:solidFill>
                  <a:srgbClr val="E66E0E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二、</a:t>
            </a:r>
            <a:r>
              <a:rPr lang="zh-CN" sz="88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中和反应在实际中的应用</a:t>
            </a:r>
          </a:p>
        </p:txBody>
      </p:sp>
      <p:sp>
        <p:nvSpPr>
          <p:cNvPr id="21" name="文本框 20"/>
          <p:cNvSpPr txBox="1"/>
          <p:nvPr>
            <p:custDataLst>
              <p:tags r:id="rId2"/>
            </p:custDataLst>
          </p:nvPr>
        </p:nvSpPr>
        <p:spPr>
          <a:xfrm>
            <a:off x="264795" y="2019300"/>
            <a:ext cx="1780540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③用于医药：</a:t>
            </a:r>
            <a:endParaRPr lang="zh-CN" altLang="en-US" sz="7200">
              <a:solidFill>
                <a:schemeClr val="bg1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grpSp>
        <p:nvGrpSpPr>
          <p:cNvPr id="25" name="组合 24"/>
          <p:cNvGrpSpPr/>
          <p:nvPr>
            <p:custDataLst>
              <p:tags r:id="rId3"/>
            </p:custDataLst>
          </p:nvPr>
        </p:nvGrpSpPr>
        <p:grpSpPr>
          <a:xfrm>
            <a:off x="685711" y="3467100"/>
            <a:ext cx="4739044" cy="6715877"/>
            <a:chOff x="3991" y="3122"/>
            <a:chExt cx="7031" cy="7703"/>
          </a:xfrm>
        </p:grpSpPr>
        <p:pic>
          <p:nvPicPr>
            <p:cNvPr id="20" name="图片 19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>
              <a:off x="4269" y="3122"/>
              <a:ext cx="6510" cy="303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22" name="文本框 21"/>
            <p:cNvSpPr txBox="1"/>
            <p:nvPr>
              <p:custDataLst>
                <p:tags r:id="rId8"/>
              </p:custDataLst>
            </p:nvPr>
          </p:nvSpPr>
          <p:spPr>
            <a:xfrm>
              <a:off x="3991" y="6060"/>
              <a:ext cx="7031" cy="47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4400" kern="0" smtClean="0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  <a:cs typeface="Times New Roman" panose="02020603050405020304" charset="0"/>
                </a:rPr>
                <a:t>由胃酸</a:t>
              </a:r>
              <a:r>
                <a:rPr lang="zh-CN" altLang="en-US" sz="4400" kern="0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  <a:cs typeface="Times New Roman" panose="02020603050405020304" charset="0"/>
                </a:rPr>
                <a:t>过多导致胃部不适或疼痛时可口服碱性</a:t>
              </a:r>
              <a:r>
                <a:rPr lang="zh-CN" altLang="en-US" sz="4400" kern="0" smtClean="0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  <a:cs typeface="Times New Roman" panose="02020603050405020304" charset="0"/>
                </a:rPr>
                <a:t>药物，以降低胃酸的含量。</a:t>
              </a:r>
            </a:p>
          </p:txBody>
        </p:sp>
      </p:grp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5824220" y="3619500"/>
            <a:ext cx="124637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Al(OH)</a:t>
            </a:r>
            <a:r>
              <a:rPr lang="en-US" altLang="zh-CN" sz="7200" baseline="-25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3</a:t>
            </a:r>
            <a:r>
              <a:rPr lang="en-US" altLang="zh-CN" sz="72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 ＋3HCl= AlCl</a:t>
            </a:r>
            <a:r>
              <a:rPr lang="en-US" altLang="zh-CN" sz="7200" baseline="-25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3</a:t>
            </a:r>
            <a:r>
              <a:rPr lang="en-US" altLang="zh-CN" sz="72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＋3H</a:t>
            </a:r>
            <a:r>
              <a:rPr lang="en-US" altLang="zh-CN" sz="7200" baseline="-25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72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O</a:t>
            </a: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5334000" y="5448300"/>
            <a:ext cx="1318450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Mg(OH)</a:t>
            </a:r>
            <a:r>
              <a:rPr lang="en-US" altLang="zh-CN" sz="7200" baseline="-25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72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＋2HCl = MgCl</a:t>
            </a:r>
            <a:r>
              <a:rPr lang="en-US" altLang="zh-CN" sz="6600" baseline="-25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72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＋2H</a:t>
            </a:r>
            <a:r>
              <a:rPr lang="en-US" altLang="zh-CN" sz="7200" baseline="-25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72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O</a:t>
            </a:r>
          </a:p>
        </p:txBody>
      </p:sp>
      <p:sp>
        <p:nvSpPr>
          <p:cNvPr id="24" name="矩形 23"/>
          <p:cNvSpPr/>
          <p:nvPr>
            <p:custDataLst>
              <p:tags r:id="rId6"/>
            </p:custDataLst>
          </p:nvPr>
        </p:nvSpPr>
        <p:spPr>
          <a:xfrm>
            <a:off x="6727190" y="7429500"/>
            <a:ext cx="10770870" cy="1938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kern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Times New Roman" panose="02020603050405020304" charset="0"/>
              </a:rPr>
              <a:t>蚊虫</a:t>
            </a:r>
            <a:r>
              <a:rPr lang="zh-CN" altLang="en-US" sz="4000" ker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Times New Roman" panose="02020603050405020304" charset="0"/>
              </a:rPr>
              <a:t>叮咬时“注射”的蚁酸可以用含碱性物质的</a:t>
            </a:r>
            <a:r>
              <a:rPr lang="zh-CN" altLang="en-US" sz="4000" kern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Times New Roman" panose="02020603050405020304" charset="0"/>
              </a:rPr>
              <a:t>溶液</a:t>
            </a:r>
            <a:r>
              <a:rPr lang="zh-CN" altLang="en-US" sz="4000" ker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Times New Roman" panose="02020603050405020304" charset="0"/>
              </a:rPr>
              <a:t>中和</a:t>
            </a:r>
            <a:r>
              <a:rPr lang="zh-CN" altLang="en-US" sz="4000" kern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Times New Roman" panose="02020603050405020304" charset="0"/>
              </a:rPr>
              <a:t>，</a:t>
            </a:r>
            <a:r>
              <a:rPr lang="zh-CN" altLang="en-US" sz="4000" ker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Times New Roman" panose="02020603050405020304" charset="0"/>
              </a:rPr>
              <a:t>如肥皂水、稀</a:t>
            </a:r>
            <a:r>
              <a:rPr lang="zh-CN" altLang="en-US" sz="4000" kern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Times New Roman" panose="02020603050405020304" charset="0"/>
              </a:rPr>
              <a:t>氨水，以减轻痛痒。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547529" y="2171700"/>
            <a:ext cx="17145000" cy="3046095"/>
          </a:xfrm>
        </p:spPr>
        <p:txBody>
          <a:bodyPr>
            <a:spAutoFit/>
          </a:bodyPr>
          <a:lstStyle/>
          <a:p>
            <a:pPr marL="0" indent="0" latinLnBrk="1">
              <a:lnSpc>
                <a:spcPct val="150000"/>
              </a:lnSpc>
              <a:buNone/>
              <a:tabLst>
                <a:tab pos="3276600" algn="l"/>
                <a:tab pos="6083935" algn="l"/>
                <a:tab pos="8891270" algn="l"/>
              </a:tabLst>
            </a:pPr>
            <a:r>
              <a:rPr kumimoji="0" lang="en-US" altLang="zh-CN" sz="6000" i="0" u="none" strike="noStrike" kern="1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1.</a:t>
            </a:r>
            <a:r>
              <a:rPr lang="en-US" altLang="zh-CN" sz="6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下列物质不属于盐的是(          )</a:t>
            </a:r>
            <a:endParaRPr lang="en-US" altLang="zh-CN" sz="6000">
              <a:solidFill>
                <a:schemeClr val="bg1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 marL="0" indent="0" latinLnBrk="1">
              <a:lnSpc>
                <a:spcPct val="150000"/>
              </a:lnSpc>
              <a:buNone/>
              <a:tabLst>
                <a:tab pos="3276600" algn="l"/>
                <a:tab pos="6083935" algn="l"/>
                <a:tab pos="8891270" algn="l"/>
              </a:tabLst>
            </a:pPr>
            <a:r>
              <a:rPr lang="en-US" altLang="zh-CN" sz="6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A.氯化钙	     B.氧化钙   C.碳酸钙	   D.硫酸钙</a:t>
            </a:r>
            <a:endParaRPr kumimoji="0" lang="en-US" altLang="zh-CN" sz="6000" i="0" u="none" strike="noStrike" kern="1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9601200" y="2628900"/>
            <a:ext cx="1042670" cy="1089660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6000" b="1" i="0" u="none" strike="noStrike" kern="100" cap="none" spc="0" normalizeH="0" baseline="0" noProof="0">
                <a:ln>
                  <a:noFill/>
                </a:ln>
                <a:solidFill>
                  <a:srgbClr val="E66E0E"/>
                </a:solidFill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Courier New" panose="02070309020205020404"/>
              </a:rPr>
              <a:t>B</a:t>
            </a: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533400" y="360680"/>
            <a:ext cx="5235575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88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练习：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>
            <p:custDataLst>
              <p:tags r:id="rId1"/>
            </p:custDataLst>
          </p:nvPr>
        </p:nvSpPr>
        <p:spPr>
          <a:xfrm>
            <a:off x="11353800" y="2552700"/>
            <a:ext cx="1042670" cy="1089660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6000" b="1" i="0" u="none" strike="noStrike" kern="100" cap="none" spc="0" normalizeH="0" baseline="0" noProof="0">
                <a:ln>
                  <a:noFill/>
                </a:ln>
                <a:solidFill>
                  <a:srgbClr val="E66E0E"/>
                </a:solidFill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Courier New" panose="02070309020205020404"/>
              </a:rPr>
              <a:t>C</a:t>
            </a: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533400" y="360680"/>
            <a:ext cx="5235575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88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练习：</a:t>
            </a:r>
          </a:p>
        </p:txBody>
      </p:sp>
      <p:sp>
        <p:nvSpPr>
          <p:cNvPr id="4" name="内容占位符 1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817245" y="2158365"/>
            <a:ext cx="16653511" cy="7016115"/>
          </a:xfr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10710" algn="l"/>
              </a:tabLst>
              <a:defRPr/>
            </a:pPr>
            <a:r>
              <a:rPr kumimoji="0" lang="en-US" altLang="zh-CN" sz="6000" i="0" u="none" strike="noStrike" kern="1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2. </a:t>
            </a:r>
            <a:r>
              <a:rPr kumimoji="0" lang="zh-CN" altLang="zh-CN" sz="6000" i="0" u="none" strike="noStrike" kern="1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下列反应属于中和反应的是(    </a:t>
            </a:r>
            <a:r>
              <a:rPr kumimoji="0" lang="en-US" altLang="zh-CN" sz="6000" i="0" u="none" strike="noStrike" kern="1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  </a:t>
            </a:r>
            <a:r>
              <a:rPr kumimoji="0" lang="zh-CN" altLang="zh-CN" sz="6000" i="0" u="none" strike="noStrike" kern="1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 </a:t>
            </a:r>
            <a:r>
              <a:rPr kumimoji="0" lang="en-US" altLang="zh-CN" sz="6000" i="0" u="none" strike="noStrike" kern="1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 </a:t>
            </a:r>
            <a:r>
              <a:rPr kumimoji="0" lang="zh-CN" altLang="zh-CN" sz="6000" i="0" u="none" strike="noStrike" kern="1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)</a:t>
            </a: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10710" algn="l"/>
              </a:tabLst>
              <a:defRPr/>
            </a:pPr>
            <a:r>
              <a:rPr kumimoji="0" lang="zh-CN" altLang="zh-CN" sz="6000" i="0" u="none" strike="noStrike" kern="1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A.</a:t>
            </a:r>
            <a:r>
              <a:rPr kumimoji="0" lang="en-US" altLang="zh-CN" sz="6000" i="0" u="none" strike="noStrike" kern="1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 </a:t>
            </a:r>
            <a:r>
              <a:rPr lang="en-US" altLang="zh-CN" sz="6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SO</a:t>
            </a:r>
            <a:r>
              <a:rPr lang="en-US" altLang="zh-CN" sz="6000" baseline="-25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6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+2NaOH = Na</a:t>
            </a:r>
            <a:r>
              <a:rPr lang="en-US" altLang="zh-CN" sz="6000" baseline="-25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6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SO</a:t>
            </a:r>
            <a:r>
              <a:rPr lang="en-US" altLang="zh-CN" sz="6000" baseline="-25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3</a:t>
            </a:r>
            <a:r>
              <a:rPr lang="en-US" altLang="zh-CN" sz="6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+H</a:t>
            </a:r>
            <a:r>
              <a:rPr lang="en-US" altLang="zh-CN" sz="6000" baseline="-25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6000">
                <a:solidFill>
                  <a:schemeClr val="bg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O</a:t>
            </a:r>
            <a:r>
              <a:rPr kumimoji="0" lang="zh-CN" altLang="zh-CN" sz="6000" i="0" u="none" strike="noStrike" kern="1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	</a:t>
            </a: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10710" algn="l"/>
              </a:tabLst>
              <a:defRPr/>
            </a:pPr>
            <a:r>
              <a:rPr kumimoji="0" lang="zh-CN" altLang="zh-CN" sz="6000" i="0" u="none" strike="noStrike" kern="1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B.</a:t>
            </a:r>
            <a:r>
              <a:rPr kumimoji="0" lang="en-US" altLang="zh-CN" sz="6000" i="0" u="none" strike="noStrike" kern="1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 </a:t>
            </a:r>
            <a:r>
              <a:rPr kumimoji="0" lang="zh-CN" altLang="zh-CN" sz="6000" i="0" u="none" strike="noStrike" kern="1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C</a:t>
            </a:r>
            <a:r>
              <a:rPr kumimoji="0" lang="en-US" altLang="zh-CN" sz="6000" i="0" u="none" strike="noStrike" kern="1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a</a:t>
            </a:r>
            <a:r>
              <a:rPr kumimoji="0" lang="zh-CN" altLang="zh-CN" sz="6000" i="0" u="none" strike="noStrike" kern="1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O＋2HCl = C</a:t>
            </a:r>
            <a:r>
              <a:rPr kumimoji="0" lang="en-US" altLang="zh-CN" sz="6000" i="0" u="none" strike="noStrike" kern="1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a</a:t>
            </a:r>
            <a:r>
              <a:rPr kumimoji="0" lang="zh-CN" altLang="zh-CN" sz="6000" i="0" u="none" strike="noStrike" kern="1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Cl</a:t>
            </a:r>
            <a:r>
              <a:rPr kumimoji="0" lang="zh-CN" altLang="zh-CN" sz="6000" i="0" u="none" strike="noStrike" kern="100" cap="none" spc="0" normalizeH="0" baseline="-2500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2</a:t>
            </a:r>
            <a:r>
              <a:rPr kumimoji="0" lang="zh-CN" altLang="zh-CN" sz="6000" i="0" u="none" strike="noStrike" kern="1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＋H2O	</a:t>
            </a:r>
            <a:r>
              <a:rPr kumimoji="0" lang="en-US" altLang="zh-CN" sz="6000" i="0" u="none" strike="noStrike" kern="1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  </a:t>
            </a: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10710" algn="l"/>
              </a:tabLst>
              <a:defRPr/>
            </a:pPr>
            <a:r>
              <a:rPr kumimoji="0" lang="zh-CN" altLang="zh-CN" sz="6000" i="0" u="none" strike="noStrike" kern="1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C.</a:t>
            </a:r>
            <a:r>
              <a:rPr kumimoji="0" lang="en-US" altLang="zh-CN" sz="6000" i="0" u="none" strike="noStrike" kern="1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 </a:t>
            </a:r>
            <a:r>
              <a:rPr lang="zh-CN" altLang="zh-CN" sz="6000" kern="10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2KOH</a:t>
            </a:r>
            <a:r>
              <a:rPr kumimoji="0" lang="zh-CN" altLang="zh-CN" sz="6000" i="0" u="none" strike="noStrike" kern="1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＋</a:t>
            </a:r>
            <a:r>
              <a:rPr lang="zh-CN" altLang="zh-CN" sz="6000" kern="10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H</a:t>
            </a:r>
            <a:r>
              <a:rPr lang="zh-CN" altLang="zh-CN" sz="6000" kern="100" baseline="-2500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2</a:t>
            </a:r>
            <a:r>
              <a:rPr lang="zh-CN" altLang="zh-CN" sz="6000" kern="10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SO</a:t>
            </a:r>
            <a:r>
              <a:rPr lang="zh-CN" altLang="zh-CN" sz="6000" kern="100" baseline="-2500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4</a:t>
            </a:r>
            <a:r>
              <a:rPr kumimoji="0" lang="zh-CN" altLang="zh-CN" sz="6000" i="0" u="none" strike="noStrike" kern="1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 = K</a:t>
            </a:r>
            <a:r>
              <a:rPr kumimoji="0" lang="zh-CN" altLang="zh-CN" sz="6000" i="0" u="none" strike="noStrike" kern="100" cap="none" spc="0" normalizeH="0" baseline="-2500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2</a:t>
            </a:r>
            <a:r>
              <a:rPr kumimoji="0" lang="zh-CN" altLang="zh-CN" sz="6000" i="0" u="none" strike="noStrike" kern="1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SO</a:t>
            </a:r>
            <a:r>
              <a:rPr kumimoji="0" lang="zh-CN" altLang="zh-CN" sz="6000" i="0" u="none" strike="noStrike" kern="100" cap="none" spc="0" normalizeH="0" baseline="-2500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4</a:t>
            </a:r>
            <a:r>
              <a:rPr kumimoji="0" lang="zh-CN" altLang="zh-CN" sz="6000" i="0" u="none" strike="noStrike" kern="1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＋2H</a:t>
            </a:r>
            <a:r>
              <a:rPr kumimoji="0" lang="zh-CN" altLang="zh-CN" sz="6000" i="0" u="none" strike="noStrike" kern="100" cap="none" spc="0" normalizeH="0" baseline="-2500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2</a:t>
            </a:r>
            <a:r>
              <a:rPr kumimoji="0" lang="zh-CN" altLang="zh-CN" sz="6000" i="0" u="none" strike="noStrike" kern="1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O	</a:t>
            </a: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10710" algn="l"/>
              </a:tabLst>
              <a:defRPr/>
            </a:pPr>
            <a:r>
              <a:rPr kumimoji="0" lang="zh-CN" altLang="zh-CN" sz="6000" i="0" u="none" strike="noStrike" kern="1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D.</a:t>
            </a:r>
            <a:r>
              <a:rPr kumimoji="0" lang="en-US" altLang="zh-CN" sz="6000" i="0" u="none" strike="noStrike" kern="1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 </a:t>
            </a:r>
            <a:r>
              <a:rPr kumimoji="0" lang="zh-CN" altLang="zh-CN" sz="6000" i="0" u="none" strike="noStrike" kern="1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CaO＋H</a:t>
            </a:r>
            <a:r>
              <a:rPr kumimoji="0" lang="zh-CN" altLang="zh-CN" sz="6000" i="0" u="none" strike="noStrike" kern="100" cap="none" spc="0" normalizeH="0" baseline="-2500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2</a:t>
            </a:r>
            <a:r>
              <a:rPr kumimoji="0" lang="zh-CN" altLang="zh-CN" sz="6000" i="0" u="none" strike="noStrike" kern="1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O = Ca(OH)</a:t>
            </a:r>
            <a:r>
              <a:rPr kumimoji="0" lang="zh-CN" altLang="zh-CN" sz="6000" i="0" u="none" strike="noStrike" kern="100" cap="none" spc="0" normalizeH="0" baseline="-2500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22.10.14"/>
  <p:tag name="AS_TITLE" val="Aspose.Slides for .NET 4.0 Client Profile"/>
  <p:tag name="AS_VERSION" val="22.10"/>
  <p:tag name="COMMONDATA" val="eyJoZGlkIjoiMjMzMzc4Y2I3ZmJiODdmMDAzZTNlNGE0ZWMyZjI2YzUifQ=="/>
  <p:tag name="KSO_WPP_MARK_KEY" val="439620c2-daf8-4fa6-bdc9-1933b6c8560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7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8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9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1"/>
  <p:tag name="KSO_WM_UNIT_PLACING_PICTURE_USER_VIEWPORT" val="{&quot;height&quot;:16200,&quot;width&quot;:28800}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5"/>
  <p:tag name="KSO_WM_UNIT_PLACING_PICTURE_USER_VIEWPORT" val="{&quot;height&quot;:1812,&quot;width&quot;:12402}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6"/>
  <p:tag name="KSO_WM_BEAUTIFY_FLAG" val=""/>
  <p:tag name="KSO_WM_UNIT_PLACING_PICTURE_USER_VIEWPORT" val="{&quot;height&quot;:1812,&quot;width&quot;:12402}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9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5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8"/>
  <p:tag name="KSO_WM_BEAUTIFY_FLAG" val="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6"/>
  <p:tag name="KSO_WM_BEAUTIFY_FLAG" val="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7"/>
  <p:tag name="KSO_WM_BEAUTIFY_FLAG" val="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3"/>
  <p:tag name="KSO_WM_BEAUTIFY_FLAG" val="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4"/>
  <p:tag name="KSO_WM_BEAUTIFY_FLAG" val="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0"/>
  <p:tag name="KSO_WM_BEAUTIFY_FLAG" val="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1"/>
  <p:tag name="KSO_WM_BEAUTIFY_FLAG" val="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0"/>
  <p:tag name="KSO_WM_BEAUTIFY_FLAG" val="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1"/>
  <p:tag name="KSO_WM_BEAUTIFY_FLAG" val="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"/>
  <p:tag name="KSO_WM_BEAUTIFY_FLAG" val="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"/>
  <p:tag name="KSO_WM_BEAUTIFY_FLAG" val="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"/>
  <p:tag name="KSO_WM_BEAUTIFY_FLAG" val="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"/>
  <p:tag name="KSO_WM_BEAUTIFY_FLAG" val="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"/>
  <p:tag name="KSO_WM_BEAUTIFY_FLAG" val="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"/>
  <p:tag name="KSO_WM_BEAUTIFY_FLAG" val="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"/>
  <p:tag name="KSO_WM_BEAUTIFY_FLAG" val="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"/>
  <p:tag name="KSO_WM_BEAUTIFY_FLAG" val="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"/>
  <p:tag name="KSO_WM_BEAUTIFY_FLAG" val="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"/>
  <p:tag name="KSO_WM_BEAUTIFY_FLAG" val="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"/>
  <p:tag name="KSO_WM_BEAUTIFY_FLAG" val="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"/>
  <p:tag name="KSO_WM_BEAUTIFY_FLAG" val="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"/>
  <p:tag name="KSO_WM_BEAUTIFY_FLAG" val="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"/>
  <p:tag name="KSO_WM_BEAUTIFY_FLAG" val="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"/>
  <p:tag name="KSO_WM_BEAUTIFY_FLAG" val="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"/>
  <p:tag name="KSO_WM_BEAUTIFY_FLAG" val=""/>
  <p:tag name="KSO_WM_UNIT_TABLE_BEAUTIFY" val="smartTable{509da5d2-c9e2-4509-97ee-34658cb1ebef}"/>
  <p:tag name="TABLE_ENDDRAG_ORIGIN_RECT" val="1316*611"/>
  <p:tag name="TABLE_ENDDRAG_RECT" val="66*148*1316*61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"/>
  <p:tag name="KSO_WM_BEAUTIFY_FLAG" val="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"/>
  <p:tag name="KSO_WM_BEAUTIFY_FLAG" val="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"/>
  <p:tag name="KSO_WM_BEAUTIFY_FLAG" val="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"/>
  <p:tag name="KSO_WM_BEAUTIFY_FLAG" val="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"/>
  <p:tag name="KSO_WM_BEAUTIFY_FLAG" val="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"/>
  <p:tag name="KSO_WM_BEAUTIFY_FLAG" val="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"/>
  <p:tag name="KSO_WM_BEAUTIFY_FLAG" val="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"/>
  <p:tag name="KSO_WM_BEAUTIFY_FLAG" val="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"/>
  <p:tag name="KSO_WM_BEAUTIFY_FLAG" val="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"/>
  <p:tag name="KSO_WM_BEAUTIFY_FLAG" val="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"/>
  <p:tag name="KSO_WM_BEAUTIFY_FLAG" val="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"/>
  <p:tag name="KSO_WM_BEAUTIFY_FLAG" val="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"/>
  <p:tag name="KSO_WM_BEAUTIFY_FLAG" val="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"/>
  <p:tag name="KSO_WM_BEAUTIFY_FLAG" val="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"/>
  <p:tag name="KSO_WM_BEAUTIFY_FLAG" val="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"/>
  <p:tag name="KSO_WM_BEAUTIFY_FLAG" val="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"/>
  <p:tag name="KSO_WM_BEAUTIFY_FLAG" val="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"/>
  <p:tag name="KSO_WM_BEAUTIFY_FLAG" val="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7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"/>
  <p:tag name="KSO_WM_BEAUTIFY_FLAG" val="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3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4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5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"/>
  <p:tag name="KSO_WM_BEAUTIFY_FLAG" val="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"/>
  <p:tag name="KSO_WM_BEAUTIFY_FLAG" val="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"/>
</p:tagLst>
</file>

<file path=ppt/theme/theme1.xml><?xml version="1.0" encoding="utf-8"?>
<a:theme xmlns:a="http://schemas.openxmlformats.org/drawingml/2006/main" name="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471</Words>
  <Application>Microsoft Office PowerPoint</Application>
  <PresentationFormat>自定义</PresentationFormat>
  <Paragraphs>74</Paragraphs>
  <Slides>16</Slides>
  <Notes>2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5" baseType="lpstr">
      <vt:lpstr>Calibri</vt:lpstr>
      <vt:lpstr>Times New Roman</vt:lpstr>
      <vt:lpstr>Arial</vt:lpstr>
      <vt:lpstr>黑体</vt:lpstr>
      <vt:lpstr>Josefin Sans Bold</vt:lpstr>
      <vt:lpstr>宋体</vt:lpstr>
      <vt:lpstr>Sifonn</vt:lpstr>
      <vt:lpstr>Courier New</vt:lpstr>
      <vt:lpstr>1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2023-04-04T03:07:40Z</dcterms:created>
  <dcterms:modified xsi:type="dcterms:W3CDTF">2023-04-04T03:07:58Z</dcterms:modified>
</cp:coreProperties>
</file>