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399" r:id="rId1"/>
    <p:sldMasterId id="2147490436" r:id="rId2"/>
  </p:sldMasterIdLst>
  <p:notesMasterIdLst>
    <p:notesMasterId r:id="rId3"/>
  </p:notesMasterIdLst>
  <p:sldIdLst>
    <p:sldId id="3166" r:id="rId4"/>
    <p:sldId id="3171" r:id="rId5"/>
    <p:sldId id="3176" r:id="rId6"/>
    <p:sldId id="3180" r:id="rId7"/>
    <p:sldId id="3183" r:id="rId8"/>
    <p:sldId id="3186" r:id="rId9"/>
    <p:sldId id="3190" r:id="rId10"/>
    <p:sldId id="3194" r:id="rId11"/>
    <p:sldId id="3197" r:id="rId12"/>
    <p:sldId id="3200" r:id="rId13"/>
    <p:sldId id="3204" r:id="rId14"/>
    <p:sldId id="3208" r:id="rId15"/>
    <p:sldId id="3211" r:id="rId16"/>
    <p:sldId id="3214" r:id="rId17"/>
    <p:sldId id="3218" r:id="rId18"/>
    <p:sldId id="3222" r:id="rId19"/>
    <p:sldId id="3225" r:id="rId20"/>
    <p:sldId id="3228" r:id="rId21"/>
    <p:sldId id="3232" r:id="rId22"/>
    <p:sldId id="3236" r:id="rId23"/>
    <p:sldId id="3239" r:id="rId24"/>
    <p:sldId id="3243" r:id="rId2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tableStyles" Target="tableStyles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image" Target="../media/image2.jpeg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image" Target="../media/image2.jpeg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tags" Target="../tags/tag42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image" Target="../media/image1.png"/><Relationship Id="rId6" Type="http://schemas.openxmlformats.org/officeDocument/2006/relationships/tags" Target="../tags/tag81.xml"/><Relationship Id="rId7" Type="http://schemas.openxmlformats.org/officeDocument/2006/relationships/image" Target="../media/image2.jpeg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tags" Target="../tags/tag89.xml"/><Relationship Id="rId16" Type="http://schemas.openxmlformats.org/officeDocument/2006/relationships/tags" Target="../tags/tag90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1" name="直接连接符 1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4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1" name="直接连接符 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2926080" y="604911"/>
            <a:ext cx="0" cy="5627077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/>
          <a:noFill/>
        </p:spPr>
        <p:txBody>
          <a:bodyPr anchor="ctr" anchorCtr="0" bIns="0" lIns="0" rIns="0" rtlCol="0" tIns="0" vert="eaVert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9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1" name="直接连接符 1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3600" i="0" kern="1200" kumimoji="0" noProof="1" normalizeH="0" spc="300" err="1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/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9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9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1" name="直接连接符 1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3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5" name="直接连接符 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7" name="直接连接符 11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8000" i="0" kern="1200" kumimoji="0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tags" Target="../tags/tag96.xml"/><Relationship Id="rId18" Type="http://schemas.openxmlformats.org/officeDocument/2006/relationships/tags" Target="../tags/tag97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400" r:id="rId1"/>
    <p:sldLayoutId id="2147490401" r:id="rId2"/>
    <p:sldLayoutId id="2147490402" r:id="rId3"/>
    <p:sldLayoutId id="2147490403" r:id="rId4"/>
    <p:sldLayoutId id="2147490404" r:id="rId5"/>
    <p:sldLayoutId id="2147490405" r:id="rId6"/>
    <p:sldLayoutId id="2147490406" r:id="rId7"/>
    <p:sldLayoutId id="2147490407" r:id="rId8"/>
    <p:sldLayoutId id="2147490408" r:id="rId9"/>
    <p:sldLayoutId id="2147490409" r:id="rId10"/>
    <p:sldLayoutId id="214749041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/>
            <a:r>
              <a:rPr altLang="en-US" dirty="0" lang="zh-CN"/>
              <a:t>三级</a:t>
            </a:r>
            <a:endParaRPr altLang="en-US" dirty="0" lang="zh-CN"/>
          </a:p>
          <a:p>
            <a:pPr lvl="3" marR="0"/>
            <a:r>
              <a:rPr altLang="en-US" dirty="0" lang="zh-CN"/>
              <a:t>四级</a:t>
            </a:r>
            <a:endParaRPr altLang="en-US" dirty="0" lang="zh-CN"/>
          </a:p>
          <a:p>
            <a:pPr lvl="4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437" r:id="rId1"/>
    <p:sldLayoutId id="2147490438" r:id="rId2"/>
    <p:sldLayoutId id="2147490439" r:id="rId3"/>
    <p:sldLayoutId id="2147490440" r:id="rId4"/>
    <p:sldLayoutId id="2147490441" r:id="rId5"/>
    <p:sldLayoutId id="2147490442" r:id="rId6"/>
    <p:sldLayoutId id="2147490443" r:id="rId7"/>
    <p:sldLayoutId id="2147490444" r:id="rId8"/>
    <p:sldLayoutId id="2147490445" r:id="rId9"/>
    <p:sldLayoutId id="2147490446" r:id="rId10"/>
    <p:sldLayoutId id="2147490447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slideLayout" Target="../slideLayouts/slideLayout14.xml"/><Relationship Id="rId1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tags" Target="../tags/tag162.xml"/><Relationship Id="rId14" Type="http://schemas.openxmlformats.org/officeDocument/2006/relationships/tags" Target="../tags/tag163.xml"/><Relationship Id="rId15" Type="http://schemas.openxmlformats.org/officeDocument/2006/relationships/tags" Target="../tags/tag164.xml"/><Relationship Id="rId16" Type="http://schemas.openxmlformats.org/officeDocument/2006/relationships/tags" Target="../tags/tag165.xml"/><Relationship Id="rId17" Type="http://schemas.openxmlformats.org/officeDocument/2006/relationships/tags" Target="../tags/tag166.xml"/><Relationship Id="rId18" Type="http://schemas.openxmlformats.org/officeDocument/2006/relationships/tags" Target="../tags/tag167.xml"/><Relationship Id="rId19" Type="http://schemas.openxmlformats.org/officeDocument/2006/relationships/tags" Target="../tags/tag168.xml"/><Relationship Id="rId20" Type="http://schemas.openxmlformats.org/officeDocument/2006/relationships/tags" Target="../tags/tag169.xml"/><Relationship Id="rId21" Type="http://schemas.openxmlformats.org/officeDocument/2006/relationships/tags" Target="../tags/tag170.xml"/><Relationship Id="rId22" Type="http://schemas.openxmlformats.org/officeDocument/2006/relationships/tags" Target="../tags/tag171.xml"/><Relationship Id="rId23" Type="http://schemas.openxmlformats.org/officeDocument/2006/relationships/tags" Target="../tags/tag172.xml"/><Relationship Id="rId24" Type="http://schemas.openxmlformats.org/officeDocument/2006/relationships/tags" Target="../tags/tag173.xml"/><Relationship Id="rId25" Type="http://schemas.openxmlformats.org/officeDocument/2006/relationships/tags" Target="../tags/tag174.xml"/><Relationship Id="rId26" Type="http://schemas.openxmlformats.org/officeDocument/2006/relationships/tags" Target="../tags/tag175.xml"/><Relationship Id="rId27" Type="http://schemas.openxmlformats.org/officeDocument/2006/relationships/tags" Target="../tags/tag176.xml"/><Relationship Id="rId28" Type="http://schemas.openxmlformats.org/officeDocument/2006/relationships/tags" Target="../tags/tag177.xml"/><Relationship Id="rId29" Type="http://schemas.openxmlformats.org/officeDocument/2006/relationships/tags" Target="../tags/tag178.xml"/><Relationship Id="rId30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tags" Target="../tags/tag241.xml"/><Relationship Id="rId14" Type="http://schemas.openxmlformats.org/officeDocument/2006/relationships/tags" Target="../tags/tag242.xml"/><Relationship Id="rId15" Type="http://schemas.openxmlformats.org/officeDocument/2006/relationships/tags" Target="../tags/tag243.xml"/><Relationship Id="rId16" Type="http://schemas.openxmlformats.org/officeDocument/2006/relationships/tags" Target="../tags/tag244.xml"/><Relationship Id="rId17" Type="http://schemas.openxmlformats.org/officeDocument/2006/relationships/tags" Target="../tags/tag245.xml"/><Relationship Id="rId18" Type="http://schemas.openxmlformats.org/officeDocument/2006/relationships/tags" Target="../tags/tag246.xml"/><Relationship Id="rId19" Type="http://schemas.openxmlformats.org/officeDocument/2006/relationships/tags" Target="../tags/tag247.xml"/><Relationship Id="rId20" Type="http://schemas.openxmlformats.org/officeDocument/2006/relationships/tags" Target="../tags/tag248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tags" Target="../tags/tag273.xml"/><Relationship Id="rId14" Type="http://schemas.openxmlformats.org/officeDocument/2006/relationships/tags" Target="../tags/tag274.xml"/><Relationship Id="rId15" Type="http://schemas.openxmlformats.org/officeDocument/2006/relationships/tags" Target="../tags/tag275.xml"/><Relationship Id="rId16" Type="http://schemas.openxmlformats.org/officeDocument/2006/relationships/tags" Target="../tags/tag276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3704"/>
          </a:bodyPr>
          <a:p>
            <a:r>
              <a:rPr altLang="en-US" dirty="0" lang="zh-CN"/>
              <a:t>初中教育中的实践能力培养与实践</a:t>
            </a:r>
            <a:endParaRPr altLang="en-US" dirty="0" lang="zh-CN"/>
          </a:p>
        </p:txBody>
      </p:sp>
    </p:spTree>
    <p:custDataLst>
      <p:tags r:id="rId4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0" name="序号"/>
          <p:cNvSpPr txBox="1"/>
          <p:nvPr>
            <p:custDataLst>
              <p:tags r:id="rId2"/>
            </p:custDataLst>
          </p:nvPr>
        </p:nvSpPr>
        <p:spPr>
          <a:xfrm>
            <a:off x="3189605" y="145161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3"/>
            </p:custDataLst>
          </p:nvPr>
        </p:nvSpPr>
        <p:spPr>
          <a:xfrm>
            <a:off x="4132580" y="122047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初中教育中的实践能力培养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4"/>
            </p:custDataLst>
          </p:nvPr>
        </p:nvSpPr>
        <p:spPr>
          <a:xfrm>
            <a:off x="7381875" y="145161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5"/>
            </p:custDataLst>
          </p:nvPr>
        </p:nvSpPr>
        <p:spPr>
          <a:xfrm>
            <a:off x="8324850" y="1191895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初中教育中的实践环节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6"/>
            </p:custDataLst>
          </p:nvPr>
        </p:nvSpPr>
        <p:spPr>
          <a:xfrm>
            <a:off x="3189605" y="311594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7"/>
            </p:custDataLst>
          </p:nvPr>
        </p:nvSpPr>
        <p:spPr>
          <a:xfrm>
            <a:off x="4132580" y="2826385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初中教育中实践能力培养的案例分析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8"/>
            </p:custDataLst>
          </p:nvPr>
        </p:nvSpPr>
        <p:spPr>
          <a:xfrm>
            <a:off x="7381875" y="311594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9"/>
            </p:custDataLst>
          </p:nvPr>
        </p:nvSpPr>
        <p:spPr>
          <a:xfrm>
            <a:off x="8324850" y="285623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初中教育中实践能力培养的挑战与对策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6" name="序号"/>
          <p:cNvSpPr txBox="1"/>
          <p:nvPr>
            <p:custDataLst>
              <p:tags r:id="rId10"/>
            </p:custDataLst>
          </p:nvPr>
        </p:nvSpPr>
        <p:spPr>
          <a:xfrm>
            <a:off x="3189605" y="478536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05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11"/>
            </p:custDataLst>
          </p:nvPr>
        </p:nvSpPr>
        <p:spPr>
          <a:xfrm>
            <a:off x="4132580" y="452501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结论和建议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2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初中教育中的实践能力培养</a:t>
            </a:r>
            <a:endParaRPr altLang="en-US" dirty="0" lang="zh-CN"/>
          </a:p>
        </p:txBody>
      </p:sp>
      <p:sp>
        <p:nvSpPr>
          <p:cNvPr id="104887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实践能力培养的重要性</a:t>
            </a:r>
            <a:endParaRPr altLang="en-US" lang="zh-CN"/>
          </a:p>
        </p:txBody>
      </p:sp>
      <p:sp>
        <p:nvSpPr>
          <p:cNvPr id="104891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56363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20" name="矩形 65"/>
          <p:cNvSpPr/>
          <p:nvPr>
            <p:custDataLst>
              <p:tags r:id="rId2"/>
            </p:custDataLst>
          </p:nvPr>
        </p:nvSpPr>
        <p:spPr>
          <a:xfrm>
            <a:off x="1038552" y="1664323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2" name="文本框 66"/>
          <p:cNvSpPr txBox="1"/>
          <p:nvPr>
            <p:custDataLst>
              <p:tags r:id="rId3"/>
            </p:custDataLst>
          </p:nvPr>
        </p:nvSpPr>
        <p:spPr>
          <a:xfrm>
            <a:off x="1432357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培养实际操作能力，增强学生的综合素质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2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2701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26" name="矩形 69"/>
          <p:cNvSpPr/>
          <p:nvPr>
            <p:custDataLst>
              <p:tags r:id="rId5"/>
            </p:custDataLst>
          </p:nvPr>
        </p:nvSpPr>
        <p:spPr>
          <a:xfrm>
            <a:off x="6404229" y="1664323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8" name="文本框 70"/>
          <p:cNvSpPr txBox="1"/>
          <p:nvPr>
            <p:custDataLst>
              <p:tags r:id="rId6"/>
            </p:custDataLst>
          </p:nvPr>
        </p:nvSpPr>
        <p:spPr>
          <a:xfrm>
            <a:off x="6798696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促进理论与实践相结合，提高学习效果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3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56363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32" name="文本框 74"/>
          <p:cNvSpPr txBox="1"/>
          <p:nvPr>
            <p:custDataLst>
              <p:tags r:id="rId8"/>
            </p:custDataLst>
          </p:nvPr>
        </p:nvSpPr>
        <p:spPr>
          <a:xfrm>
            <a:off x="1432357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激发学生学习兴趣，培养创新精神和实践能力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34" name="矩形 73"/>
          <p:cNvSpPr/>
          <p:nvPr>
            <p:custDataLst>
              <p:tags r:id="rId9"/>
            </p:custDataLst>
          </p:nvPr>
        </p:nvSpPr>
        <p:spPr>
          <a:xfrm>
            <a:off x="1038552" y="4299177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82930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38" name="矩形 84"/>
          <p:cNvSpPr/>
          <p:nvPr>
            <p:custDataLst>
              <p:tags r:id="rId11"/>
            </p:custDataLst>
          </p:nvPr>
        </p:nvSpPr>
        <p:spPr>
          <a:xfrm>
            <a:off x="6465120" y="4299177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0" name="文本框 85"/>
          <p:cNvSpPr txBox="1"/>
          <p:nvPr>
            <p:custDataLst>
              <p:tags r:id="rId12"/>
            </p:custDataLst>
          </p:nvPr>
        </p:nvSpPr>
        <p:spPr>
          <a:xfrm>
            <a:off x="6858925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为未来的职业发展奠定基础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实践能力培养的目标和原则</a:t>
            </a:r>
            <a:endParaRPr altLang="en-US" lang="zh-CN"/>
          </a:p>
        </p:txBody>
      </p:sp>
      <p:sp>
        <p:nvSpPr>
          <p:cNvPr id="1048976" name="任意多边形: 形状 47"/>
          <p:cNvSpPr/>
          <p:nvPr>
            <p:custDataLst>
              <p:tags r:id="rId1"/>
            </p:custDataLst>
          </p:nvPr>
        </p:nvSpPr>
        <p:spPr>
          <a:xfrm rot="10800000">
            <a:off x="737953" y="1961634"/>
            <a:ext cx="5099664" cy="361636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78" name="矩形 48"/>
          <p:cNvSpPr/>
          <p:nvPr>
            <p:custDataLst>
              <p:tags r:id="rId2"/>
            </p:custDataLst>
          </p:nvPr>
        </p:nvSpPr>
        <p:spPr>
          <a:xfrm>
            <a:off x="608330" y="2483301"/>
            <a:ext cx="259154" cy="261147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0" name="文本框 52"/>
          <p:cNvSpPr txBox="1"/>
          <p:nvPr>
            <p:custDataLst>
              <p:tags r:id="rId3"/>
            </p:custDataLst>
          </p:nvPr>
        </p:nvSpPr>
        <p:spPr>
          <a:xfrm>
            <a:off x="1107123" y="2268534"/>
            <a:ext cx="4404799" cy="243850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3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目标：培养学生实际操作能力，提高解决实际问题的能力</a:t>
            </a:r>
            <a:endParaRPr altLang="en-US" dirty="0" sz="3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82" name="任意多边形: 形状 19"/>
          <p:cNvSpPr/>
          <p:nvPr>
            <p:custDataLst>
              <p:tags r:id="rId4"/>
            </p:custDataLst>
          </p:nvPr>
        </p:nvSpPr>
        <p:spPr>
          <a:xfrm rot="10800000">
            <a:off x="6477563" y="1961634"/>
            <a:ext cx="5099664" cy="361636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84" name="矩形 20"/>
          <p:cNvSpPr/>
          <p:nvPr>
            <p:custDataLst>
              <p:tags r:id="rId5"/>
            </p:custDataLst>
          </p:nvPr>
        </p:nvSpPr>
        <p:spPr>
          <a:xfrm>
            <a:off x="6347940" y="2483301"/>
            <a:ext cx="259154" cy="261147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6" name="文本框 3"/>
          <p:cNvSpPr txBox="1"/>
          <p:nvPr>
            <p:custDataLst>
              <p:tags r:id="rId6"/>
            </p:custDataLst>
          </p:nvPr>
        </p:nvSpPr>
        <p:spPr>
          <a:xfrm>
            <a:off x="6846733" y="2268534"/>
            <a:ext cx="4404799" cy="243850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3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原则：以实践为基础，注重理论与实践相结合，鼓励学生动手操作，培养创新意识和实践能力</a:t>
            </a:r>
            <a:endParaRPr altLang="en-US" dirty="0" sz="3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实践能力培养的方法和途径</a:t>
            </a:r>
            <a:endParaRPr altLang="en-US" lang="zh-CN"/>
          </a:p>
        </p:txBody>
      </p:sp>
      <p:sp>
        <p:nvSpPr>
          <p:cNvPr id="1049022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4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6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实验课程：通过实验操作提高学生的动手能力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0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2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课外活动：组织各种社团和活动，让学生在实践中学习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6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8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社会实践：鼓励学生参与社会实践，增强社会责任感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2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4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校企合作：与企业合作，提供实习机会，让学生了解实际工作场景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初中教育中的实践环节</a:t>
            </a:r>
            <a:endParaRPr altLang="en-US" dirty="0" lang="zh-CN"/>
          </a:p>
        </p:txBody>
      </p:sp>
      <p:sp>
        <p:nvSpPr>
          <p:cNvPr id="104908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校内实践活动的开展</a:t>
            </a:r>
            <a:endParaRPr altLang="en-US" lang="zh-CN"/>
          </a:p>
        </p:txBody>
      </p:sp>
      <p:sp>
        <p:nvSpPr>
          <p:cNvPr id="1049128" name="椭圆 262"/>
          <p:cNvSpPr/>
          <p:nvPr>
            <p:custDataLst>
              <p:tags r:id="rId1"/>
            </p:custDataLst>
          </p:nvPr>
        </p:nvSpPr>
        <p:spPr>
          <a:xfrm>
            <a:off x="2414057" y="402162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30" name="椭圆 263"/>
          <p:cNvSpPr/>
          <p:nvPr>
            <p:custDataLst>
              <p:tags r:id="rId2"/>
            </p:custDataLst>
          </p:nvPr>
        </p:nvSpPr>
        <p:spPr>
          <a:xfrm>
            <a:off x="3266271" y="410201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32" name="椭圆 264"/>
          <p:cNvSpPr/>
          <p:nvPr>
            <p:custDataLst>
              <p:tags r:id="rId3"/>
            </p:custDataLst>
          </p:nvPr>
        </p:nvSpPr>
        <p:spPr>
          <a:xfrm>
            <a:off x="4064242" y="433859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34" name="椭圆 265"/>
          <p:cNvSpPr/>
          <p:nvPr>
            <p:custDataLst>
              <p:tags r:id="rId4"/>
            </p:custDataLst>
          </p:nvPr>
        </p:nvSpPr>
        <p:spPr>
          <a:xfrm>
            <a:off x="4738693" y="453857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36" name="椭圆 266"/>
          <p:cNvSpPr/>
          <p:nvPr>
            <p:custDataLst>
              <p:tags r:id="rId5"/>
            </p:custDataLst>
          </p:nvPr>
        </p:nvSpPr>
        <p:spPr>
          <a:xfrm>
            <a:off x="5430137" y="474313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6862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8" name="椭圆 268"/>
          <p:cNvSpPr/>
          <p:nvPr>
            <p:custDataLst>
              <p:tags r:id="rId7"/>
            </p:custDataLst>
          </p:nvPr>
        </p:nvSpPr>
        <p:spPr>
          <a:xfrm flipV="1">
            <a:off x="2778078" y="448237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0" name="椭圆 269"/>
          <p:cNvSpPr/>
          <p:nvPr>
            <p:custDataLst>
              <p:tags r:id="rId8"/>
            </p:custDataLst>
          </p:nvPr>
        </p:nvSpPr>
        <p:spPr>
          <a:xfrm flipV="1">
            <a:off x="2819904" y="452485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2" name="椭圆 270"/>
          <p:cNvSpPr/>
          <p:nvPr>
            <p:custDataLst>
              <p:tags r:id="rId9"/>
            </p:custDataLst>
          </p:nvPr>
        </p:nvSpPr>
        <p:spPr>
          <a:xfrm flipV="1">
            <a:off x="7786797" y="366806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8308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4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4258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6215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6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49762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6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6350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8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0598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0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2421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3923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2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6014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5292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4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71879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5093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6" name="图形 15"/>
          <p:cNvSpPr/>
          <p:nvPr>
            <p:custDataLst>
              <p:tags r:id="rId22"/>
            </p:custDataLst>
          </p:nvPr>
        </p:nvSpPr>
        <p:spPr>
          <a:xfrm>
            <a:off x="5016447" y="494180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58" name="图形 19"/>
          <p:cNvSpPr/>
          <p:nvPr>
            <p:custDataLst>
              <p:tags r:id="rId23"/>
            </p:custDataLst>
          </p:nvPr>
        </p:nvSpPr>
        <p:spPr>
          <a:xfrm>
            <a:off x="8597185" y="4633991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60" name="图形 27"/>
          <p:cNvSpPr/>
          <p:nvPr>
            <p:custDataLst>
              <p:tags r:id="rId24"/>
            </p:custDataLst>
          </p:nvPr>
        </p:nvSpPr>
        <p:spPr>
          <a:xfrm>
            <a:off x="4113257" y="3666754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62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15778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64" name="正文"/>
          <p:cNvSpPr txBox="1"/>
          <p:nvPr>
            <p:custDataLst>
              <p:tags r:id="rId26"/>
            </p:custDataLst>
          </p:nvPr>
        </p:nvSpPr>
        <p:spPr>
          <a:xfrm>
            <a:off x="608330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校内实践活动的目的：培养学生的实践能力，促进理论与实践的结合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正文"/>
          <p:cNvSpPr txBox="1"/>
          <p:nvPr>
            <p:custDataLst>
              <p:tags r:id="rId27"/>
            </p:custDataLst>
          </p:nvPr>
        </p:nvSpPr>
        <p:spPr>
          <a:xfrm>
            <a:off x="9419336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校内实践活动的评价：评价标准多样化，注重过程与结果相结合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正文"/>
          <p:cNvSpPr txBox="1"/>
          <p:nvPr>
            <p:custDataLst>
              <p:tags r:id="rId28"/>
            </p:custDataLst>
          </p:nvPr>
        </p:nvSpPr>
        <p:spPr>
          <a:xfrm>
            <a:off x="7063330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校内实践活动的组织：学校提供场地、设备等资源，教师指导，学生自主开展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正文"/>
          <p:cNvSpPr txBox="1"/>
          <p:nvPr>
            <p:custDataLst>
              <p:tags r:id="rId29"/>
            </p:custDataLst>
          </p:nvPr>
        </p:nvSpPr>
        <p:spPr>
          <a:xfrm>
            <a:off x="2964336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校内实践活动的形式：实验、课题研究、项目制作等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校外实践活动的组织</a:t>
            </a:r>
            <a:endParaRPr altLang="en-US" lang="zh-CN"/>
          </a:p>
        </p:txBody>
      </p:sp>
      <p:sp>
        <p:nvSpPr>
          <p:cNvPr id="104920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56363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08" name="矩形 65"/>
          <p:cNvSpPr/>
          <p:nvPr>
            <p:custDataLst>
              <p:tags r:id="rId2"/>
            </p:custDataLst>
          </p:nvPr>
        </p:nvSpPr>
        <p:spPr>
          <a:xfrm>
            <a:off x="1038552" y="1664323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0" name="文本框 66"/>
          <p:cNvSpPr txBox="1"/>
          <p:nvPr>
            <p:custDataLst>
              <p:tags r:id="rId3"/>
            </p:custDataLst>
          </p:nvPr>
        </p:nvSpPr>
        <p:spPr>
          <a:xfrm>
            <a:off x="1432357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确定实践主题：根据课程要求和学生兴趣选择主题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1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2701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14" name="矩形 69"/>
          <p:cNvSpPr/>
          <p:nvPr>
            <p:custDataLst>
              <p:tags r:id="rId5"/>
            </p:custDataLst>
          </p:nvPr>
        </p:nvSpPr>
        <p:spPr>
          <a:xfrm>
            <a:off x="6404229" y="1664323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6" name="文本框 70"/>
          <p:cNvSpPr txBox="1"/>
          <p:nvPr>
            <p:custDataLst>
              <p:tags r:id="rId6"/>
            </p:custDataLst>
          </p:nvPr>
        </p:nvSpPr>
        <p:spPr>
          <a:xfrm>
            <a:off x="6798696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制定计划：包括时间、地点、人员、预算等方面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1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56363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20" name="文本框 74"/>
          <p:cNvSpPr txBox="1"/>
          <p:nvPr>
            <p:custDataLst>
              <p:tags r:id="rId8"/>
            </p:custDataLst>
          </p:nvPr>
        </p:nvSpPr>
        <p:spPr>
          <a:xfrm>
            <a:off x="1432357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组织实施：确保活动顺利进行，注意安全问题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22" name="矩形 73"/>
          <p:cNvSpPr/>
          <p:nvPr>
            <p:custDataLst>
              <p:tags r:id="rId9"/>
            </p:custDataLst>
          </p:nvPr>
        </p:nvSpPr>
        <p:spPr>
          <a:xfrm>
            <a:off x="1038552" y="4299177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82930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26" name="矩形 84"/>
          <p:cNvSpPr/>
          <p:nvPr>
            <p:custDataLst>
              <p:tags r:id="rId11"/>
            </p:custDataLst>
          </p:nvPr>
        </p:nvSpPr>
        <p:spPr>
          <a:xfrm>
            <a:off x="6465120" y="4299177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8" name="文本框 85"/>
          <p:cNvSpPr txBox="1"/>
          <p:nvPr>
            <p:custDataLst>
              <p:tags r:id="rId12"/>
            </p:custDataLst>
          </p:nvPr>
        </p:nvSpPr>
        <p:spPr>
          <a:xfrm>
            <a:off x="6858925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总结反思：活动结束后进行总结，发现问题并提出改进措施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实践活动的评价与反馈</a:t>
            </a:r>
            <a:endParaRPr altLang="en-US" lang="zh-CN"/>
          </a:p>
        </p:txBody>
      </p:sp>
      <p:sp>
        <p:nvSpPr>
          <p:cNvPr id="1049264" name="矩形 15"/>
          <p:cNvSpPr/>
          <p:nvPr>
            <p:custDataLst>
              <p:tags r:id="rId1"/>
            </p:custDataLst>
          </p:nvPr>
        </p:nvSpPr>
        <p:spPr>
          <a:xfrm>
            <a:off x="2267933" y="1373272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评价方式：教师评价、学生自评、同学互评等多元化评价方式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任意多边形 17"/>
          <p:cNvSpPr/>
          <p:nvPr>
            <p:custDataLst>
              <p:tags r:id="rId2"/>
            </p:custDataLst>
          </p:nvPr>
        </p:nvSpPr>
        <p:spPr>
          <a:xfrm flipV="1">
            <a:off x="2186262" y="1289050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8" name="任意多边形 18"/>
          <p:cNvSpPr/>
          <p:nvPr>
            <p:custDataLst>
              <p:tags r:id="rId3"/>
            </p:custDataLst>
          </p:nvPr>
        </p:nvSpPr>
        <p:spPr>
          <a:xfrm flipH="1">
            <a:off x="8631410" y="1873503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0" name="矩形 27"/>
          <p:cNvSpPr/>
          <p:nvPr>
            <p:custDataLst>
              <p:tags r:id="rId4"/>
            </p:custDataLst>
          </p:nvPr>
        </p:nvSpPr>
        <p:spPr>
          <a:xfrm>
            <a:off x="2267933" y="2746354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反馈内容：针对学生的表现和成果进行及时反馈，指出优点和不足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任意多边形 29"/>
          <p:cNvSpPr/>
          <p:nvPr>
            <p:custDataLst>
              <p:tags r:id="rId5"/>
            </p:custDataLst>
          </p:nvPr>
        </p:nvSpPr>
        <p:spPr>
          <a:xfrm flipV="1">
            <a:off x="2186262" y="2662132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4" name="任意多边形 30"/>
          <p:cNvSpPr/>
          <p:nvPr>
            <p:custDataLst>
              <p:tags r:id="rId6"/>
            </p:custDataLst>
          </p:nvPr>
        </p:nvSpPr>
        <p:spPr>
          <a:xfrm flipH="1">
            <a:off x="8631410" y="3246585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6" name="矩形 5"/>
          <p:cNvSpPr/>
          <p:nvPr>
            <p:custDataLst>
              <p:tags r:id="rId7"/>
            </p:custDataLst>
          </p:nvPr>
        </p:nvSpPr>
        <p:spPr>
          <a:xfrm>
            <a:off x="2267933" y="4119436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反馈方式：口头反馈、书面反馈、在线反馈等多种方式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任意多边形 7"/>
          <p:cNvSpPr/>
          <p:nvPr>
            <p:custDataLst>
              <p:tags r:id="rId8"/>
            </p:custDataLst>
          </p:nvPr>
        </p:nvSpPr>
        <p:spPr>
          <a:xfrm flipV="1">
            <a:off x="2186262" y="4035214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0" name="任意多边形 8"/>
          <p:cNvSpPr/>
          <p:nvPr>
            <p:custDataLst>
              <p:tags r:id="rId9"/>
            </p:custDataLst>
          </p:nvPr>
        </p:nvSpPr>
        <p:spPr>
          <a:xfrm flipH="1">
            <a:off x="8631410" y="4619667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2" name="矩形 10"/>
          <p:cNvSpPr/>
          <p:nvPr>
            <p:custDataLst>
              <p:tags r:id="rId10"/>
            </p:custDataLst>
          </p:nvPr>
        </p:nvSpPr>
        <p:spPr>
          <a:xfrm>
            <a:off x="2267933" y="5492518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反馈效果：及时调整教学策略，提高教学质量和效果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任意多边形 12"/>
          <p:cNvSpPr/>
          <p:nvPr>
            <p:custDataLst>
              <p:tags r:id="rId11"/>
            </p:custDataLst>
          </p:nvPr>
        </p:nvSpPr>
        <p:spPr>
          <a:xfrm flipV="1">
            <a:off x="2186262" y="5408296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6" name="任意多边形 13"/>
          <p:cNvSpPr/>
          <p:nvPr>
            <p:custDataLst>
              <p:tags r:id="rId12"/>
            </p:custDataLst>
          </p:nvPr>
        </p:nvSpPr>
        <p:spPr>
          <a:xfrm flipH="1">
            <a:off x="8631410" y="5992749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0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初中教育中实践能力培养的案例分析</a:t>
            </a:r>
            <a:endParaRPr altLang="en-US" dirty="0" lang="zh-CN"/>
          </a:p>
        </p:txBody>
      </p:sp>
      <p:sp>
        <p:nvSpPr>
          <p:cNvPr id="104932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成功案例介绍</a:t>
            </a:r>
            <a:endParaRPr altLang="en-US" lang="zh-CN"/>
          </a:p>
        </p:txBody>
      </p:sp>
      <p:sp>
        <p:nvSpPr>
          <p:cNvPr id="1049370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案例一：某初中开展的机器人制作活动，通过动手实践，提高学生的创新能力和团队合作精神。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案例二：某初中实施的校园环保项目，通过实际操作，培养学生的环保意识和实践能力。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案例三：某初中开设的烹饪课程，让学生在做菜的过程中学习营养知识和生活技能，增强实践能力。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案例四：某初中开展的社区服务项目，组织学生参与社区活动，提高社会责任感和实践能力。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案例分析方法和思路</a:t>
            </a:r>
            <a:endParaRPr altLang="en-US" lang="zh-CN"/>
          </a:p>
        </p:txBody>
      </p:sp>
      <p:sp>
        <p:nvSpPr>
          <p:cNvPr id="1049412" name="正文"/>
          <p:cNvSpPr txBox="1"/>
          <p:nvPr>
            <p:custDataLst>
              <p:tags r:id="rId1"/>
            </p:custDataLst>
          </p:nvPr>
        </p:nvSpPr>
        <p:spPr>
          <a:xfrm>
            <a:off x="2266284" y="1289050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案例选择：选择具有代表性的案例，能够体现实践能力培养的目标和要求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正文"/>
          <p:cNvSpPr txBox="1"/>
          <p:nvPr>
            <p:custDataLst>
              <p:tags r:id="rId2"/>
            </p:custDataLst>
          </p:nvPr>
        </p:nvSpPr>
        <p:spPr>
          <a:xfrm>
            <a:off x="2266284" y="2605345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数据收集：通过问卷调查、访谈、观察等方式收集相关数据，为案例分析提供依据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正文"/>
          <p:cNvSpPr txBox="1"/>
          <p:nvPr>
            <p:custDataLst>
              <p:tags r:id="rId3"/>
            </p:custDataLst>
          </p:nvPr>
        </p:nvSpPr>
        <p:spPr>
          <a:xfrm>
            <a:off x="2266284" y="3921641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案例分析：对收集到的数据进行分析，挖掘其中的规律和特点，为实践能力培养提供参考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正文"/>
          <p:cNvSpPr txBox="1"/>
          <p:nvPr>
            <p:custDataLst>
              <p:tags r:id="rId4"/>
            </p:custDataLst>
          </p:nvPr>
        </p:nvSpPr>
        <p:spPr>
          <a:xfrm>
            <a:off x="2266284" y="5237936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结论总结：对案例分析的结果进行总结，提炼出实践能力培养的策略和方法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案例分析结果和启示</a:t>
            </a:r>
            <a:endParaRPr altLang="en-US" lang="zh-CN"/>
          </a:p>
        </p:txBody>
      </p:sp>
      <p:sp>
        <p:nvSpPr>
          <p:cNvPr id="1049454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6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8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案例分析：成功案例介绍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2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4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实践成果：学生实践能力提升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8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0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启示：教育理念与实践相结合的重要性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4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6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未来展望：持续改进和推广实践教育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0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初中教育中实践能力培养的挑战与对策</a:t>
            </a:r>
            <a:endParaRPr altLang="en-US" dirty="0" lang="zh-CN"/>
          </a:p>
        </p:txBody>
      </p:sp>
      <p:sp>
        <p:nvSpPr>
          <p:cNvPr id="104951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面临的挑战和问题</a:t>
            </a:r>
            <a:endParaRPr altLang="en-US" lang="zh-CN"/>
          </a:p>
        </p:txBody>
      </p:sp>
      <p:sp>
        <p:nvSpPr>
          <p:cNvPr id="104956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1526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4" name="任意多边形 18"/>
          <p:cNvSpPr/>
          <p:nvPr>
            <p:custDataLst>
              <p:tags r:id="rId3"/>
            </p:custDataLst>
          </p:nvPr>
        </p:nvSpPr>
        <p:spPr>
          <a:xfrm>
            <a:off x="6439191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6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68956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1590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2" name="任意多边形 4"/>
          <p:cNvSpPr/>
          <p:nvPr>
            <p:custDataLst>
              <p:tags r:id="rId7"/>
            </p:custDataLst>
          </p:nvPr>
        </p:nvSpPr>
        <p:spPr>
          <a:xfrm>
            <a:off x="736495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4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68956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课程设置与实践能力培养脱节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实践教学资源有限，设施不完善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8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2871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0156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4" name="任意多边形 11"/>
          <p:cNvSpPr/>
          <p:nvPr>
            <p:custDataLst>
              <p:tags r:id="rId13"/>
            </p:custDataLst>
          </p:nvPr>
        </p:nvSpPr>
        <p:spPr>
          <a:xfrm>
            <a:off x="3661217" y="234128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6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0302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5371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2527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2" name="任意多边形 25"/>
          <p:cNvSpPr/>
          <p:nvPr>
            <p:custDataLst>
              <p:tags r:id="rId17"/>
            </p:custDataLst>
          </p:nvPr>
        </p:nvSpPr>
        <p:spPr>
          <a:xfrm>
            <a:off x="9216523" y="236627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4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2801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7566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学生缺乏实践意识和能力，需要加强引导和培养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5067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师资力量不足，缺乏实践经验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对策和建议</a:t>
            </a:r>
            <a:endParaRPr altLang="en-US" lang="zh-CN"/>
          </a:p>
        </p:txBody>
      </p:sp>
      <p:sp>
        <p:nvSpPr>
          <p:cNvPr id="1049634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38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2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4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0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加强实践教学师资队伍建设，提高教师实践指导能力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52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推进校企合作，拓展实践教学资源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54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增加实践课程比重，强化实践教学环节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56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建立实践教学评价体系，完善实践教学质量监控机制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未来发展方向和趋势</a:t>
            </a:r>
            <a:endParaRPr altLang="en-US" lang="zh-CN"/>
          </a:p>
        </p:txBody>
      </p:sp>
      <p:sp>
        <p:nvSpPr>
          <p:cNvPr id="1049692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4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6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8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实践能力培养将更加注重与职业发展的对接和实用性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2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4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6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实践能力培养将更加注重创新能力和批判性思维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0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2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4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初中教育将更加注重跨学科整合和综合性学习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8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0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2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未来教育将更加注重数字化和智能化技术的应用，提升实践教学的效果和效率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6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结论和建议</a:t>
            </a:r>
            <a:endParaRPr altLang="en-US" dirty="0" lang="zh-CN"/>
          </a:p>
        </p:txBody>
      </p:sp>
      <p:sp>
        <p:nvSpPr>
          <p:cNvPr id="10497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对初中教育中实践能力培养的总结和评价</a:t>
            </a:r>
            <a:endParaRPr altLang="en-US" lang="zh-CN"/>
          </a:p>
        </p:txBody>
      </p:sp>
      <p:sp>
        <p:nvSpPr>
          <p:cNvPr id="1049806" name="任意多边形 20"/>
          <p:cNvSpPr/>
          <p:nvPr>
            <p:custDataLst>
              <p:tags r:id="rId1"/>
            </p:custDataLst>
          </p:nvPr>
        </p:nvSpPr>
        <p:spPr>
          <a:xfrm rot="2700000">
            <a:off x="1537429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6800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实践能力培养在初中教育中的重要性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矩形 42"/>
          <p:cNvSpPr/>
          <p:nvPr>
            <p:custDataLst>
              <p:tags r:id="rId3"/>
            </p:custDataLst>
          </p:nvPr>
        </p:nvSpPr>
        <p:spPr>
          <a:xfrm>
            <a:off x="1305101" y="2699906"/>
            <a:ext cx="1795952" cy="127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3086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6076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当前初中教育中实践能力培养存在的问题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矩形 43"/>
          <p:cNvSpPr/>
          <p:nvPr>
            <p:custDataLst>
              <p:tags r:id="rId6"/>
            </p:custDataLst>
          </p:nvPr>
        </p:nvSpPr>
        <p:spPr>
          <a:xfrm>
            <a:off x="3898536" y="2699906"/>
            <a:ext cx="1795952" cy="127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2362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4195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改进初中教育中实践能力培养的建议和措施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矩形 44"/>
          <p:cNvSpPr/>
          <p:nvPr>
            <p:custDataLst>
              <p:tags r:id="rId9"/>
            </p:custDataLst>
          </p:nvPr>
        </p:nvSpPr>
        <p:spPr>
          <a:xfrm>
            <a:off x="6490620" y="2699906"/>
            <a:ext cx="1795952" cy="127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1638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46954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未来初中教育中实践能力培养的发展方向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矩形 45"/>
          <p:cNvSpPr/>
          <p:nvPr>
            <p:custDataLst>
              <p:tags r:id="rId12"/>
            </p:custDataLst>
          </p:nvPr>
        </p:nvSpPr>
        <p:spPr>
          <a:xfrm>
            <a:off x="9084055" y="2699906"/>
            <a:ext cx="1795952" cy="127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对未来发展的展望和建议</a:t>
            </a:r>
            <a:endParaRPr altLang="en-US" lang="zh-CN"/>
          </a:p>
        </p:txBody>
      </p:sp>
      <p:sp>
        <p:nvSpPr>
          <p:cNvPr id="1049864" name="矩形 15"/>
          <p:cNvSpPr/>
          <p:nvPr>
            <p:custDataLst>
              <p:tags r:id="rId1"/>
            </p:custDataLst>
          </p:nvPr>
        </p:nvSpPr>
        <p:spPr>
          <a:xfrm>
            <a:off x="2267933" y="1373272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完善实践教学体系，加强校企合作，提高实践教学的质量和效果。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任意多边形 17"/>
          <p:cNvSpPr/>
          <p:nvPr>
            <p:custDataLst>
              <p:tags r:id="rId2"/>
            </p:custDataLst>
          </p:nvPr>
        </p:nvSpPr>
        <p:spPr>
          <a:xfrm flipV="1">
            <a:off x="2186262" y="1289050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8" name="任意多边形 18"/>
          <p:cNvSpPr/>
          <p:nvPr>
            <p:custDataLst>
              <p:tags r:id="rId3"/>
            </p:custDataLst>
          </p:nvPr>
        </p:nvSpPr>
        <p:spPr>
          <a:xfrm flipH="1">
            <a:off x="8631410" y="1873503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0" name="矩形 27"/>
          <p:cNvSpPr/>
          <p:nvPr>
            <p:custDataLst>
              <p:tags r:id="rId4"/>
            </p:custDataLst>
          </p:nvPr>
        </p:nvSpPr>
        <p:spPr>
          <a:xfrm>
            <a:off x="2267933" y="2746354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建立实践教学评估机制，对实践教学的效果进行科学评估，及时调整和完善实践教学体系。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任意多边形 29"/>
          <p:cNvSpPr/>
          <p:nvPr>
            <p:custDataLst>
              <p:tags r:id="rId5"/>
            </p:custDataLst>
          </p:nvPr>
        </p:nvSpPr>
        <p:spPr>
          <a:xfrm flipV="1">
            <a:off x="2186262" y="2662132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4" name="任意多边形 30"/>
          <p:cNvSpPr/>
          <p:nvPr>
            <p:custDataLst>
              <p:tags r:id="rId6"/>
            </p:custDataLst>
          </p:nvPr>
        </p:nvSpPr>
        <p:spPr>
          <a:xfrm flipH="1">
            <a:off x="8631410" y="3246585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6" name="矩形 5"/>
          <p:cNvSpPr/>
          <p:nvPr>
            <p:custDataLst>
              <p:tags r:id="rId7"/>
            </p:custDataLst>
          </p:nvPr>
        </p:nvSpPr>
        <p:spPr>
          <a:xfrm>
            <a:off x="2267933" y="4119436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加强实践教学师资队伍建设，提高教师的实践能力和教学水平，为实践教学提供有力保障。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任意多边形 7"/>
          <p:cNvSpPr/>
          <p:nvPr>
            <p:custDataLst>
              <p:tags r:id="rId8"/>
            </p:custDataLst>
          </p:nvPr>
        </p:nvSpPr>
        <p:spPr>
          <a:xfrm flipV="1">
            <a:off x="2186262" y="4035214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0" name="任意多边形 8"/>
          <p:cNvSpPr/>
          <p:nvPr>
            <p:custDataLst>
              <p:tags r:id="rId9"/>
            </p:custDataLst>
          </p:nvPr>
        </p:nvSpPr>
        <p:spPr>
          <a:xfrm flipH="1">
            <a:off x="8631410" y="4619667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2" name="矩形 10"/>
          <p:cNvSpPr/>
          <p:nvPr>
            <p:custDataLst>
              <p:tags r:id="rId10"/>
            </p:custDataLst>
          </p:nvPr>
        </p:nvSpPr>
        <p:spPr>
          <a:xfrm>
            <a:off x="2267933" y="5492518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鼓励学生在实践中发挥主观能动性，增强实践能力，提高综合素质。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任意多边形 12"/>
          <p:cNvSpPr/>
          <p:nvPr>
            <p:custDataLst>
              <p:tags r:id="rId11"/>
            </p:custDataLst>
          </p:nvPr>
        </p:nvSpPr>
        <p:spPr>
          <a:xfrm flipV="1">
            <a:off x="2186262" y="5408296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6" name="任意多边形 13"/>
          <p:cNvSpPr/>
          <p:nvPr>
            <p:custDataLst>
              <p:tags r:id="rId12"/>
            </p:custDataLst>
          </p:nvPr>
        </p:nvSpPr>
        <p:spPr>
          <a:xfrm flipH="1">
            <a:off x="8631410" y="5992749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  <p:sp>
        <p:nvSpPr>
          <p:cNvPr id="104992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THANKS</a:t>
            </a:r>
            <a:endParaRPr altLang="en-US" dirty="0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5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6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7"/>
</p:tagLst>
</file>

<file path=ppt/tags/tag39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86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0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1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0_1*b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添加副标题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1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1.xml><?xml version="1.0" encoding="utf-8"?>
<p:tagLst xmlns:p="http://schemas.openxmlformats.org/presentationml/2006/main">
  <p:tag name="KSO_WM_SLIDE_ID" val="custom2023028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13.45&quot;,&quot;top&quot;:&quot;89.95&quot;,&quot;width&quot;:&quot;493.5&quot;,&quot;height&quot;:&quot;323.95&quot;}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5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0_5*l_h_i*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1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0_5*l_h_i*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2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0_5*l_h_i*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3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0_5*l_h_i*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4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0_5*l_h_i*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5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SLIDE_ID" val="custom2023028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8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1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6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1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1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1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1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1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1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4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49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0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205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2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28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7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279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9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9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06.xml><?xml version="1.0" encoding="utf-8"?>
<p:tagLst xmlns:p="http://schemas.openxmlformats.org/presentationml/2006/main">
  <p:tag name="KSO_WM_SLIDE_ID" val="custom2023028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25.85&quot;,&quot;top&quot;:&quot;88.35&quot;,&quot;width&quot;:&quot;476.05&quot;,&quot;height&quot;:&quot;32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2024-01-01T07:55:25Z</dcterms:created>
  <dcterms:modified xsi:type="dcterms:W3CDTF">2024-01-01T07:55:25Z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5e5db115ece44d7eb16bd37e2a9967f4_21</vt:lpwstr>
  </property>
</Properties>
</file>