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286" r:id="rId1"/>
    <p:sldMasterId id="2147499323" r:id="rId2"/>
  </p:sldMasterIdLst>
  <p:notesMasterIdLst>
    <p:notesMasterId r:id="rId3"/>
  </p:notesMasterIdLst>
  <p:sldIdLst>
    <p:sldId id="7123" r:id="rId4"/>
    <p:sldId id="7128" r:id="rId5"/>
    <p:sldId id="7132" r:id="rId6"/>
    <p:sldId id="7135" r:id="rId7"/>
    <p:sldId id="7138" r:id="rId8"/>
    <p:sldId id="7141" r:id="rId9"/>
    <p:sldId id="7144" r:id="rId10"/>
    <p:sldId id="7147" r:id="rId11"/>
    <p:sldId id="7150" r:id="rId12"/>
    <p:sldId id="7153" r:id="rId13"/>
    <p:sldId id="7156" r:id="rId14"/>
    <p:sldId id="7159" r:id="rId15"/>
    <p:sldId id="7162" r:id="rId16"/>
    <p:sldId id="7165" r:id="rId17"/>
    <p:sldId id="7168" r:id="rId18"/>
    <p:sldId id="7171" r:id="rId19"/>
    <p:sldId id="7174" r:id="rId20"/>
    <p:sldId id="7177" r:id="rId21"/>
    <p:sldId id="7180" r:id="rId22"/>
    <p:sldId id="7183" r:id="rId23"/>
    <p:sldId id="7186" r:id="rId24"/>
    <p:sldId id="7189" r:id="rId25"/>
    <p:sldId id="7192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287" r:id="rId1"/>
    <p:sldLayoutId id="2147499288" r:id="rId2"/>
    <p:sldLayoutId id="2147499289" r:id="rId3"/>
    <p:sldLayoutId id="2147499290" r:id="rId4"/>
    <p:sldLayoutId id="2147499291" r:id="rId5"/>
    <p:sldLayoutId id="2147499292" r:id="rId6"/>
    <p:sldLayoutId id="2147499293" r:id="rId7"/>
    <p:sldLayoutId id="2147499294" r:id="rId8"/>
    <p:sldLayoutId id="2147499295" r:id="rId9"/>
    <p:sldLayoutId id="2147499296" r:id="rId10"/>
    <p:sldLayoutId id="214749929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9324" r:id="rId1"/>
    <p:sldLayoutId id="2147499325" r:id="rId2"/>
    <p:sldLayoutId id="2147499326" r:id="rId3"/>
    <p:sldLayoutId id="2147499327" r:id="rId4"/>
    <p:sldLayoutId id="2147499328" r:id="rId5"/>
    <p:sldLayoutId id="2147499329" r:id="rId6"/>
    <p:sldLayoutId id="2147499330" r:id="rId7"/>
    <p:sldLayoutId id="2147499331" r:id="rId8"/>
    <p:sldLayoutId id="2147499332" r:id="rId9"/>
    <p:sldLayoutId id="2147499333" r:id="rId10"/>
    <p:sldLayoutId id="2147499334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slideLayout" Target="../slideLayouts/slideLayout14.xml"/><Relationship Id="rId2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学校双减和人力资源发展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204970" y="82994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6"/>
            </p:custDataLst>
          </p:nvPr>
        </p:nvSpPr>
        <p:spPr>
          <a:xfrm>
            <a:off x="4212590" y="83693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281170" y="91376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363845" y="82994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双减政策背景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474845" y="194183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0"/>
            </p:custDataLst>
          </p:nvPr>
        </p:nvSpPr>
        <p:spPr>
          <a:xfrm>
            <a:off x="4482465" y="194881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551045" y="202565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633720" y="194183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双减政策与人力资源发展的关系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204970" y="527748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4"/>
            </p:custDataLst>
          </p:nvPr>
        </p:nvSpPr>
        <p:spPr>
          <a:xfrm>
            <a:off x="4212590" y="528447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281170" y="536130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363845" y="527748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双减政策下人力资源发展的未来展望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634865" y="305371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6"/>
          <p:cNvSpPr/>
          <p:nvPr>
            <p:custDataLst>
              <p:tags r:id="rId18"/>
            </p:custDataLst>
          </p:nvPr>
        </p:nvSpPr>
        <p:spPr>
          <a:xfrm>
            <a:off x="4642485" y="306070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711065" y="313753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793740" y="305371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双减政策下学校教育的转型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1"/>
            </p:custDataLst>
          </p:nvPr>
        </p:nvSpPr>
        <p:spPr>
          <a:xfrm>
            <a:off x="4474845" y="416560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87"/>
          <p:cNvSpPr/>
          <p:nvPr>
            <p:custDataLst>
              <p:tags r:id="rId22"/>
            </p:custDataLst>
          </p:nvPr>
        </p:nvSpPr>
        <p:spPr>
          <a:xfrm>
            <a:off x="4482465" y="417258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3"/>
            </p:custDataLst>
          </p:nvPr>
        </p:nvSpPr>
        <p:spPr>
          <a:xfrm>
            <a:off x="4551045" y="424942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4"/>
            </p:custDataLst>
          </p:nvPr>
        </p:nvSpPr>
        <p:spPr>
          <a:xfrm>
            <a:off x="5633720" y="416560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双减政策下人力资源发展的策略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双减政策背景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900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提出时间：2021年7月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政策文件：《关于进一步减轻义务教育阶段学生作业负担和校外培训负担的意见》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背景：教育焦虑、学生课业负担过重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目的：减轻义务教育阶段学生作业负担、校外培训负担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907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优化教育生态，推进教育公平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减轻学生课业负担，促进学生全面发展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强化学校教育主阵地作用，提升教育教学质量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培养创新人才，为经济社会发展提供人才支撑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双减政策对教育行业的影响</a:t>
            </a:r>
            <a:endParaRPr altLang="en-US" lang="zh-CN"/>
          </a:p>
        </p:txBody>
      </p:sp>
      <p:sp>
        <p:nvSpPr>
          <p:cNvPr id="10491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3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减轻学生课业负担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4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促进教育公平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4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提高教育质量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5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推动教育改革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20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双减政策与人力资源发展的关系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双减政策对人力资源发展的影响</a:t>
            </a:r>
            <a:endParaRPr altLang="en-US" lang="zh-CN"/>
          </a:p>
        </p:txBody>
      </p:sp>
      <p:sp>
        <p:nvSpPr>
          <p:cNvPr id="104926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优化教育结构，培养创新人才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推动教育改革，促进人力资源发展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减轻学生负担，提高教育质量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促进教育公平，提升人才素质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人力资源发展在双减政策下的机遇和挑战</a:t>
            </a:r>
            <a:endParaRPr altLang="en-US" lang="zh-CN"/>
          </a:p>
        </p:txBody>
      </p:sp>
      <p:sp>
        <p:nvSpPr>
          <p:cNvPr id="1049330" name="Rectangle 6"/>
          <p:cNvSpPr/>
          <p:nvPr>
            <p:custDataLst>
              <p:tags r:id="rId1"/>
            </p:custDataLst>
          </p:nvPr>
        </p:nvSpPr>
        <p:spPr>
          <a:xfrm>
            <a:off x="810568" y="1789832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332" name="Rectangle 6"/>
          <p:cNvSpPr/>
          <p:nvPr>
            <p:custDataLst>
              <p:tags r:id="rId2"/>
            </p:custDataLst>
          </p:nvPr>
        </p:nvSpPr>
        <p:spPr>
          <a:xfrm>
            <a:off x="810568" y="2925278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334" name="Rectangle 6"/>
          <p:cNvSpPr/>
          <p:nvPr>
            <p:custDataLst>
              <p:tags r:id="rId3"/>
            </p:custDataLst>
          </p:nvPr>
        </p:nvSpPr>
        <p:spPr>
          <a:xfrm>
            <a:off x="810568" y="4061360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336" name="Rectangle 6"/>
          <p:cNvSpPr/>
          <p:nvPr>
            <p:custDataLst>
              <p:tags r:id="rId4"/>
            </p:custDataLst>
          </p:nvPr>
        </p:nvSpPr>
        <p:spPr>
          <a:xfrm>
            <a:off x="810568" y="5196807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338" name="矩形: 圆角 26"/>
          <p:cNvSpPr/>
          <p:nvPr>
            <p:custDataLst>
              <p:tags r:id="rId5"/>
            </p:custDataLst>
          </p:nvPr>
        </p:nvSpPr>
        <p:spPr>
          <a:xfrm>
            <a:off x="608400" y="2922735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340" name="矩形: 圆角 27"/>
          <p:cNvSpPr/>
          <p:nvPr>
            <p:custDataLst>
              <p:tags r:id="rId6"/>
            </p:custDataLst>
          </p:nvPr>
        </p:nvSpPr>
        <p:spPr>
          <a:xfrm>
            <a:off x="608400" y="1787289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342" name="矩形: 圆角 28"/>
          <p:cNvSpPr/>
          <p:nvPr>
            <p:custDataLst>
              <p:tags r:id="rId7"/>
            </p:custDataLst>
          </p:nvPr>
        </p:nvSpPr>
        <p:spPr>
          <a:xfrm>
            <a:off x="608400" y="5193628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344" name="矩形: 圆角 29"/>
          <p:cNvSpPr/>
          <p:nvPr>
            <p:custDataLst>
              <p:tags r:id="rId8"/>
            </p:custDataLst>
          </p:nvPr>
        </p:nvSpPr>
        <p:spPr>
          <a:xfrm>
            <a:off x="608400" y="4058181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346" name="正文"/>
          <p:cNvSpPr txBox="1"/>
          <p:nvPr>
            <p:custDataLst>
              <p:tags r:id="rId9"/>
            </p:custDataLst>
          </p:nvPr>
        </p:nvSpPr>
        <p:spPr>
          <a:xfrm>
            <a:off x="2793467" y="1794282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机遇：双减政策减轻了学生和家庭的负担，释放了大量的时间和精力，为人力资源发展提供了更多机会。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48" name="标题"/>
          <p:cNvSpPr txBox="1"/>
          <p:nvPr>
            <p:custDataLst>
              <p:tags r:id="rId10"/>
            </p:custDataLst>
          </p:nvPr>
        </p:nvSpPr>
        <p:spPr>
          <a:xfrm>
            <a:off x="712027" y="1794282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50" name="正文"/>
          <p:cNvSpPr txBox="1"/>
          <p:nvPr>
            <p:custDataLst>
              <p:tags r:id="rId11"/>
            </p:custDataLst>
          </p:nvPr>
        </p:nvSpPr>
        <p:spPr>
          <a:xfrm>
            <a:off x="2793467" y="2929728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挑战：双减政策对教育机构和人力资源发展提出了更高的要求，需要更加注重学生的全面发展和个性化需求。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52" name="标题"/>
          <p:cNvSpPr txBox="1"/>
          <p:nvPr>
            <p:custDataLst>
              <p:tags r:id="rId12"/>
            </p:custDataLst>
          </p:nvPr>
        </p:nvSpPr>
        <p:spPr>
          <a:xfrm>
            <a:off x="712027" y="2929728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54" name="正文"/>
          <p:cNvSpPr txBox="1"/>
          <p:nvPr>
            <p:custDataLst>
              <p:tags r:id="rId13"/>
            </p:custDataLst>
          </p:nvPr>
        </p:nvSpPr>
        <p:spPr>
          <a:xfrm>
            <a:off x="2793467" y="4065175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应对策略：教育机构和人力资源发展应积极应对双减政策带来的机遇和挑战，创新教育模式和服务方式，提高教育质量和人力资源发展水平。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56" name="标题"/>
          <p:cNvSpPr txBox="1"/>
          <p:nvPr>
            <p:custDataLst>
              <p:tags r:id="rId14"/>
            </p:custDataLst>
          </p:nvPr>
        </p:nvSpPr>
        <p:spPr>
          <a:xfrm>
            <a:off x="712027" y="4065175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58" name="正文"/>
          <p:cNvSpPr txBox="1"/>
          <p:nvPr>
            <p:custDataLst>
              <p:tags r:id="rId15"/>
            </p:custDataLst>
          </p:nvPr>
        </p:nvSpPr>
        <p:spPr>
          <a:xfrm>
            <a:off x="2793467" y="5200621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未来展望：双减政策将继续对教育机构和人力资源发展产生深远影响，需要持续关注政策变化，加强研究和实践探索，以更好地服务于学生和社会的发展。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60" name="标题"/>
          <p:cNvSpPr txBox="1"/>
          <p:nvPr>
            <p:custDataLst>
              <p:tags r:id="rId16"/>
            </p:custDataLst>
          </p:nvPr>
        </p:nvSpPr>
        <p:spPr>
          <a:xfrm>
            <a:off x="712027" y="5200621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人力资源发展如何应对双减政策的挑战</a:t>
            </a:r>
            <a:endParaRPr altLang="en-US" lang="zh-CN"/>
          </a:p>
        </p:txBody>
      </p:sp>
      <p:sp>
        <p:nvSpPr>
          <p:cNvPr id="104940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调整招聘策略：根据双减政策的需求，调整招聘方向和重点，以适应教育行业的变革。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提升员工能力：加强员工培训和技能提升，以应对双减政策带来的挑战和机遇。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优化人力资源配置：根据双减政策的变化，优化人力资源的配置和管理，提高教育行业的整体效率。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创新人力资源管理：探索新的管理模式和激励机制，激发员工的创造力和积极性，以应对双减政策的挑战。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46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双减政策下学校教育的转型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学校教育转型的方向和目标</a:t>
            </a:r>
            <a:endParaRPr altLang="en-US" lang="zh-CN"/>
          </a:p>
        </p:txBody>
      </p:sp>
      <p:sp>
        <p:nvSpPr>
          <p:cNvPr id="1049518" name="矩形: 圆角 4"/>
          <p:cNvSpPr/>
          <p:nvPr>
            <p:custDataLst>
              <p:tags r:id="rId1"/>
            </p:custDataLst>
          </p:nvPr>
        </p:nvSpPr>
        <p:spPr>
          <a:xfrm>
            <a:off x="608400" y="3370245"/>
            <a:ext cx="5102958" cy="998874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20" name="正文"/>
          <p:cNvSpPr txBox="1"/>
          <p:nvPr>
            <p:custDataLst>
              <p:tags r:id="rId2"/>
            </p:custDataLst>
          </p:nvPr>
        </p:nvSpPr>
        <p:spPr>
          <a:xfrm>
            <a:off x="1134190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solidFill>
                  <a:schemeClr val="tx1"/>
                </a:solidFill>
                <a:latin typeface="+mn-ea"/>
              </a:rPr>
              <a:t>方向：从应试教育向素质教育转变，注重学生的全面发展和个性发展。</a:t>
            </a:r>
            <a:endParaRPr altLang="en-US" dirty="0" sz="14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22" name="矩形: 圆角 4"/>
          <p:cNvSpPr/>
          <p:nvPr>
            <p:custDataLst>
              <p:tags r:id="rId3"/>
            </p:custDataLst>
          </p:nvPr>
        </p:nvSpPr>
        <p:spPr>
          <a:xfrm>
            <a:off x="6474642" y="3370245"/>
            <a:ext cx="5102958" cy="99950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24" name="正文"/>
          <p:cNvSpPr txBox="1"/>
          <p:nvPr>
            <p:custDataLst>
              <p:tags r:id="rId4"/>
            </p:custDataLst>
          </p:nvPr>
        </p:nvSpPr>
        <p:spPr>
          <a:xfrm>
            <a:off x="6921691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目标：提高学生的综合素质，培养学生的创新精神和实践能力，促进学生的终身发展和幸福人生。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学校教育转型的实践和案例</a:t>
            </a:r>
            <a:endParaRPr altLang="en-US" lang="zh-CN"/>
          </a:p>
        </p:txBody>
      </p:sp>
      <p:sp>
        <p:nvSpPr>
          <p:cNvPr id="104957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案例：某中学实施双减政策，通过优化课程设置和作业管理，减轻学生负担，提高教学质量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实践：某小学利用课后服务时间开展丰富多彩的社团活动，促进学生全面发展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案例：某地区教育部门推行“一校一方案”，针对不同学校的特点制定个性化的双减方案，取得良好效果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实践：某幼儿园通过游戏化教学和家园共育，实现双减目标，提升幼儿综合素质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学校教育转型的困难和问题</a:t>
            </a:r>
            <a:endParaRPr altLang="en-US" lang="zh-CN"/>
          </a:p>
        </p:txBody>
      </p:sp>
      <p:sp>
        <p:nvSpPr>
          <p:cNvPr id="104962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传统教育观念难以改变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教师队伍素质参差不齐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教育资源分配不均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家庭教育缺失或不当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6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双减政策下人力资源发展的策略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提升人力资源素质和技能</a:t>
            </a:r>
            <a:endParaRPr altLang="en-US" lang="zh-CN"/>
          </a:p>
        </p:txBody>
      </p:sp>
      <p:sp>
        <p:nvSpPr>
          <p:cNvPr id="104975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激励和奖励：通过激励和奖励机制，鼓励员工自主学习和提升自身能力。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培训和教育：提供专业培训和继续教育，提高员工的专业技能和知识水平。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招聘和选拔：优化招聘和选拔流程，吸引和选拔具备优秀素质和技能的人才。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职业规划和发展：提供职业规划和发展机会，帮助员工实现个人职业目标和价值。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优化人力资源结构和发展方向</a:t>
            </a:r>
            <a:endParaRPr altLang="en-US" lang="zh-CN"/>
          </a:p>
        </p:txBody>
      </p:sp>
      <p:sp>
        <p:nvSpPr>
          <p:cNvPr id="104981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调整招聘策略：根据双减政策的需求，重新评估和调整招聘计划，确保人力资源的合理配置。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培训和提升：针对现有员工，开展相关培训和技能提升课程，提高员工的综合素质和业务能力。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激励机制：建立完善的激励机制，鼓励员工自我发展，提高工作积极性和满意度。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人才储备：加强与高校、培训机构等合作，提前布局和储备符合双减政策需求的人才。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创新人力资源管理和激励机制</a:t>
            </a:r>
            <a:endParaRPr altLang="en-US" lang="zh-CN"/>
          </a:p>
        </p:txBody>
      </p:sp>
      <p:sp>
        <p:nvSpPr>
          <p:cNvPr id="104986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优化薪酬福利体系，建立绩效激励机制，激发员工工作积极性和创造力。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营造良好的企业文化氛围，增强员工归属感和忠诚度，促进企业可持续发展。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建立灵活的人力资源配置机制，根据企业战略需求调整人员结构。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强化员工培训与发展，提升员工技能和素质，增强企业核心竞争力。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五 章</a:t>
            </a:r>
            <a:endParaRPr altLang="en-US" lang="zh-CN"/>
          </a:p>
        </p:txBody>
      </p:sp>
      <p:sp>
        <p:nvSpPr>
          <p:cNvPr id="104993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双减政策下人力资源发展的未来展望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人力资源发展的趋势和方向</a:t>
            </a:r>
            <a:endParaRPr altLang="en-US" lang="zh-CN"/>
          </a:p>
        </p:txBody>
      </p:sp>
      <p:sp>
        <p:nvSpPr>
          <p:cNvPr id="104999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9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数字化转型：双减政策将加速人力资源管理的数字化转型，提高管理效率和准确性。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灵活用工：双减政策将推动灵活用工的发展，使企业更加灵活地应对市场变化和需求。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1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技能培训和职业发展：双减政策将促使企业更加注重员工的技能培训和职业发展，提高员工的综合素质和竞争力。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1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多元化和包容性：双减政策将推动企业更加注重多元化和包容性，吸引更多不同背景和技能的优秀人才。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人力资源发展对双减政策的反馈和影响</a:t>
            </a:r>
            <a:endParaRPr altLang="en-US" lang="zh-CN"/>
          </a:p>
        </p:txBody>
      </p:sp>
      <p:sp>
        <p:nvSpPr>
          <p:cNvPr id="10500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6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提升教师素质：双减政策实施后，教师将有更多时间和精力用于提升自身素质，提高教学质量。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7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优化教育资源：减轻学生负担的同时，学校和教育部门可以更好地优化教育资源，为学生提供更优质的教育服务。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7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促进教育公平：减轻学生和家庭的负担，有利于缩小城乡、区域和不同群体之间的教育差距，促进教育公平。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8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激发创新活力：双减政策有助于释放学生和教师的创新活力，推动教育领域的改革和创新。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未来人力资源发展的机遇和挑战</a:t>
            </a:r>
            <a:endParaRPr altLang="en-US" lang="zh-CN"/>
          </a:p>
        </p:txBody>
      </p:sp>
      <p:sp>
        <p:nvSpPr>
          <p:cNvPr id="105013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机遇：双减政策将释放大量教育资源，为人力资源发展提供更多机会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挑战：双减政策下，人力资源发展需要更加注重质量而非数量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机遇：双减政策将促进教育公平，提高人力资源整体素质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挑战：双减政策对人力资源发展提出了更高的要求，需要不断创新和提升自身能力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8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5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5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5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5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14_5*l_h_i*1_5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5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5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SLIDE_ID" val="custom2023091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8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9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9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16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五 章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27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74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2024-01-05T12:46:18Z</dcterms:created>
  <dcterms:modified xsi:type="dcterms:W3CDTF">2024-01-05T12:46:18Z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e3210622e6f546f9a8fecc0e24d321a8_21</vt:lpwstr>
  </property>
</Properties>
</file>