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5232" r:id="rId1"/>
    <p:sldMasterId id="2147515269" r:id="rId2"/>
  </p:sldMasterIdLst>
  <p:notesMasterIdLst>
    <p:notesMasterId r:id="rId3"/>
  </p:notesMasterIdLst>
  <p:sldIdLst>
    <p:sldId id="14353" r:id="rId4"/>
    <p:sldId id="14358" r:id="rId5"/>
    <p:sldId id="14362" r:id="rId6"/>
    <p:sldId id="14365" r:id="rId7"/>
    <p:sldId id="14368" r:id="rId8"/>
    <p:sldId id="14371" r:id="rId9"/>
    <p:sldId id="14374" r:id="rId10"/>
    <p:sldId id="14377" r:id="rId11"/>
    <p:sldId id="14380" r:id="rId12"/>
    <p:sldId id="14383" r:id="rId13"/>
    <p:sldId id="14386" r:id="rId14"/>
    <p:sldId id="14389" r:id="rId15"/>
    <p:sldId id="14392" r:id="rId16"/>
    <p:sldId id="14395" r:id="rId17"/>
    <p:sldId id="14398" r:id="rId18"/>
    <p:sldId id="14401" r:id="rId19"/>
    <p:sldId id="14404" r:id="rId20"/>
    <p:sldId id="14407" r:id="rId21"/>
    <p:sldId id="14410" r:id="rId22"/>
    <p:sldId id="14413" r:id="rId23"/>
    <p:sldId id="14416" r:id="rId24"/>
    <p:sldId id="14419" r:id="rId25"/>
    <p:sldId id="14422" r:id="rId26"/>
    <p:sldId id="14425" r:id="rId27"/>
    <p:sldId id="14428" r:id="rId28"/>
    <p:sldId id="14431" r:id="rId29"/>
    <p:sldId id="14434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200" strike="noStrike" u="none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</a:pPr>
            <a:r>
              <a:rPr dirty="0">
                <a:sym typeface="+mn-ea"/>
              </a:rPr>
              <a:t>单击此处添加文本内容。</a:t>
            </a:r>
            <a:endParaRPr dirty="0"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/>
          <a:noFill/>
        </p:spPr>
        <p:txBody>
          <a:bodyPr anchor="t" bIns="45720" lIns="144145" rIns="91440" rtlCol="0" tIns="45720" vert="horz" wrap="square">
            <a:normAutofit/>
          </a:bodyPr>
          <a:lstStyle>
            <a:lvl1pPr algn="di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dist" lvl="0">
              <a:buClrTx/>
              <a:buSzTx/>
              <a:buFontTx/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100" strike="noStrike" u="none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/>
          <a:noFill/>
        </p:spPr>
        <p:txBody>
          <a:bodyPr anchor="b" anchorCtr="0" bIns="45720" lIns="91440" rIns="71755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ags" Target="../tags/tag90.xml"/><Relationship Id="rId20" Type="http://schemas.openxmlformats.org/officeDocument/2006/relationships/tags" Target="../tags/tag91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5233" r:id="rId1"/>
    <p:sldLayoutId id="2147515234" r:id="rId2"/>
    <p:sldLayoutId id="2147515235" r:id="rId3"/>
    <p:sldLayoutId id="2147515236" r:id="rId4"/>
    <p:sldLayoutId id="2147515237" r:id="rId5"/>
    <p:sldLayoutId id="2147515238" r:id="rId6"/>
    <p:sldLayoutId id="2147515239" r:id="rId7"/>
    <p:sldLayoutId id="2147515240" r:id="rId8"/>
    <p:sldLayoutId id="2147515241" r:id="rId9"/>
    <p:sldLayoutId id="2147515242" r:id="rId10"/>
    <p:sldLayoutId id="214751524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/>
          <a:noFill/>
          <a:ln>
            <a:noFill/>
            <a:prstDash val="sysDash"/>
          </a:ln>
        </p:spPr>
        <p:txBody>
          <a:bodyPr anchor="b" anchorCtr="0" bIns="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/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0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515270" r:id="rId1"/>
    <p:sldLayoutId id="2147515271" r:id="rId2"/>
    <p:sldLayoutId id="2147515272" r:id="rId3"/>
    <p:sldLayoutId id="2147515273" r:id="rId4"/>
    <p:sldLayoutId id="2147515274" r:id="rId5"/>
    <p:sldLayoutId id="2147515275" r:id="rId6"/>
    <p:sldLayoutId id="2147515276" r:id="rId7"/>
    <p:sldLayoutId id="2147515277" r:id="rId8"/>
    <p:sldLayoutId id="2147515278" r:id="rId9"/>
    <p:sldLayoutId id="2147515279" r:id="rId10"/>
    <p:sldLayoutId id="2147515280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ags" Target="../tags/tag117.xml"/><Relationship Id="rId23" Type="http://schemas.openxmlformats.org/officeDocument/2006/relationships/tags" Target="../tags/tag118.xml"/><Relationship Id="rId24" Type="http://schemas.openxmlformats.org/officeDocument/2006/relationships/tags" Target="../tags/tag119.xml"/><Relationship Id="rId25" Type="http://schemas.openxmlformats.org/officeDocument/2006/relationships/tags" Target="../tags/tag120.xml"/><Relationship Id="rId26" Type="http://schemas.openxmlformats.org/officeDocument/2006/relationships/slideLayout" Target="../slideLayouts/slideLayout14.xml"/><Relationship Id="rId2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tags" Target="../tags/tag136.xml"/><Relationship Id="rId14" Type="http://schemas.openxmlformats.org/officeDocument/2006/relationships/tags" Target="../tags/tag137.xml"/><Relationship Id="rId15" Type="http://schemas.openxmlformats.org/officeDocument/2006/relationships/tags" Target="../tags/tag138.xml"/><Relationship Id="rId16" Type="http://schemas.openxmlformats.org/officeDocument/2006/relationships/tags" Target="../tags/tag139.xml"/><Relationship Id="rId17" Type="http://schemas.openxmlformats.org/officeDocument/2006/relationships/tags" Target="../tags/tag140.xml"/><Relationship Id="rId18" Type="http://schemas.openxmlformats.org/officeDocument/2006/relationships/tags" Target="../tags/tag141.xml"/><Relationship Id="rId19" Type="http://schemas.openxmlformats.org/officeDocument/2006/relationships/tags" Target="../tags/tag142.xml"/><Relationship Id="rId20" Type="http://schemas.openxmlformats.org/officeDocument/2006/relationships/tags" Target="../tags/tag143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tags" Target="../tags/tag160.xml"/><Relationship Id="rId14" Type="http://schemas.openxmlformats.org/officeDocument/2006/relationships/tags" Target="../tags/tag161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tags" Target="../tags/tag185.xml"/><Relationship Id="rId14" Type="http://schemas.openxmlformats.org/officeDocument/2006/relationships/tags" Target="../tags/tag186.xml"/><Relationship Id="rId15" Type="http://schemas.openxmlformats.org/officeDocument/2006/relationships/tags" Target="../tags/tag187.xml"/><Relationship Id="rId16" Type="http://schemas.openxmlformats.org/officeDocument/2006/relationships/tags" Target="../tags/tag188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tags" Target="../tags/tag266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tags" Target="../tags/tag295.xml"/><Relationship Id="rId14" Type="http://schemas.openxmlformats.org/officeDocument/2006/relationships/tags" Target="../tags/tag296.xml"/><Relationship Id="rId15" Type="http://schemas.openxmlformats.org/officeDocument/2006/relationships/tags" Target="../tags/tag297.xml"/><Relationship Id="rId16" Type="http://schemas.openxmlformats.org/officeDocument/2006/relationships/tags" Target="../tags/tag298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tags" Target="../tags/tag338.xml"/><Relationship Id="rId14" Type="http://schemas.openxmlformats.org/officeDocument/2006/relationships/tags" Target="../tags/tag339.xml"/><Relationship Id="rId15" Type="http://schemas.openxmlformats.org/officeDocument/2006/relationships/tags" Target="../tags/tag340.xml"/><Relationship Id="rId16" Type="http://schemas.openxmlformats.org/officeDocument/2006/relationships/tags" Target="../tags/tag341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2024初中教育的课程改革与创新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6" name="任意多边形 17"/>
          <p:cNvSpPr/>
          <p:nvPr>
            <p:custDataLst>
              <p:tags r:id="rId3"/>
            </p:custDataLst>
          </p:nvPr>
        </p:nvSpPr>
        <p:spPr>
          <a:xfrm rot="360000">
            <a:off x="2783205" y="-68580"/>
            <a:ext cx="2309495" cy="7162800"/>
          </a:xfrm>
          <a:custGeom>
            <a:avLst/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4"/>
            </p:custDataLst>
          </p:nvPr>
        </p:nvSpPr>
        <p:spPr>
          <a:xfrm rot="360000">
            <a:off x="3037072" y="21451"/>
            <a:ext cx="1908810" cy="6961093"/>
          </a:xfrm>
          <a:custGeom>
            <a:avLst/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5"/>
            </p:custDataLst>
          </p:nvPr>
        </p:nvSpPr>
        <p:spPr>
          <a:xfrm>
            <a:off x="4204970" y="82994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6"/>
            </p:custDataLst>
          </p:nvPr>
        </p:nvSpPr>
        <p:spPr>
          <a:xfrm>
            <a:off x="4212590" y="83693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7"/>
            </p:custDataLst>
          </p:nvPr>
        </p:nvSpPr>
        <p:spPr>
          <a:xfrm>
            <a:off x="4281170" y="91376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sz="2400" lang="zh-CN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8"/>
            </p:custDataLst>
          </p:nvPr>
        </p:nvSpPr>
        <p:spPr>
          <a:xfrm>
            <a:off x="5363845" y="82994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初中教育课程改革背景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9"/>
            </p:custDataLst>
          </p:nvPr>
        </p:nvSpPr>
        <p:spPr>
          <a:xfrm>
            <a:off x="4474845" y="194183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0"/>
            </p:custDataLst>
          </p:nvPr>
        </p:nvSpPr>
        <p:spPr>
          <a:xfrm>
            <a:off x="4482465" y="194881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1"/>
            </p:custDataLst>
          </p:nvPr>
        </p:nvSpPr>
        <p:spPr>
          <a:xfrm>
            <a:off x="4551045" y="202565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2"/>
            </p:custDataLst>
          </p:nvPr>
        </p:nvSpPr>
        <p:spPr>
          <a:xfrm>
            <a:off x="5633720" y="1941830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初中教育课程改革的重点领域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3"/>
            </p:custDataLst>
          </p:nvPr>
        </p:nvSpPr>
        <p:spPr>
          <a:xfrm>
            <a:off x="4204970" y="527748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4"/>
            </p:custDataLst>
          </p:nvPr>
        </p:nvSpPr>
        <p:spPr>
          <a:xfrm>
            <a:off x="4212590" y="528447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5"/>
            </p:custDataLst>
          </p:nvPr>
        </p:nvSpPr>
        <p:spPr>
          <a:xfrm>
            <a:off x="4281170" y="536130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6"/>
            </p:custDataLst>
          </p:nvPr>
        </p:nvSpPr>
        <p:spPr>
          <a:xfrm>
            <a:off x="5363845" y="527748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初中教育课程改革的保障措施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7"/>
            </p:custDataLst>
          </p:nvPr>
        </p:nvSpPr>
        <p:spPr>
          <a:xfrm>
            <a:off x="4634865" y="305371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6"/>
          <p:cNvSpPr/>
          <p:nvPr>
            <p:custDataLst>
              <p:tags r:id="rId18"/>
            </p:custDataLst>
          </p:nvPr>
        </p:nvSpPr>
        <p:spPr>
          <a:xfrm>
            <a:off x="4642485" y="306070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19"/>
            </p:custDataLst>
          </p:nvPr>
        </p:nvSpPr>
        <p:spPr>
          <a:xfrm>
            <a:off x="4711065" y="313753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0"/>
            </p:custDataLst>
          </p:nvPr>
        </p:nvSpPr>
        <p:spPr>
          <a:xfrm>
            <a:off x="5793740" y="305371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初中教育课程改革的实施策略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1"/>
            </p:custDataLst>
          </p:nvPr>
        </p:nvSpPr>
        <p:spPr>
          <a:xfrm>
            <a:off x="4474845" y="416560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87"/>
          <p:cNvSpPr/>
          <p:nvPr>
            <p:custDataLst>
              <p:tags r:id="rId22"/>
            </p:custDataLst>
          </p:nvPr>
        </p:nvSpPr>
        <p:spPr>
          <a:xfrm>
            <a:off x="4482465" y="417258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3"/>
            </p:custDataLst>
          </p:nvPr>
        </p:nvSpPr>
        <p:spPr>
          <a:xfrm>
            <a:off x="4551045" y="424942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4"/>
            </p:custDataLst>
          </p:nvPr>
        </p:nvSpPr>
        <p:spPr>
          <a:xfrm>
            <a:off x="5633720" y="4165600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初中教育课程改革的预期成果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一 章</a:t>
            </a:r>
            <a:endParaRPr altLang="en-US" lang="zh-CN"/>
          </a:p>
        </p:txBody>
      </p:sp>
      <p:sp>
        <p:nvSpPr>
          <p:cNvPr id="104894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初中教育课程改革背景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当前初中教育课程存在的问题</a:t>
            </a:r>
            <a:endParaRPr altLang="en-US" lang="zh-CN"/>
          </a:p>
        </p:txBody>
      </p:sp>
      <p:sp>
        <p:nvSpPr>
          <p:cNvPr id="10490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课程内容过于注重知识传授，缺乏实践性和创新性。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课程评价方式单一，过于注重考试成绩，忽视学生的综合素质发展。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课程管理过于集中，缺乏灵活性和适应性。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课程结构不够合理，学科间缺乏整合和联系。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课程改革的社会需求和政策推动</a:t>
            </a:r>
            <a:endParaRPr altLang="en-US" lang="zh-CN"/>
          </a:p>
        </p:txBody>
      </p:sp>
      <p:sp>
        <p:nvSpPr>
          <p:cNvPr id="104908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人口结构变化：随着人口老龄化的加剧，社会对教育的需求发生改变，需要更加注重学生的创新能力和综合素质的培养。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技术发展：信息技术的发展对教育提出了新的要求，需要教育更加注重培养学生的创新思维和实践能力。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教育公平：为了实现教育公平，需要进一步优化教育资源配置，提高教育质量和效益。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政策推动：政府出台了一系列教育改革政策，旨在推动初中教育的课程改革和创新，提高学生的综合素质和创新能力。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课程改革的目标和意义</a:t>
            </a:r>
            <a:endParaRPr altLang="en-US" lang="zh-CN"/>
          </a:p>
        </p:txBody>
      </p:sp>
      <p:sp>
        <p:nvSpPr>
          <p:cNvPr id="104914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推进教育现代化，提高教育国际化水平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5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优化教育资源配置，缩小城乡教育差距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适应社会经济发展需求，培养创新型人才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6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提高学生综合素质，促进学生全面发展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二 章</a:t>
            </a:r>
            <a:endParaRPr altLang="en-US" lang="zh-CN"/>
          </a:p>
        </p:txBody>
      </p:sp>
      <p:sp>
        <p:nvSpPr>
          <p:cNvPr id="104921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初中教育课程改革的重点领域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课程内容的更新与优化</a:t>
            </a:r>
            <a:endParaRPr altLang="en-US" lang="zh-CN"/>
          </a:p>
        </p:txBody>
      </p:sp>
      <p:sp>
        <p:nvSpPr>
          <p:cNvPr id="104927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优化课程结构，提高课程整体质量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更新课程内容，以适应时代发展需求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加强学科融合，促进学生全面发展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注重实践教育，提高学生动手能力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课程结构的调整与完善</a:t>
            </a:r>
            <a:endParaRPr altLang="en-US" lang="zh-CN"/>
          </a:p>
        </p:txBody>
      </p:sp>
      <p:sp>
        <p:nvSpPr>
          <p:cNvPr id="104933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优化学科结构，促进跨学科融合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增加选修课程，满足学生个性化需求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强化实践课程，提高学生动手能力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调整课时安排，合理分配学习时间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教学方法的创新与实践</a:t>
            </a:r>
            <a:endParaRPr altLang="en-US" lang="zh-CN"/>
          </a:p>
        </p:txBody>
      </p:sp>
      <p:sp>
        <p:nvSpPr>
          <p:cNvPr id="104941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信息技术与教学的融合：利用信息技术手段，如人工智能、虚拟现实等，创新教学方式，提高教学效果。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教学方法的多样性：采用多种教学方法，如项目式学习、翻转课堂等，激发学生的学习兴趣和主动性。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实践教学的强化：加强实践教学，提高学生的动手能力和实践能力，促进理论与实践的结合。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教师专业发展：加强教师的专业培训和发展，提高教师的教育教学水平和创新能力。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教育评价体系的改革与发展</a:t>
            </a:r>
            <a:endParaRPr altLang="en-US" lang="zh-CN"/>
          </a:p>
        </p:txBody>
      </p:sp>
      <p:sp>
        <p:nvSpPr>
          <p:cNvPr id="104949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强调过程评价，关注学生全面发展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建立多元评价体系，发挥不同评价主体的作用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重视表现性评价，关注学生在实际任务中的表现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探索增值性评价，关注学生的进步与成长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三 章</a:t>
            </a:r>
            <a:endParaRPr altLang="en-US" lang="zh-CN"/>
          </a:p>
        </p:txBody>
      </p:sp>
      <p:sp>
        <p:nvSpPr>
          <p:cNvPr id="104956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初中教育课程改革的实施策略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加强课程资源建设</a:t>
            </a:r>
            <a:endParaRPr altLang="en-US" lang="zh-CN"/>
          </a:p>
        </p:txBody>
      </p:sp>
      <p:sp>
        <p:nvSpPr>
          <p:cNvPr id="104961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开发多样化的课程资源，满足学生个性化需求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建立课程资源共享平台，实现优质资源共享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加强课程资源的整合与优化，提高资源利用效率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鼓励教师积极参与课程资源建设，提升教学水平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提高教师专业素养</a:t>
            </a:r>
            <a:endParaRPr altLang="en-US" lang="zh-CN"/>
          </a:p>
        </p:txBody>
      </p:sp>
      <p:sp>
        <p:nvSpPr>
          <p:cNvPr id="104967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定期开展教师培训，提升教师的教育教学能力。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加强教师之间的交流与合作，促进教师共同成长。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鼓励教师参与课程开发与教学设计，提高教师的课程素养。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建立完善的教师评价体系，激发教师的积极性和创造力。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推进学校管理创新</a:t>
            </a:r>
            <a:endParaRPr altLang="en-US" lang="zh-CN"/>
          </a:p>
        </p:txBody>
      </p:sp>
      <p:sp>
        <p:nvSpPr>
          <p:cNvPr id="104973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建立现代学校制度，完善内部治理结构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强化校长负责制，提高校长的领导力和执行力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推进教师专业化发展，提升教育教学质量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加强学校文化建设，营造良好的育人环境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完善课程评价体系</a:t>
            </a:r>
            <a:endParaRPr altLang="en-US" lang="zh-CN"/>
          </a:p>
        </p:txBody>
      </p:sp>
      <p:sp>
        <p:nvSpPr>
          <p:cNvPr id="104980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建立多元评价标准，关注学生的综合素质和能力。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强化过程评价，及时反馈学生的学习状况和进步情况。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引入第三方评价机构，提高评价的客观性和公正性。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注重评价结果的应用，为教学改进提供依据和支持。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四 章</a:t>
            </a:r>
            <a:endParaRPr altLang="en-US" lang="zh-CN"/>
          </a:p>
        </p:txBody>
      </p:sp>
      <p:sp>
        <p:nvSpPr>
          <p:cNvPr id="104985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初中教育课程改革的预期成果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提高教育质量，促进学生全面发展</a:t>
            </a:r>
            <a:endParaRPr altLang="en-US" lang="zh-CN"/>
          </a:p>
        </p:txBody>
      </p:sp>
      <p:sp>
        <p:nvSpPr>
          <p:cNvPr id="104991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培养创新精神：鼓励学生创新思维，培养其创新精神和实践能力。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提升教学质量：通过课程改革，优化教学内容和方法，提高教学质量。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增强学生综合素质：注重学生的知识、能力、素质的综合培养，促进学生全面发展。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提高学生自主学习能力：引导学生自主学习，培养其自主发现问题、解决问题的能力。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提升教师专业水平，增强教学能力</a:t>
            </a:r>
            <a:endParaRPr altLang="en-US" lang="zh-CN"/>
          </a:p>
        </p:txBody>
      </p:sp>
      <p:sp>
        <p:nvSpPr>
          <p:cNvPr id="104999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初中教育课程改革将注重提升教师的专业水平和教学能力，通过培训和研修等方式，使教师能够更好地适应新的课程要求和教学方法。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课程改革将注重培养学生的创新能力和实践能力，同时也要求教师具备相应的创新能力和实践能力，以更好地引导学生发展。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课程改革将注重学科知识的更新和拓展，要求教师不断更新自身的学科知识，提高教学水平和质量。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初中教育课程改革将注重评价机制的改革和完善，通过建立科学合理的评价机制，激发教师的教学积极性和创造性。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优化学校管理，增强办学活力</a:t>
            </a:r>
            <a:endParaRPr altLang="en-US" lang="zh-CN"/>
          </a:p>
        </p:txBody>
      </p:sp>
      <p:sp>
        <p:nvSpPr>
          <p:cNvPr id="105006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提升学校领导能力：培养具备现代教育和学校管理理念的校长和教师，使他们能够更好地引领学校发展。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完善学校管理制度：建立科学、规范的管理体系，提高学校整体运行效率。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加强教师队伍建设：通过培训、交流等方式，提升教师的专业素养和教育教学水平。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优化课程设置：根据学生发展需要和社会需求，调整课程结构，注重培养学生的创新精神和实践能力。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完善课程体系，推动初中教育科学发展</a:t>
            </a:r>
            <a:endParaRPr altLang="en-US" lang="zh-CN"/>
          </a:p>
        </p:txBody>
      </p:sp>
      <p:sp>
        <p:nvSpPr>
          <p:cNvPr id="105011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注重实践教育，培养学生的创新能力和动手能力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建立完善的课程体系，注重学生的全面发展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加强学科融合，提高学生的综合素质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推动教育信息化，提高教育质量和效率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五 章</a:t>
            </a:r>
            <a:endParaRPr altLang="en-US" lang="zh-CN"/>
          </a:p>
        </p:txBody>
      </p:sp>
      <p:sp>
        <p:nvSpPr>
          <p:cNvPr id="105019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初中教育课程改革的保障措施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加强组织领导，落实责任分工</a:t>
            </a:r>
            <a:endParaRPr altLang="en-US" lang="zh-CN"/>
          </a:p>
        </p:txBody>
      </p:sp>
      <p:sp>
        <p:nvSpPr>
          <p:cNvPr id="10502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成立专门机构，负责课程改革的统筹规划、组织协调和监督评估。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制定详细的工作计划和时间表，明确各项任务的责任人和完成时限。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加强与相关部门和机构的沟通合作，形成工作合力，共同推进课程改革。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建立健全课程改革工作的考核评价机制，对工作进展情况进行定期评估和通报。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加大经费投入，保障改革实施</a:t>
            </a:r>
            <a:endParaRPr altLang="en-US" lang="zh-CN"/>
          </a:p>
        </p:txBody>
      </p:sp>
      <p:sp>
        <p:nvSpPr>
          <p:cNvPr id="10503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2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增加教育经费投入，为课程改革提供资金支持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2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优化教育资源配置，确保课程改革所需的教学资源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3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设立专项资金，用于支持课程改革中的创新实践和教师培训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3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3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加强经费监管，确保经费使用效益，为课程改革提供有力保障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强化监督评估，促进改革成效</a:t>
            </a:r>
            <a:endParaRPr altLang="en-US" lang="zh-CN"/>
          </a:p>
        </p:txBody>
      </p:sp>
      <p:sp>
        <p:nvSpPr>
          <p:cNvPr id="105038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加强学校和教育部门之间的沟通与协作，共同推进课程改革的进程。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建立健全课程改革的监督评估机制，确保改革措施的有效实施。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定期对课程改革进行评估和反馈，及时调整和完善改革方案。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鼓励社会力量参与监督评估，提高改革的社会认可度和支持度。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加强宣传引导，营造良好氛围</a:t>
            </a:r>
            <a:endParaRPr altLang="en-US" lang="zh-CN"/>
          </a:p>
        </p:txBody>
      </p:sp>
      <p:sp>
        <p:nvSpPr>
          <p:cNvPr id="105046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523343" y="1490400"/>
            <a:ext cx="4081694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68" name="矩形 65"/>
          <p:cNvSpPr/>
          <p:nvPr>
            <p:custDataLst>
              <p:tags r:id="rId2"/>
            </p:custDataLst>
          </p:nvPr>
        </p:nvSpPr>
        <p:spPr>
          <a:xfrm>
            <a:off x="1417936" y="1850436"/>
            <a:ext cx="211105" cy="180233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70" name="文本框 66"/>
          <p:cNvSpPr txBox="1"/>
          <p:nvPr>
            <p:custDataLst>
              <p:tags r:id="rId3"/>
            </p:custDataLst>
          </p:nvPr>
        </p:nvSpPr>
        <p:spPr>
          <a:xfrm>
            <a:off x="1770351" y="1752013"/>
            <a:ext cx="3588118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宣传教育：通过各种渠道和媒体，向社会广泛宣传初中教育课程改革的重要性和必要性，提高公众认知度和参与度。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7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686392" y="1490400"/>
            <a:ext cx="4081694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74" name="矩形 69"/>
          <p:cNvSpPr/>
          <p:nvPr>
            <p:custDataLst>
              <p:tags r:id="rId5"/>
            </p:custDataLst>
          </p:nvPr>
        </p:nvSpPr>
        <p:spPr>
          <a:xfrm>
            <a:off x="6580985" y="1850436"/>
            <a:ext cx="211105" cy="180233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76" name="文本框 70"/>
          <p:cNvSpPr txBox="1"/>
          <p:nvPr>
            <p:custDataLst>
              <p:tags r:id="rId6"/>
            </p:custDataLst>
          </p:nvPr>
        </p:nvSpPr>
        <p:spPr>
          <a:xfrm>
            <a:off x="6933400" y="1752013"/>
            <a:ext cx="3588118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引导支持：加强对初中教育课程改革的舆论引导，积极宣传成功案例和改革成果，鼓励学校、教师和学生积极参与改革。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7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4105185" y="4018269"/>
            <a:ext cx="4081694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80" name="文本框 74"/>
          <p:cNvSpPr txBox="1"/>
          <p:nvPr>
            <p:custDataLst>
              <p:tags r:id="rId8"/>
            </p:custDataLst>
          </p:nvPr>
        </p:nvSpPr>
        <p:spPr>
          <a:xfrm>
            <a:off x="4351558" y="4279247"/>
            <a:ext cx="3588118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营造氛围：通过开展各种活动和交流研讨，营造有利于初中教育课程改革的良好氛围，促进改革顺利推进。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82" name="矩形 73"/>
          <p:cNvSpPr/>
          <p:nvPr>
            <p:custDataLst>
              <p:tags r:id="rId9"/>
            </p:custDataLst>
          </p:nvPr>
        </p:nvSpPr>
        <p:spPr>
          <a:xfrm>
            <a:off x="3999143" y="4378304"/>
            <a:ext cx="211105" cy="180233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8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530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内容。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PRESET_TEXT" val="第 一 章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4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4"/>
</p:tagLst>
</file>

<file path=ppt/tags/tag9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4"/>
  <p:tag name="KSO_WM_SPECIAL_SOURCE" val="bdnull"/>
  <p:tag name="KSO_WM_TEMPLATE_THUMBS_INDEX" val="1、9"/>
</p:tagLst>
</file>

<file path=ppt/tags/tag9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1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1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1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5.xml><?xml version="1.0" encoding="utf-8"?>
<p:tagLst xmlns:p="http://schemas.openxmlformats.org/presentationml/2006/main">
  <p:tag name="KSO_WM_SLIDE_ID" val="custom202309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4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74.4&quot;,&quot;top&quot;:&quot;58.35&quot;,&quot;width&quot;:&quot;660.35&quot;,&quot;height&quot;:&quot;315&quot;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5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5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i*1_1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i*1_2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1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1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14_5*l_h_i*1_1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2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2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14_5*l_h_i*1_2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5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5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14_5*l_h_i*1_5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3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3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14_5*l_h_i*1_3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4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4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14_5*l_h_i*1_4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SLIDE_ID" val="custom20230914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4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一 章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23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二 章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64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三 章"/>
</p:tagLst>
</file>

<file path=ppt/tags/tag2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19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四 章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50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五 章"/>
</p:tagLst>
</file>

<file path=ppt/tags/tag3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01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2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2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2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2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2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2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2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2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2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9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5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9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53.xml><?xml version="1.0" encoding="utf-8"?>
<p:tagLst xmlns:p="http://schemas.openxmlformats.org/presentationml/2006/main">
  <p:tag name="KSO_WM_SLIDE_ID" val="custom2023091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4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38.15&quot;,&quot;top&quot;:&quot;99.8&quot;,&quot;width&quot;:&quot;660.35&quot;,&quot;height&quot;:&quot;3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1">
      <a:dk1>
        <a:sysClr lastClr="000000" val="windowText"/>
      </a:dk1>
      <a:lt1>
        <a:sysClr lastClr="FFFFFF" val="window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2024-01-01T09:43:24Z</dcterms:created>
  <dcterms:modified xsi:type="dcterms:W3CDTF">2024-01-01T09:43:24Z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39723d486efa4af28f96b6f9d945bdd6_21</vt:lpwstr>
  </property>
</Properties>
</file>