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1"/>
  </p:handoutMasterIdLst>
  <p:sldIdLst>
    <p:sldId id="454" r:id="rId3"/>
    <p:sldId id="455" r:id="rId5"/>
    <p:sldId id="437" r:id="rId6"/>
    <p:sldId id="439" r:id="rId7"/>
    <p:sldId id="442" r:id="rId8"/>
    <p:sldId id="444" r:id="rId9"/>
    <p:sldId id="456" r:id="rId10"/>
    <p:sldId id="469" r:id="rId11"/>
    <p:sldId id="445" r:id="rId12"/>
    <p:sldId id="446" r:id="rId13"/>
    <p:sldId id="471" r:id="rId14"/>
    <p:sldId id="472" r:id="rId15"/>
    <p:sldId id="448" r:id="rId16"/>
    <p:sldId id="470" r:id="rId17"/>
    <p:sldId id="447" r:id="rId18"/>
    <p:sldId id="473" r:id="rId19"/>
    <p:sldId id="477" r:id="rId20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1" userDrawn="1">
          <p15:clr>
            <a:srgbClr val="A4A3A4"/>
          </p15:clr>
        </p15:guide>
        <p15:guide id="2" pos="298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angli" initials="wli" lastIdx="1" clrIdx="0"/>
  <p:cmAuthor id="1" name="user" initials="u" lastIdx="0" clrIdx="0"/>
  <p:cmAuthor id="2" name="Administrat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CFFFF"/>
    <a:srgbClr val="E9FD73"/>
    <a:srgbClr val="014C83"/>
    <a:srgbClr val="59AA48"/>
    <a:srgbClr val="0000FF"/>
    <a:srgbClr val="FF00FF"/>
    <a:srgbClr val="00FF00"/>
    <a:srgbClr val="CC00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410"/>
  </p:normalViewPr>
  <p:slideViewPr>
    <p:cSldViewPr snapToGrid="0" showGuides="1">
      <p:cViewPr>
        <p:scale>
          <a:sx n="110" d="100"/>
          <a:sy n="110" d="100"/>
        </p:scale>
        <p:origin x="1644" y="690"/>
      </p:cViewPr>
      <p:guideLst>
        <p:guide orient="horz" pos="1651"/>
        <p:guide pos="298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gs" Target="tags/tag63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43FB4B5-266B-4558-B1E0-FA2306D4074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9348164-52B8-4AFD-9454-F184929CC70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CCE9E0-1608-4DBE-A338-125CD80B4E3D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8A75A2-55C3-4FB5-A54A-DB33A2262C4E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75B1B8-3123-441B-9EA4-7B39D93A6FEC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493100" y="2886300"/>
            <a:ext cx="5826600" cy="5751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493100" y="3461400"/>
            <a:ext cx="5826600" cy="6507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56300" y="1125900"/>
            <a:ext cx="3882600" cy="35613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808700" y="1125900"/>
            <a:ext cx="3882600" cy="35613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56300" y="1071900"/>
            <a:ext cx="4006800" cy="2862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56300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1066297"/>
            <a:ext cx="4006800" cy="2862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56300" y="1166400"/>
            <a:ext cx="3924808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762800" y="1166400"/>
            <a:ext cx="3920400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7676100" y="685800"/>
            <a:ext cx="783000" cy="37719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85800" y="685800"/>
            <a:ext cx="6876900" cy="377190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56300" y="580500"/>
            <a:ext cx="8229600" cy="41121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99100" y="1863000"/>
            <a:ext cx="7349400" cy="7641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899100" y="2670300"/>
            <a:ext cx="7349400" cy="3537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6" Type="http://schemas.openxmlformats.org/officeDocument/2006/relationships/theme" Target="../theme/theme1.xml"/><Relationship Id="rId35" Type="http://schemas.openxmlformats.org/officeDocument/2006/relationships/tags" Target="../tags/tag62.xml"/><Relationship Id="rId34" Type="http://schemas.openxmlformats.org/officeDocument/2006/relationships/tags" Target="../tags/tag61.xml"/><Relationship Id="rId33" Type="http://schemas.openxmlformats.org/officeDocument/2006/relationships/tags" Target="../tags/tag60.xml"/><Relationship Id="rId32" Type="http://schemas.openxmlformats.org/officeDocument/2006/relationships/tags" Target="../tags/tag59.xml"/><Relationship Id="rId31" Type="http://schemas.openxmlformats.org/officeDocument/2006/relationships/tags" Target="../tags/tag58.xml"/><Relationship Id="rId30" Type="http://schemas.openxmlformats.org/officeDocument/2006/relationships/tags" Target="../tags/tag57.xml"/><Relationship Id="rId3" Type="http://schemas.openxmlformats.org/officeDocument/2006/relationships/slideLayout" Target="../slideLayouts/slideLayout3.xml"/><Relationship Id="rId29" Type="http://schemas.openxmlformats.org/officeDocument/2006/relationships/image" Target="../media/image1.jpeg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0"/>
            </p:custDataLst>
          </p:nvPr>
        </p:nvSpPr>
        <p:spPr>
          <a:xfrm>
            <a:off x="456300" y="456300"/>
            <a:ext cx="8226900" cy="529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1"/>
            </p:custDataLst>
          </p:nvPr>
        </p:nvSpPr>
        <p:spPr>
          <a:xfrm>
            <a:off x="456300" y="1117800"/>
            <a:ext cx="8226900" cy="35694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2"/>
            </p:custDataLst>
          </p:nvPr>
        </p:nvSpPr>
        <p:spPr>
          <a:xfrm>
            <a:off x="4590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3"/>
            </p:custDataLst>
          </p:nvPr>
        </p:nvSpPr>
        <p:spPr>
          <a:xfrm>
            <a:off x="3087000" y="4735800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4"/>
            </p:custDataLst>
          </p:nvPr>
        </p:nvSpPr>
        <p:spPr>
          <a:xfrm>
            <a:off x="66582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3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15446" y="0"/>
            <a:ext cx="5871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九年级语文上册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18770" y="2396521"/>
            <a:ext cx="51761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第二单元主题阅读</a:t>
            </a:r>
            <a:endParaRPr kumimoji="1"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14757" y="875834"/>
            <a:ext cx="8937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追逐思想光芒</a:t>
            </a:r>
            <a:endParaRPr kumimoji="1"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39290" y="1722120"/>
            <a:ext cx="60883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endParaRPr lang="zh-CN" altLang="en-US" sz="1500" b="1">
              <a:solidFill>
                <a:srgbClr val="FF0000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16692" y="1722120"/>
            <a:ext cx="8543108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补写论据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3000"/>
              </a:lnSpc>
            </a:pP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3000"/>
              </a:lnSpc>
            </a:pP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3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联系或结合实际谈看法（想法、体会）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16692" y="200131"/>
            <a:ext cx="298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5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阅读目标</a:t>
            </a:r>
            <a:endParaRPr lang="en-US" altLang="zh-CN" sz="3600" b="1" dirty="0">
              <a:solidFill>
                <a:schemeClr val="accent5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35502" y="1013968"/>
            <a:ext cx="7991475" cy="6047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</a:rPr>
              <a:t>    补写论据</a:t>
            </a:r>
            <a:endParaRPr kumimoji="0" lang="en-US" altLang="zh-CN" sz="3200" b="1" kern="1200" cap="none" spc="0" normalizeH="0" baseline="0" noProof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3250" y="2771775"/>
            <a:ext cx="7956550" cy="6819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endParaRPr lang="en-US" altLang="zh-CN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" name="Rectangle 2"/>
          <p:cNvSpPr txBox="1"/>
          <p:nvPr/>
        </p:nvSpPr>
        <p:spPr>
          <a:xfrm>
            <a:off x="705803" y="3155633"/>
            <a:ext cx="6767512" cy="6889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457200" indent="-457200" eaLnBrk="1" hangingPunct="1">
              <a:lnSpc>
                <a:spcPct val="120000"/>
              </a:lnSpc>
              <a:buFont typeface="Wingdings" panose="05000000000000000000" pitchFamily="2" charset="2"/>
              <a:buChar char="l"/>
            </a:pPr>
            <a:endParaRPr lang="en-US" altLang="zh-CN" sz="3000" b="1" dirty="0">
              <a:latin typeface="宋体" panose="02010600030101010101" pitchFamily="2" charset="-122"/>
            </a:endParaRPr>
          </a:p>
        </p:txBody>
      </p:sp>
      <p:sp>
        <p:nvSpPr>
          <p:cNvPr id="124" name="Rectangle 4"/>
          <p:cNvSpPr txBox="1"/>
          <p:nvPr/>
        </p:nvSpPr>
        <p:spPr>
          <a:xfrm>
            <a:off x="1217026" y="1741568"/>
            <a:ext cx="5330516" cy="21698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sz="3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关注要点：①统一性</a:t>
            </a:r>
            <a:endParaRPr lang="zh-CN" sz="3000" b="1" dirty="0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</a:t>
            </a:r>
            <a:r>
              <a:rPr lang="zh-CN" sz="3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②典型性</a:t>
            </a:r>
            <a:endParaRPr lang="zh-CN" sz="3000" b="1" dirty="0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</a:t>
            </a:r>
            <a:r>
              <a:rPr lang="zh-CN" sz="3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③确凿性</a:t>
            </a:r>
            <a:endParaRPr lang="zh-CN" sz="3000" b="1" dirty="0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16692" y="200131"/>
            <a:ext cx="298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5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目标一</a:t>
            </a:r>
            <a:endParaRPr lang="en-US" altLang="zh-CN" sz="3600" b="1" dirty="0">
              <a:solidFill>
                <a:schemeClr val="accent5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125350" y="200131"/>
            <a:ext cx="4557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快速浏览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状元大课堂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好学案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中的范文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《爱国的内涵》，完成</a:t>
            </a:r>
            <a:r>
              <a:rPr kumimoji="1" 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下面思考题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kumimoji="1" lang="zh-CN" altLang="en-US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0780" y="934959"/>
            <a:ext cx="3956685" cy="3830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第④段节选：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爱国的内涵是什么? 西汉名将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甘延寿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流传千古的名句“明犯强汉者，虽远必诛!”是最有力的回答。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戚继光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，一代名将，面对倭寇入侵，奋起组建“戚家军”，潜心操练，英勇奋战，终于将倭寇赶出国门；</a:t>
            </a:r>
            <a:r>
              <a:rPr lang="zh-CN" altLang="en-US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  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爱国要以维护祖国统一为己任，这是中华民族的根本利益所在。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07952" y="1198557"/>
            <a:ext cx="4432935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如果要在第④段的横线上补充一句话，下面最恰当的一项是(       ) 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Ａ.</a:t>
            </a:r>
            <a:r>
              <a:rPr lang="zh-CN" altLang="en-US" sz="1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詹天佑</a:t>
            </a: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，我国第一批出国的留学生，学成回国，凭借杰出才能完成了京张铁路的修建，给了藐视中国的帝国主义一个有力回击。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Ｂ.</a:t>
            </a:r>
            <a:r>
              <a:rPr lang="zh-CN" altLang="en-US" sz="1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任正非</a:t>
            </a: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，华为公司创始人，在众多媒体面前表示:要拥抱世界，依靠全球创新发展，为中国企业砥砺奋进树立榜样。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Ｃ.</a:t>
            </a:r>
            <a:r>
              <a:rPr lang="zh-CN" altLang="en-US" sz="1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李文波</a:t>
            </a: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，一个普通的南海守礁士兵，二十年坚守，他从健壮小伙变成了两鬓斑白的“小老头”，他就是守护祖国的一块坚不可摧的礁石!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Ｄ.</a:t>
            </a:r>
            <a:r>
              <a:rPr lang="zh-CN" altLang="en-US" sz="1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林俊德</a:t>
            </a: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，一位将军，也是一位院士，他参与了中国全部的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45</a:t>
            </a: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次核试验，他人生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75</a:t>
            </a: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年都默默无闻，一直工作到生命的最后时刻。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16692" y="200131"/>
            <a:ext cx="298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5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牛刀小试</a:t>
            </a:r>
            <a:endParaRPr lang="en-US" altLang="zh-CN" sz="3600" b="1" dirty="0">
              <a:solidFill>
                <a:schemeClr val="accent5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9760" y="1071107"/>
            <a:ext cx="809053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爱国的内涵是什么? 西汉名将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甘延寿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流传千古的名句“明犯强汉者，虽远必诛!”是最有力的回答。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戚继光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，一代名将，面对倭寇入侵，奋起组建“戚家军”，潜心操练，英勇奋战，终于将倭寇赶出国门；</a:t>
            </a:r>
            <a:r>
              <a:rPr lang="zh-CN" altLang="en-US" b="1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Ｃ.李文波，</a:t>
            </a:r>
            <a:r>
              <a:rPr lang="zh-CN" altLang="en-US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一个普通的南海守礁士兵，二十年坚守，他从健壮小伙变成了两鬓斑白的“小老头”，他就是守护祖国的一块坚不可摧的礁石!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爱国要以维护祖国统一为己任，这是中华民族的根本利益所在。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18820" y="3535971"/>
            <a:ext cx="7991475" cy="12741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sz="4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统一性</a:t>
            </a:r>
            <a:r>
              <a:rPr kumimoji="0" lang="zh-CN" altLang="en-US" sz="24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</a:rPr>
              <a:t>补写的论据要与论点紧密统一，</a:t>
            </a:r>
            <a:endParaRPr kumimoji="0" lang="zh-CN" altLang="en-US" sz="2400" b="1" kern="1200" cap="none" spc="0" normalizeH="0" baseline="0" noProof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R="0" defTabSz="914400" eaLnBrk="1" hangingPunct="1">
              <a:lnSpc>
                <a:spcPct val="120000"/>
              </a:lnSpc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 论据必须能够证明论点。</a:t>
            </a:r>
            <a:endParaRPr kumimoji="0" lang="zh-CN" altLang="en-US" sz="2400" b="1" kern="1200" cap="none" spc="0" normalizeH="0" baseline="0" noProof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16692" y="200131"/>
            <a:ext cx="298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5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答案解读</a:t>
            </a:r>
            <a:endParaRPr lang="en-US" altLang="zh-CN" sz="3600" b="1" dirty="0">
              <a:solidFill>
                <a:schemeClr val="accent5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33616" y="976243"/>
            <a:ext cx="7295984" cy="336245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请围绕“人贵有淡泊之心”这一论点，仿照下列示例，再补充一个事实论据。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示例：陶渊明正因为有了淡泊之心，主动远离官场，才有了“采菊东篱下，悠然见南山”的闲适自得。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16692" y="200131"/>
            <a:ext cx="298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5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再显身手</a:t>
            </a:r>
            <a:endParaRPr lang="en-US" altLang="zh-CN" sz="3600" b="1" dirty="0">
              <a:solidFill>
                <a:schemeClr val="accent5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125350" y="200131"/>
            <a:ext cx="39560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快速浏览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状元大课堂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好学案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的范文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《淡泊之心自高远》，完成</a:t>
            </a:r>
            <a:r>
              <a:rPr kumimoji="1" 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下面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kumimoji="1" 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思考题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kumimoji="1" lang="zh-CN" altLang="en-US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5020" y="898918"/>
            <a:ext cx="7672815" cy="165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贷米度日的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庄周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，面对楚王的厚币礼聘和许以为相的承诺，他却</a:t>
            </a:r>
            <a:r>
              <a:rPr lang="zh-CN" altLang="en-US" sz="1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甘愿清心寡欲，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将功名利禄视同被宰杀而献祭的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牺牛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，保有一颗淡泊之心，潜心道学，终成宗师。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0" y="2606122"/>
            <a:ext cx="8305800" cy="1794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kumimoji="0" lang="zh-CN" altLang="en-US" sz="3200" b="1" kern="1200" cap="none" spc="0" normalizeH="0" baseline="0" noProof="0" dirty="0">
                <a:latin typeface="+mn-ea"/>
                <a:ea typeface="+mn-ea"/>
              </a:rPr>
              <a:t>    </a:t>
            </a:r>
            <a:r>
              <a:rPr lang="zh-CN" sz="4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典型性</a:t>
            </a:r>
            <a:r>
              <a:rPr 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补写论据要有</a:t>
            </a:r>
            <a:r>
              <a:rPr lang="zh-CN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代表性</a:t>
            </a:r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</a:t>
            </a:r>
            <a:r>
              <a:rPr 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要引用有</a:t>
            </a:r>
            <a:r>
              <a:rPr lang="zh-CN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权威性的名人</a:t>
            </a:r>
            <a:r>
              <a:rPr 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材料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zh-CN" sz="4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确凿性</a:t>
            </a:r>
            <a:r>
              <a:rPr kumimoji="0" lang="zh-CN" altLang="en-US" sz="2000" b="1" kern="1200" cap="none" spc="0" normalizeH="0" baseline="0" noProof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补写</a:t>
            </a:r>
            <a:r>
              <a:rPr kumimoji="0" lang="en-US" altLang="zh-CN" sz="2000" b="1" kern="1200" cap="none" spc="0" normalizeH="0" baseline="0" noProof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论据必须选择</a:t>
            </a:r>
            <a:r>
              <a:rPr kumimoji="0" lang="en-US" altLang="zh-CN" sz="20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确凿的事实</a:t>
            </a:r>
            <a:r>
              <a:rPr kumimoji="0" lang="en-US" altLang="zh-CN" sz="2000" b="1" kern="1200" cap="none" spc="0" normalizeH="0" baseline="0" noProof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</a:t>
            </a:r>
            <a:r>
              <a:rPr kumimoji="0" lang="zh-CN" altLang="en-US" sz="2000" b="1" kern="1200" cap="none" spc="0" normalizeH="0" baseline="0" noProof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事例细节要表达</a:t>
            </a:r>
            <a:r>
              <a:rPr kumimoji="0" lang="en-US" altLang="zh-CN" sz="20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精确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kumimoji="0" lang="en-US" altLang="zh-CN" sz="2000" b="1" kern="1200" cap="none" spc="0" normalizeH="0" baseline="0" noProof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16692" y="200131"/>
            <a:ext cx="298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5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答案解读</a:t>
            </a:r>
            <a:endParaRPr lang="en-US" altLang="zh-CN" sz="3600" b="1" dirty="0">
              <a:solidFill>
                <a:schemeClr val="accent5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03250" y="2771775"/>
            <a:ext cx="7956550" cy="6819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endParaRPr lang="en-US" altLang="zh-CN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76935" y="310693"/>
            <a:ext cx="298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6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目标二</a:t>
            </a:r>
            <a:endParaRPr lang="en-US" altLang="zh-CN" sz="3600" b="1" dirty="0">
              <a:solidFill>
                <a:schemeClr val="accent6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1074149" y="1013968"/>
            <a:ext cx="7991475" cy="6047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</a:rPr>
              <a:t>联系实际谈看法</a:t>
            </a:r>
            <a:endParaRPr kumimoji="0" lang="en-US" altLang="zh-CN" sz="3200" b="1" kern="1200" cap="none" spc="0" normalizeH="0" baseline="0" noProof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Rectangle 4"/>
          <p:cNvSpPr txBox="1"/>
          <p:nvPr/>
        </p:nvSpPr>
        <p:spPr>
          <a:xfrm>
            <a:off x="1385991" y="2033111"/>
            <a:ext cx="5330516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sz="3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关注要点：①</a:t>
            </a:r>
            <a:r>
              <a:rPr lang="zh-CN" altLang="en-US" sz="3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结合当前</a:t>
            </a:r>
            <a:endParaRPr lang="en-US" altLang="zh-CN" sz="3000" b="1" dirty="0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</a:t>
            </a:r>
            <a:r>
              <a:rPr lang="zh-CN" sz="3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②</a:t>
            </a:r>
            <a:r>
              <a:rPr lang="zh-CN" altLang="en-US" sz="3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观点反说</a:t>
            </a:r>
            <a:endParaRPr lang="zh-CN" sz="3000" b="1" dirty="0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32377" y="1234023"/>
            <a:ext cx="7805337" cy="30671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爱国是人类共有的感情，是我们民族精神的核心内容和各族人民共同的精神支柱，是中华民族传承了五千年的传统美德。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新时代，我们青少年更应该懂得爱国的内涵。</a:t>
            </a:r>
            <a:endParaRPr lang="zh-CN" altLang="en-US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“天下兴亡，匹夫有责”，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我们青少年生活在一个幸福和谐的社会中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，在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全面建设小康社会、实现中华民族伟大复兴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的奋进征途上，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我们要肩负重任，做出自己的贡献。</a:t>
            </a:r>
            <a:endParaRPr kumimoji="1" lang="zh-CN" altLang="en-US" sz="2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76935" y="310693"/>
            <a:ext cx="298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6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初露锋芒</a:t>
            </a:r>
            <a:endParaRPr lang="en-US" altLang="zh-CN" sz="3600" b="1" dirty="0">
              <a:solidFill>
                <a:schemeClr val="accent6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105471" y="310693"/>
            <a:ext cx="4418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请仔细阅读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状元大课堂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好学案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中的范文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爱国的内涵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选段，思考红体字的作用与意义。</a:t>
            </a:r>
            <a:endParaRPr kumimoji="1" lang="zh-CN" altLang="en-US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74041" y="739134"/>
            <a:ext cx="8052988" cy="25285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爱国是人类共有的感情，是我们民族精神的核心内容和各族人民共同的精神支柱，是中华民族传承了五千年的传统美德。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新时代，我们青少年更应该懂得爱国的内涵。</a:t>
            </a:r>
            <a:endParaRPr lang="zh-CN" altLang="en-US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“天下兴亡，匹夫有责”，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我们青少年生活在一个幸福和谐的社会中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，在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全面建设小康社会、实现中华民族伟大复兴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的奋进征途上，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我们要肩负重任，做出自己的贡献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kumimoji="1" lang="zh-CN" altLang="en-US" sz="2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976935" y="310693"/>
            <a:ext cx="298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6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答案解读</a:t>
            </a:r>
            <a:endParaRPr lang="en-US" altLang="zh-CN" sz="3600" b="1" dirty="0">
              <a:solidFill>
                <a:schemeClr val="accent6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1753686" y="3045310"/>
            <a:ext cx="4416222" cy="171739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sz="4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结合当前</a:t>
            </a:r>
            <a:r>
              <a:rPr lang="zh-CN" sz="3200" b="1" dirty="0">
                <a:solidFill>
                  <a:srgbClr val="0033CC"/>
                </a:solidFill>
                <a:latin typeface="宋体" panose="02010600030101010101" pitchFamily="2" charset="-122"/>
                <a:sym typeface="+mn-ea"/>
              </a:rPr>
              <a:t> </a:t>
            </a:r>
            <a:r>
              <a:rPr 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揭示现实意义</a:t>
            </a:r>
            <a:endParaRPr lang="zh-CN" sz="24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</a:t>
            </a:r>
            <a:r>
              <a:rPr 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赋予新的内涵</a:t>
            </a:r>
            <a:endParaRPr lang="zh-CN" sz="24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</a:t>
            </a:r>
            <a:r>
              <a:rPr 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发出号召请求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文本框 34"/>
          <p:cNvSpPr txBox="1"/>
          <p:nvPr/>
        </p:nvSpPr>
        <p:spPr>
          <a:xfrm rot="-280097">
            <a:off x="3433763" y="12287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04" name="文本框 36"/>
          <p:cNvSpPr txBox="1"/>
          <p:nvPr/>
        </p:nvSpPr>
        <p:spPr>
          <a:xfrm rot="-5350866">
            <a:off x="5861050" y="13160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06" name="文本框 45"/>
          <p:cNvSpPr txBox="1"/>
          <p:nvPr/>
        </p:nvSpPr>
        <p:spPr>
          <a:xfrm rot="-5350866">
            <a:off x="6421438" y="13382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09" name="文本框 49"/>
          <p:cNvSpPr txBox="1"/>
          <p:nvPr/>
        </p:nvSpPr>
        <p:spPr>
          <a:xfrm rot="657351">
            <a:off x="5448300" y="13350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0" name="文本框 50"/>
          <p:cNvSpPr txBox="1"/>
          <p:nvPr/>
        </p:nvSpPr>
        <p:spPr>
          <a:xfrm rot="1480325">
            <a:off x="7391400" y="12446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4" name="文本框 36"/>
          <p:cNvSpPr txBox="1"/>
          <p:nvPr/>
        </p:nvSpPr>
        <p:spPr>
          <a:xfrm rot="-1380000">
            <a:off x="3900488" y="13017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6" name="文本框 45"/>
          <p:cNvSpPr txBox="1"/>
          <p:nvPr/>
        </p:nvSpPr>
        <p:spPr>
          <a:xfrm rot="-1380000">
            <a:off x="4460875" y="13239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9" name="文本框 49"/>
          <p:cNvSpPr txBox="1"/>
          <p:nvPr/>
        </p:nvSpPr>
        <p:spPr>
          <a:xfrm rot="-170103">
            <a:off x="3009900" y="38369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1" name="文本框 51"/>
          <p:cNvSpPr txBox="1"/>
          <p:nvPr/>
        </p:nvSpPr>
        <p:spPr>
          <a:xfrm rot="-170103">
            <a:off x="4324350" y="39290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4" name="文本框 36"/>
          <p:cNvSpPr txBox="1"/>
          <p:nvPr/>
        </p:nvSpPr>
        <p:spPr>
          <a:xfrm rot="-170103">
            <a:off x="1243013" y="12779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6" name="文本框 45"/>
          <p:cNvSpPr txBox="1"/>
          <p:nvPr/>
        </p:nvSpPr>
        <p:spPr>
          <a:xfrm rot="-1380000">
            <a:off x="2117725" y="11461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7" name="文本框 46"/>
          <p:cNvSpPr txBox="1"/>
          <p:nvPr/>
        </p:nvSpPr>
        <p:spPr>
          <a:xfrm rot="-1380000">
            <a:off x="2687638" y="13160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3" name="文本框 34"/>
          <p:cNvSpPr txBox="1"/>
          <p:nvPr/>
        </p:nvSpPr>
        <p:spPr>
          <a:xfrm rot="-1030866">
            <a:off x="6313488" y="38941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5" name="文本框 37"/>
          <p:cNvSpPr txBox="1"/>
          <p:nvPr/>
        </p:nvSpPr>
        <p:spPr>
          <a:xfrm rot="829244">
            <a:off x="5284788" y="39735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9" name="文本框 49"/>
          <p:cNvSpPr txBox="1"/>
          <p:nvPr/>
        </p:nvSpPr>
        <p:spPr>
          <a:xfrm rot="4020000">
            <a:off x="2463800" y="37401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2" name="文本框 32"/>
          <p:cNvSpPr txBox="1"/>
          <p:nvPr/>
        </p:nvSpPr>
        <p:spPr>
          <a:xfrm rot="5400000">
            <a:off x="4751388" y="36830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3" name="文本框 34"/>
          <p:cNvSpPr txBox="1"/>
          <p:nvPr/>
        </p:nvSpPr>
        <p:spPr>
          <a:xfrm rot="3159237">
            <a:off x="5819775" y="40068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700" name="文本框 50"/>
          <p:cNvSpPr txBox="1"/>
          <p:nvPr/>
        </p:nvSpPr>
        <p:spPr>
          <a:xfrm rot="-1160763">
            <a:off x="7642225" y="38211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701" name="文本框 51"/>
          <p:cNvSpPr txBox="1"/>
          <p:nvPr/>
        </p:nvSpPr>
        <p:spPr>
          <a:xfrm rot="-1160763">
            <a:off x="6780213" y="11461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8158" y="999152"/>
            <a:ext cx="7978796" cy="214385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今天，我们生活在一个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的时代，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    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，在这种情况下，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                              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。有了淡泊之心，才能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                     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。让我们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                                      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                                                                        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976935" y="310693"/>
            <a:ext cx="298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6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崭露头角</a:t>
            </a:r>
            <a:endParaRPr lang="en-US" altLang="zh-CN" sz="3600" b="1" dirty="0">
              <a:solidFill>
                <a:schemeClr val="accent6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3105471" y="310693"/>
            <a:ext cx="4418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请运用刚才所学方法，给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状元大课堂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好学案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中的范文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淡泊之心自高远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补写一个结尾。</a:t>
            </a:r>
            <a:endParaRPr kumimoji="1" lang="zh-CN" altLang="en-US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1753686" y="3045310"/>
            <a:ext cx="4416222" cy="171739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sz="4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结合当前</a:t>
            </a:r>
            <a:r>
              <a:rPr lang="zh-CN" sz="3200" b="1" dirty="0">
                <a:solidFill>
                  <a:srgbClr val="0033CC"/>
                </a:solidFill>
                <a:latin typeface="宋体" panose="02010600030101010101" pitchFamily="2" charset="-122"/>
                <a:sym typeface="+mn-ea"/>
              </a:rPr>
              <a:t> </a:t>
            </a:r>
            <a:r>
              <a:rPr 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揭示现实意义</a:t>
            </a:r>
            <a:endParaRPr 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</a:t>
            </a:r>
            <a:r>
              <a:rPr 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赋予新的内涵</a:t>
            </a:r>
            <a:endParaRPr 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</a:t>
            </a:r>
            <a:r>
              <a:rPr 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发出号召请求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0" grpId="0"/>
      <p:bldP spid="1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2416" y="958585"/>
            <a:ext cx="7928584" cy="20867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今天，我们生活在一个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巨变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的时代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，市场经济大潮的涌动，已使急功近利成为时尚；社会心态的浮躁和浅薄，也使世俗化、物欲化倾向日益明显。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在这种情况下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，保有一颗淡泊之心，也就更需要我们大力倡导。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有了淡泊之心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才能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用一种超然的心态去对待眼前的一切，不以物喜，不以己悲，不做世间功名利禄的奴隶，也不为凡尘中各种烦恼左右。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让我们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学会淡泊，拥有淡泊，使自己的人生不断升华，从而获得心灵的充实、丰富、自由、纯净。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976935" y="310693"/>
            <a:ext cx="298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6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答案解读</a:t>
            </a:r>
            <a:endParaRPr lang="en-US" altLang="zh-CN" sz="3600" b="1" dirty="0">
              <a:solidFill>
                <a:schemeClr val="accent6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1753686" y="3045310"/>
            <a:ext cx="4416222" cy="171739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sz="4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结合当前</a:t>
            </a:r>
            <a:r>
              <a:rPr lang="zh-CN" sz="3200" b="1" dirty="0">
                <a:solidFill>
                  <a:srgbClr val="0033CC"/>
                </a:solidFill>
                <a:latin typeface="宋体" panose="02010600030101010101" pitchFamily="2" charset="-122"/>
                <a:sym typeface="+mn-ea"/>
              </a:rPr>
              <a:t> </a:t>
            </a:r>
            <a:r>
              <a:rPr 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揭示现实意义</a:t>
            </a:r>
            <a:endParaRPr 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</a:t>
            </a:r>
            <a:r>
              <a:rPr 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赋予新的内涵</a:t>
            </a:r>
            <a:endParaRPr 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</a:t>
            </a:r>
            <a:r>
              <a:rPr 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发出号召请求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32"/>
          <p:cNvSpPr txBox="1"/>
          <p:nvPr/>
        </p:nvSpPr>
        <p:spPr>
          <a:xfrm>
            <a:off x="4475163" y="29257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51" name="文本框 34"/>
          <p:cNvSpPr txBox="1"/>
          <p:nvPr/>
        </p:nvSpPr>
        <p:spPr>
          <a:xfrm rot="-280097">
            <a:off x="3433763" y="12287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52" name="文本框 36"/>
          <p:cNvSpPr txBox="1"/>
          <p:nvPr/>
        </p:nvSpPr>
        <p:spPr>
          <a:xfrm rot="-5350866">
            <a:off x="5861050" y="13160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53" name="文本框 37"/>
          <p:cNvSpPr txBox="1"/>
          <p:nvPr/>
        </p:nvSpPr>
        <p:spPr>
          <a:xfrm rot="-4150866">
            <a:off x="5330825" y="17240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54" name="文本框 45"/>
          <p:cNvSpPr txBox="1"/>
          <p:nvPr/>
        </p:nvSpPr>
        <p:spPr>
          <a:xfrm rot="-5350866">
            <a:off x="6421438" y="13382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55" name="文本框 46"/>
          <p:cNvSpPr txBox="1"/>
          <p:nvPr/>
        </p:nvSpPr>
        <p:spPr>
          <a:xfrm rot="-424911">
            <a:off x="7067550" y="15700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56" name="文本框 47"/>
          <p:cNvSpPr txBox="1"/>
          <p:nvPr/>
        </p:nvSpPr>
        <p:spPr>
          <a:xfrm rot="-4150866">
            <a:off x="7654925" y="24987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57" name="文本框 49"/>
          <p:cNvSpPr txBox="1"/>
          <p:nvPr/>
        </p:nvSpPr>
        <p:spPr>
          <a:xfrm rot="657351">
            <a:off x="5448300" y="13350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58" name="文本框 50"/>
          <p:cNvSpPr txBox="1"/>
          <p:nvPr/>
        </p:nvSpPr>
        <p:spPr>
          <a:xfrm rot="1480325">
            <a:off x="7391400" y="12446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59" name="文本框 51"/>
          <p:cNvSpPr txBox="1"/>
          <p:nvPr/>
        </p:nvSpPr>
        <p:spPr>
          <a:xfrm rot="-5350866">
            <a:off x="5980113" y="21764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60" name="文本框 32"/>
          <p:cNvSpPr txBox="1"/>
          <p:nvPr/>
        </p:nvSpPr>
        <p:spPr>
          <a:xfrm>
            <a:off x="3262313" y="35607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61" name="文本框 34"/>
          <p:cNvSpPr txBox="1"/>
          <p:nvPr/>
        </p:nvSpPr>
        <p:spPr>
          <a:xfrm rot="4149897">
            <a:off x="4464050" y="34988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62" name="文本框 36"/>
          <p:cNvSpPr txBox="1"/>
          <p:nvPr/>
        </p:nvSpPr>
        <p:spPr>
          <a:xfrm rot="-1380000">
            <a:off x="3900488" y="13017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63" name="文本框 37"/>
          <p:cNvSpPr txBox="1"/>
          <p:nvPr/>
        </p:nvSpPr>
        <p:spPr>
          <a:xfrm rot="-180000">
            <a:off x="4130675" y="20542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64" name="文本框 45"/>
          <p:cNvSpPr txBox="1"/>
          <p:nvPr/>
        </p:nvSpPr>
        <p:spPr>
          <a:xfrm rot="-1380000">
            <a:off x="4460875" y="13239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65" name="文本框 46"/>
          <p:cNvSpPr txBox="1"/>
          <p:nvPr/>
        </p:nvSpPr>
        <p:spPr>
          <a:xfrm rot="-1380000">
            <a:off x="4830763" y="15382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66" name="文本框 47"/>
          <p:cNvSpPr txBox="1"/>
          <p:nvPr/>
        </p:nvSpPr>
        <p:spPr>
          <a:xfrm rot="-180000">
            <a:off x="5064125" y="22352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67" name="文本框 49"/>
          <p:cNvSpPr txBox="1"/>
          <p:nvPr/>
        </p:nvSpPr>
        <p:spPr>
          <a:xfrm rot="-5350866">
            <a:off x="6310313" y="21097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68" name="文本框 50"/>
          <p:cNvSpPr txBox="1"/>
          <p:nvPr/>
        </p:nvSpPr>
        <p:spPr>
          <a:xfrm rot="-170103">
            <a:off x="5589588" y="25908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69" name="文本框 51"/>
          <p:cNvSpPr txBox="1"/>
          <p:nvPr/>
        </p:nvSpPr>
        <p:spPr>
          <a:xfrm rot="-5350866">
            <a:off x="5845175" y="34337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70" name="文本框 32"/>
          <p:cNvSpPr txBox="1"/>
          <p:nvPr/>
        </p:nvSpPr>
        <p:spPr>
          <a:xfrm rot="1209897">
            <a:off x="1500188" y="28924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71" name="文本框 34"/>
          <p:cNvSpPr txBox="1"/>
          <p:nvPr/>
        </p:nvSpPr>
        <p:spPr>
          <a:xfrm rot="4149897">
            <a:off x="2143125" y="34559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72" name="文本框 36"/>
          <p:cNvSpPr txBox="1"/>
          <p:nvPr/>
        </p:nvSpPr>
        <p:spPr>
          <a:xfrm rot="-1380000">
            <a:off x="1604963" y="32289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73" name="文本框 37"/>
          <p:cNvSpPr txBox="1"/>
          <p:nvPr/>
        </p:nvSpPr>
        <p:spPr>
          <a:xfrm rot="1029897">
            <a:off x="2486025" y="27543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74" name="文本框 45"/>
          <p:cNvSpPr txBox="1"/>
          <p:nvPr/>
        </p:nvSpPr>
        <p:spPr>
          <a:xfrm rot="-1380000">
            <a:off x="3162300" y="31464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75" name="文本框 46"/>
          <p:cNvSpPr txBox="1"/>
          <p:nvPr/>
        </p:nvSpPr>
        <p:spPr>
          <a:xfrm rot="-170103">
            <a:off x="787400" y="15303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76" name="文本框 47"/>
          <p:cNvSpPr txBox="1"/>
          <p:nvPr/>
        </p:nvSpPr>
        <p:spPr>
          <a:xfrm rot="1029897">
            <a:off x="828675" y="34004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77" name="文本框 49"/>
          <p:cNvSpPr txBox="1"/>
          <p:nvPr/>
        </p:nvSpPr>
        <p:spPr>
          <a:xfrm rot="-170103">
            <a:off x="3009900" y="38369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78" name="文本框 50"/>
          <p:cNvSpPr txBox="1"/>
          <p:nvPr/>
        </p:nvSpPr>
        <p:spPr>
          <a:xfrm rot="-170103">
            <a:off x="4157663" y="31702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79" name="文本框 51"/>
          <p:cNvSpPr txBox="1"/>
          <p:nvPr/>
        </p:nvSpPr>
        <p:spPr>
          <a:xfrm rot="-170103">
            <a:off x="4324350" y="39290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80" name="文本框 32"/>
          <p:cNvSpPr txBox="1"/>
          <p:nvPr/>
        </p:nvSpPr>
        <p:spPr>
          <a:xfrm rot="-5070842">
            <a:off x="322263" y="20415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81" name="文本框 34"/>
          <p:cNvSpPr txBox="1"/>
          <p:nvPr/>
        </p:nvSpPr>
        <p:spPr>
          <a:xfrm rot="4149897">
            <a:off x="1339850" y="21590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82" name="文本框 35"/>
          <p:cNvSpPr txBox="1"/>
          <p:nvPr/>
        </p:nvSpPr>
        <p:spPr>
          <a:xfrm rot="-170103">
            <a:off x="1243013" y="12779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83" name="文本框 36"/>
          <p:cNvSpPr txBox="1"/>
          <p:nvPr/>
        </p:nvSpPr>
        <p:spPr>
          <a:xfrm rot="1029897">
            <a:off x="1338263" y="16843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84" name="文本框 45"/>
          <p:cNvSpPr txBox="1"/>
          <p:nvPr/>
        </p:nvSpPr>
        <p:spPr>
          <a:xfrm rot="-1380000">
            <a:off x="2117725" y="11461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85" name="文本框 46"/>
          <p:cNvSpPr txBox="1"/>
          <p:nvPr/>
        </p:nvSpPr>
        <p:spPr>
          <a:xfrm rot="-1380000">
            <a:off x="2687638" y="13160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86" name="文本框 47"/>
          <p:cNvSpPr txBox="1"/>
          <p:nvPr/>
        </p:nvSpPr>
        <p:spPr>
          <a:xfrm rot="-180000">
            <a:off x="2416175" y="18796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87" name="文本框 49"/>
          <p:cNvSpPr txBox="1"/>
          <p:nvPr/>
        </p:nvSpPr>
        <p:spPr>
          <a:xfrm rot="-1380000">
            <a:off x="3276600" y="15382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88" name="文本框 50"/>
          <p:cNvSpPr txBox="1"/>
          <p:nvPr/>
        </p:nvSpPr>
        <p:spPr>
          <a:xfrm rot="-1380000">
            <a:off x="2849563" y="21193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89" name="文本框 51"/>
          <p:cNvSpPr txBox="1"/>
          <p:nvPr/>
        </p:nvSpPr>
        <p:spPr>
          <a:xfrm rot="-1380000">
            <a:off x="3484563" y="22558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90" name="文本框 32"/>
          <p:cNvSpPr txBox="1"/>
          <p:nvPr/>
        </p:nvSpPr>
        <p:spPr>
          <a:xfrm rot="1209897">
            <a:off x="5114925" y="35385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91" name="文本框 34"/>
          <p:cNvSpPr txBox="1"/>
          <p:nvPr/>
        </p:nvSpPr>
        <p:spPr>
          <a:xfrm rot="-1030866">
            <a:off x="6313488" y="38941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92" name="文本框 36"/>
          <p:cNvSpPr txBox="1"/>
          <p:nvPr/>
        </p:nvSpPr>
        <p:spPr>
          <a:xfrm rot="368503">
            <a:off x="5773738" y="28590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93" name="文本框 37"/>
          <p:cNvSpPr txBox="1"/>
          <p:nvPr/>
        </p:nvSpPr>
        <p:spPr>
          <a:xfrm rot="829244">
            <a:off x="5284788" y="39735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94" name="文本框 45"/>
          <p:cNvSpPr txBox="1"/>
          <p:nvPr/>
        </p:nvSpPr>
        <p:spPr>
          <a:xfrm rot="-4502722">
            <a:off x="6778625" y="25003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95" name="文本框 46"/>
          <p:cNvSpPr txBox="1"/>
          <p:nvPr/>
        </p:nvSpPr>
        <p:spPr>
          <a:xfrm rot="2702238">
            <a:off x="7567613" y="30622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96" name="文本框 47"/>
          <p:cNvSpPr txBox="1"/>
          <p:nvPr/>
        </p:nvSpPr>
        <p:spPr>
          <a:xfrm rot="-3456638">
            <a:off x="6743700" y="34036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97" name="文本框 49"/>
          <p:cNvSpPr txBox="1"/>
          <p:nvPr/>
        </p:nvSpPr>
        <p:spPr>
          <a:xfrm rot="-3180423">
            <a:off x="1963738" y="23241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98" name="文本框 50"/>
          <p:cNvSpPr txBox="1"/>
          <p:nvPr/>
        </p:nvSpPr>
        <p:spPr>
          <a:xfrm rot="-3640556">
            <a:off x="7239000" y="35909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699" name="文本框 51"/>
          <p:cNvSpPr txBox="1"/>
          <p:nvPr/>
        </p:nvSpPr>
        <p:spPr>
          <a:xfrm rot="1549510">
            <a:off x="7754938" y="21748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00" name="文本框 32"/>
          <p:cNvSpPr txBox="1"/>
          <p:nvPr/>
        </p:nvSpPr>
        <p:spPr>
          <a:xfrm rot="4190103">
            <a:off x="4287838" y="25066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01" name="文本框 34"/>
          <p:cNvSpPr txBox="1"/>
          <p:nvPr/>
        </p:nvSpPr>
        <p:spPr>
          <a:xfrm rot="8340000">
            <a:off x="4922838" y="31384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02" name="文本框 36"/>
          <p:cNvSpPr txBox="1"/>
          <p:nvPr/>
        </p:nvSpPr>
        <p:spPr>
          <a:xfrm rot="-1160763">
            <a:off x="5773738" y="17510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03" name="文本框 37"/>
          <p:cNvSpPr txBox="1"/>
          <p:nvPr/>
        </p:nvSpPr>
        <p:spPr>
          <a:xfrm rot="39237">
            <a:off x="5649913" y="22733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04" name="文本框 45"/>
          <p:cNvSpPr txBox="1"/>
          <p:nvPr/>
        </p:nvSpPr>
        <p:spPr>
          <a:xfrm rot="-1160763">
            <a:off x="6334125" y="17732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05" name="文本框 46"/>
          <p:cNvSpPr txBox="1"/>
          <p:nvPr/>
        </p:nvSpPr>
        <p:spPr>
          <a:xfrm rot="-1160763">
            <a:off x="6704013" y="19875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06" name="文本框 47"/>
          <p:cNvSpPr txBox="1"/>
          <p:nvPr/>
        </p:nvSpPr>
        <p:spPr>
          <a:xfrm rot="39237">
            <a:off x="7185025" y="24574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07" name="文本框 49"/>
          <p:cNvSpPr txBox="1"/>
          <p:nvPr/>
        </p:nvSpPr>
        <p:spPr>
          <a:xfrm rot="-1160763">
            <a:off x="7038975" y="21590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08" name="文本框 50"/>
          <p:cNvSpPr txBox="1"/>
          <p:nvPr/>
        </p:nvSpPr>
        <p:spPr>
          <a:xfrm rot="-1160763">
            <a:off x="7488238" y="19335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09" name="文本框 51"/>
          <p:cNvSpPr txBox="1"/>
          <p:nvPr/>
        </p:nvSpPr>
        <p:spPr>
          <a:xfrm rot="-1160763">
            <a:off x="7289800" y="27940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10" name="文本框 32"/>
          <p:cNvSpPr txBox="1"/>
          <p:nvPr/>
        </p:nvSpPr>
        <p:spPr>
          <a:xfrm rot="4190103">
            <a:off x="2765425" y="33401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11" name="文本框 34"/>
          <p:cNvSpPr txBox="1"/>
          <p:nvPr/>
        </p:nvSpPr>
        <p:spPr>
          <a:xfrm rot="8340000">
            <a:off x="3924300" y="28162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12" name="文本框 36"/>
          <p:cNvSpPr txBox="1"/>
          <p:nvPr/>
        </p:nvSpPr>
        <p:spPr>
          <a:xfrm rot="2810103">
            <a:off x="3813175" y="17351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13" name="文本框 37"/>
          <p:cNvSpPr txBox="1"/>
          <p:nvPr/>
        </p:nvSpPr>
        <p:spPr>
          <a:xfrm rot="4010103">
            <a:off x="3813175" y="22780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14" name="文本框 45"/>
          <p:cNvSpPr txBox="1"/>
          <p:nvPr/>
        </p:nvSpPr>
        <p:spPr>
          <a:xfrm rot="2810103">
            <a:off x="4373563" y="17573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15" name="文本框 46"/>
          <p:cNvSpPr txBox="1"/>
          <p:nvPr/>
        </p:nvSpPr>
        <p:spPr>
          <a:xfrm rot="2810103">
            <a:off x="4743450" y="19716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16" name="文本框 47"/>
          <p:cNvSpPr txBox="1"/>
          <p:nvPr/>
        </p:nvSpPr>
        <p:spPr>
          <a:xfrm rot="4010103">
            <a:off x="4743450" y="25146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17" name="文本框 49"/>
          <p:cNvSpPr txBox="1"/>
          <p:nvPr/>
        </p:nvSpPr>
        <p:spPr>
          <a:xfrm rot="-1160763">
            <a:off x="6224588" y="25447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18" name="文本框 50"/>
          <p:cNvSpPr txBox="1"/>
          <p:nvPr/>
        </p:nvSpPr>
        <p:spPr>
          <a:xfrm rot="4020000">
            <a:off x="5218113" y="26304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19" name="文本框 51"/>
          <p:cNvSpPr txBox="1"/>
          <p:nvPr/>
        </p:nvSpPr>
        <p:spPr>
          <a:xfrm rot="-1160763">
            <a:off x="5599113" y="32194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20" name="文本框 32"/>
          <p:cNvSpPr txBox="1"/>
          <p:nvPr/>
        </p:nvSpPr>
        <p:spPr>
          <a:xfrm rot="5400000">
            <a:off x="1141413" y="32289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21" name="文本框 34"/>
          <p:cNvSpPr txBox="1"/>
          <p:nvPr/>
        </p:nvSpPr>
        <p:spPr>
          <a:xfrm rot="8340000">
            <a:off x="1881188" y="35528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22" name="文本框 36"/>
          <p:cNvSpPr txBox="1"/>
          <p:nvPr/>
        </p:nvSpPr>
        <p:spPr>
          <a:xfrm rot="2810103">
            <a:off x="1862138" y="27320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23" name="文本框 37"/>
          <p:cNvSpPr txBox="1"/>
          <p:nvPr/>
        </p:nvSpPr>
        <p:spPr>
          <a:xfrm rot="5220000">
            <a:off x="2297113" y="30146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24" name="文本框 45"/>
          <p:cNvSpPr txBox="1"/>
          <p:nvPr/>
        </p:nvSpPr>
        <p:spPr>
          <a:xfrm rot="2810103">
            <a:off x="2809875" y="27463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25" name="文本框 46"/>
          <p:cNvSpPr txBox="1"/>
          <p:nvPr/>
        </p:nvSpPr>
        <p:spPr>
          <a:xfrm rot="4020000">
            <a:off x="700088" y="19637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26" name="文本框 47"/>
          <p:cNvSpPr txBox="1"/>
          <p:nvPr/>
        </p:nvSpPr>
        <p:spPr>
          <a:xfrm rot="5220000">
            <a:off x="701675" y="28971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27" name="文本框 49"/>
          <p:cNvSpPr txBox="1"/>
          <p:nvPr/>
        </p:nvSpPr>
        <p:spPr>
          <a:xfrm rot="4020000">
            <a:off x="2463800" y="37401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28" name="文本框 50"/>
          <p:cNvSpPr txBox="1"/>
          <p:nvPr/>
        </p:nvSpPr>
        <p:spPr>
          <a:xfrm rot="4020000">
            <a:off x="3702050" y="33670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29" name="文本框 51"/>
          <p:cNvSpPr txBox="1"/>
          <p:nvPr/>
        </p:nvSpPr>
        <p:spPr>
          <a:xfrm rot="4020000">
            <a:off x="4071938" y="35814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30" name="文本框 32"/>
          <p:cNvSpPr txBox="1"/>
          <p:nvPr/>
        </p:nvSpPr>
        <p:spPr>
          <a:xfrm rot="-880739">
            <a:off x="514350" y="25146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31" name="文本框 34"/>
          <p:cNvSpPr txBox="1"/>
          <p:nvPr/>
        </p:nvSpPr>
        <p:spPr>
          <a:xfrm rot="8340000">
            <a:off x="1254125" y="25923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32" name="文本框 36"/>
          <p:cNvSpPr txBox="1"/>
          <p:nvPr/>
        </p:nvSpPr>
        <p:spPr>
          <a:xfrm rot="4020000">
            <a:off x="1670050" y="15113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33" name="文本框 37"/>
          <p:cNvSpPr txBox="1"/>
          <p:nvPr/>
        </p:nvSpPr>
        <p:spPr>
          <a:xfrm rot="5220000">
            <a:off x="1670050" y="20542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34" name="文本框 45"/>
          <p:cNvSpPr txBox="1"/>
          <p:nvPr/>
        </p:nvSpPr>
        <p:spPr>
          <a:xfrm rot="2810103">
            <a:off x="2230438" y="15335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35" name="文本框 46"/>
          <p:cNvSpPr txBox="1"/>
          <p:nvPr/>
        </p:nvSpPr>
        <p:spPr>
          <a:xfrm rot="2810103">
            <a:off x="2600325" y="17478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36" name="文本框 47"/>
          <p:cNvSpPr txBox="1"/>
          <p:nvPr/>
        </p:nvSpPr>
        <p:spPr>
          <a:xfrm rot="4010103">
            <a:off x="2328863" y="23129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37" name="文本框 49"/>
          <p:cNvSpPr txBox="1"/>
          <p:nvPr/>
        </p:nvSpPr>
        <p:spPr>
          <a:xfrm rot="2810103">
            <a:off x="3187700" y="19716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38" name="文本框 50"/>
          <p:cNvSpPr txBox="1"/>
          <p:nvPr/>
        </p:nvSpPr>
        <p:spPr>
          <a:xfrm rot="2810103">
            <a:off x="3074988" y="24066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39" name="文本框 51"/>
          <p:cNvSpPr txBox="1"/>
          <p:nvPr/>
        </p:nvSpPr>
        <p:spPr>
          <a:xfrm rot="2810103">
            <a:off x="3444875" y="26209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40" name="文本框 32"/>
          <p:cNvSpPr txBox="1"/>
          <p:nvPr/>
        </p:nvSpPr>
        <p:spPr>
          <a:xfrm rot="5400000">
            <a:off x="4751388" y="36830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41" name="文本框 34"/>
          <p:cNvSpPr txBox="1"/>
          <p:nvPr/>
        </p:nvSpPr>
        <p:spPr>
          <a:xfrm rot="3159237">
            <a:off x="5819775" y="40068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42" name="文本框 36"/>
          <p:cNvSpPr txBox="1"/>
          <p:nvPr/>
        </p:nvSpPr>
        <p:spPr>
          <a:xfrm rot="-1160763">
            <a:off x="6237288" y="29257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43" name="文本框 37"/>
          <p:cNvSpPr txBox="1"/>
          <p:nvPr/>
        </p:nvSpPr>
        <p:spPr>
          <a:xfrm rot="39237">
            <a:off x="6237288" y="34686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44" name="文本框 45"/>
          <p:cNvSpPr txBox="1"/>
          <p:nvPr/>
        </p:nvSpPr>
        <p:spPr>
          <a:xfrm rot="-1160763">
            <a:off x="6797675" y="29479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45" name="文本框 46"/>
          <p:cNvSpPr txBox="1"/>
          <p:nvPr/>
        </p:nvSpPr>
        <p:spPr>
          <a:xfrm rot="-1160763">
            <a:off x="7167563" y="31623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46" name="文本框 47"/>
          <p:cNvSpPr txBox="1"/>
          <p:nvPr/>
        </p:nvSpPr>
        <p:spPr>
          <a:xfrm rot="39237">
            <a:off x="6854825" y="37306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47" name="文本框 49"/>
          <p:cNvSpPr txBox="1"/>
          <p:nvPr/>
        </p:nvSpPr>
        <p:spPr>
          <a:xfrm rot="-1160763">
            <a:off x="7688263" y="34528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48" name="文本框 50"/>
          <p:cNvSpPr txBox="1"/>
          <p:nvPr/>
        </p:nvSpPr>
        <p:spPr>
          <a:xfrm rot="-1160763">
            <a:off x="7642225" y="38211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7749" name="文本框 51"/>
          <p:cNvSpPr txBox="1"/>
          <p:nvPr/>
        </p:nvSpPr>
        <p:spPr>
          <a:xfrm rot="-1160763">
            <a:off x="6780213" y="11461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2631" y="1457547"/>
            <a:ext cx="7788275" cy="30008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当今社会是个看脸的时代，大多数人希望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通过提升“颜值”来获得更多的自信与机遇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。然而颜值并不能决定一切，即使是在颜值时代，修心亦是很重要的。</a:t>
            </a:r>
            <a:endParaRPr lang="zh-CN" altLang="en-US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当然，我们在这里并不是否定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颜值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的重要性，更不是借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修心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之名来打压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颜值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，将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高颜值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与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内心丑恶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画上等号。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而是想告诉大家，在当今社会，空有颜值不予修心是万万不可的。因为，你的相貌再怎么长久也不过几十年，而你的内在若出名，还可以留名青史，被传颂千年。</a:t>
            </a:r>
            <a:endParaRPr kumimoji="1" lang="zh-CN" altLang="en-US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976935" y="310693"/>
            <a:ext cx="298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6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渐入佳境</a:t>
            </a:r>
            <a:endParaRPr lang="en-US" altLang="zh-CN" sz="3600" b="1" dirty="0">
              <a:solidFill>
                <a:schemeClr val="accent6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3105471" y="310693"/>
            <a:ext cx="4418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请仔细阅读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状元大课堂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好学案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中的范文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颜值重要，但不代表一切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选段，思考红体字的作用与意义。</a:t>
            </a:r>
            <a:endParaRPr kumimoji="1" lang="zh-CN" altLang="en-US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32"/>
          <p:cNvSpPr txBox="1"/>
          <p:nvPr/>
        </p:nvSpPr>
        <p:spPr>
          <a:xfrm>
            <a:off x="4475163" y="29257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03" name="文本框 34"/>
          <p:cNvSpPr txBox="1"/>
          <p:nvPr/>
        </p:nvSpPr>
        <p:spPr>
          <a:xfrm rot="-280097">
            <a:off x="3433763" y="12287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04" name="文本框 36"/>
          <p:cNvSpPr txBox="1"/>
          <p:nvPr/>
        </p:nvSpPr>
        <p:spPr>
          <a:xfrm rot="-5350866">
            <a:off x="5861050" y="13160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文本框 37"/>
          <p:cNvSpPr txBox="1"/>
          <p:nvPr/>
        </p:nvSpPr>
        <p:spPr>
          <a:xfrm rot="-4150866">
            <a:off x="5330825" y="17240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06" name="文本框 45"/>
          <p:cNvSpPr txBox="1"/>
          <p:nvPr/>
        </p:nvSpPr>
        <p:spPr>
          <a:xfrm rot="-5350866">
            <a:off x="6421438" y="13382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07" name="文本框 46"/>
          <p:cNvSpPr txBox="1"/>
          <p:nvPr/>
        </p:nvSpPr>
        <p:spPr>
          <a:xfrm rot="-424911">
            <a:off x="7067550" y="15700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08" name="文本框 47"/>
          <p:cNvSpPr txBox="1"/>
          <p:nvPr/>
        </p:nvSpPr>
        <p:spPr>
          <a:xfrm rot="-4150866">
            <a:off x="7654925" y="24987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09" name="文本框 49"/>
          <p:cNvSpPr txBox="1"/>
          <p:nvPr/>
        </p:nvSpPr>
        <p:spPr>
          <a:xfrm rot="657351">
            <a:off x="5448300" y="13350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0" name="文本框 50"/>
          <p:cNvSpPr txBox="1"/>
          <p:nvPr/>
        </p:nvSpPr>
        <p:spPr>
          <a:xfrm rot="1480325">
            <a:off x="7391400" y="12446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1" name="文本框 51"/>
          <p:cNvSpPr txBox="1"/>
          <p:nvPr/>
        </p:nvSpPr>
        <p:spPr>
          <a:xfrm rot="-5350866">
            <a:off x="5980113" y="21764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2" name="文本框 32"/>
          <p:cNvSpPr txBox="1"/>
          <p:nvPr/>
        </p:nvSpPr>
        <p:spPr>
          <a:xfrm>
            <a:off x="3262313" y="35607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3" name="文本框 34"/>
          <p:cNvSpPr txBox="1"/>
          <p:nvPr/>
        </p:nvSpPr>
        <p:spPr>
          <a:xfrm rot="4149897">
            <a:off x="4464050" y="34988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4" name="文本框 36"/>
          <p:cNvSpPr txBox="1"/>
          <p:nvPr/>
        </p:nvSpPr>
        <p:spPr>
          <a:xfrm rot="-1380000">
            <a:off x="3900488" y="13017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5" name="文本框 37"/>
          <p:cNvSpPr txBox="1"/>
          <p:nvPr/>
        </p:nvSpPr>
        <p:spPr>
          <a:xfrm rot="-180000">
            <a:off x="4130675" y="20542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6" name="文本框 45"/>
          <p:cNvSpPr txBox="1"/>
          <p:nvPr/>
        </p:nvSpPr>
        <p:spPr>
          <a:xfrm rot="-1380000">
            <a:off x="4460875" y="13239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7" name="文本框 46"/>
          <p:cNvSpPr txBox="1"/>
          <p:nvPr/>
        </p:nvSpPr>
        <p:spPr>
          <a:xfrm rot="-1380000">
            <a:off x="4830763" y="15382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8" name="文本框 47"/>
          <p:cNvSpPr txBox="1"/>
          <p:nvPr/>
        </p:nvSpPr>
        <p:spPr>
          <a:xfrm rot="-180000">
            <a:off x="5064125" y="22352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9" name="文本框 49"/>
          <p:cNvSpPr txBox="1"/>
          <p:nvPr/>
        </p:nvSpPr>
        <p:spPr>
          <a:xfrm rot="-5350866">
            <a:off x="6310313" y="21097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0" name="文本框 50"/>
          <p:cNvSpPr txBox="1"/>
          <p:nvPr/>
        </p:nvSpPr>
        <p:spPr>
          <a:xfrm rot="-170103">
            <a:off x="5589588" y="25908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1" name="文本框 51"/>
          <p:cNvSpPr txBox="1"/>
          <p:nvPr/>
        </p:nvSpPr>
        <p:spPr>
          <a:xfrm rot="-5350866">
            <a:off x="5845175" y="34337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2" name="文本框 32"/>
          <p:cNvSpPr txBox="1"/>
          <p:nvPr/>
        </p:nvSpPr>
        <p:spPr>
          <a:xfrm rot="1209897">
            <a:off x="1500188" y="28924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3" name="文本框 34"/>
          <p:cNvSpPr txBox="1"/>
          <p:nvPr/>
        </p:nvSpPr>
        <p:spPr>
          <a:xfrm rot="4149897">
            <a:off x="2143125" y="34559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4" name="文本框 36"/>
          <p:cNvSpPr txBox="1"/>
          <p:nvPr/>
        </p:nvSpPr>
        <p:spPr>
          <a:xfrm rot="-1380000">
            <a:off x="1604963" y="32289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5" name="文本框 37"/>
          <p:cNvSpPr txBox="1"/>
          <p:nvPr/>
        </p:nvSpPr>
        <p:spPr>
          <a:xfrm rot="1029897">
            <a:off x="2486025" y="27543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6" name="文本框 45"/>
          <p:cNvSpPr txBox="1"/>
          <p:nvPr/>
        </p:nvSpPr>
        <p:spPr>
          <a:xfrm rot="-1380000">
            <a:off x="3162300" y="31464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7" name="文本框 46"/>
          <p:cNvSpPr txBox="1"/>
          <p:nvPr/>
        </p:nvSpPr>
        <p:spPr>
          <a:xfrm rot="-170103">
            <a:off x="787400" y="15303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8" name="文本框 47"/>
          <p:cNvSpPr txBox="1"/>
          <p:nvPr/>
        </p:nvSpPr>
        <p:spPr>
          <a:xfrm rot="1029897">
            <a:off x="828675" y="34004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9" name="文本框 49"/>
          <p:cNvSpPr txBox="1"/>
          <p:nvPr/>
        </p:nvSpPr>
        <p:spPr>
          <a:xfrm rot="-170103">
            <a:off x="3009900" y="38369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0" name="文本框 50"/>
          <p:cNvSpPr txBox="1"/>
          <p:nvPr/>
        </p:nvSpPr>
        <p:spPr>
          <a:xfrm rot="-170103">
            <a:off x="4157663" y="31702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1" name="文本框 51"/>
          <p:cNvSpPr txBox="1"/>
          <p:nvPr/>
        </p:nvSpPr>
        <p:spPr>
          <a:xfrm rot="-170103">
            <a:off x="4324350" y="39290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2" name="文本框 32"/>
          <p:cNvSpPr txBox="1"/>
          <p:nvPr/>
        </p:nvSpPr>
        <p:spPr>
          <a:xfrm rot="-5070842">
            <a:off x="322263" y="20415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3" name="文本框 34"/>
          <p:cNvSpPr txBox="1"/>
          <p:nvPr/>
        </p:nvSpPr>
        <p:spPr>
          <a:xfrm rot="4149897">
            <a:off x="1339850" y="21590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4" name="文本框 36"/>
          <p:cNvSpPr txBox="1"/>
          <p:nvPr/>
        </p:nvSpPr>
        <p:spPr>
          <a:xfrm rot="-170103">
            <a:off x="1243013" y="12779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5" name="文本框 37"/>
          <p:cNvSpPr txBox="1"/>
          <p:nvPr/>
        </p:nvSpPr>
        <p:spPr>
          <a:xfrm rot="1029897">
            <a:off x="1338263" y="16843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6" name="文本框 45"/>
          <p:cNvSpPr txBox="1"/>
          <p:nvPr/>
        </p:nvSpPr>
        <p:spPr>
          <a:xfrm rot="-1380000">
            <a:off x="2117725" y="11461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7" name="文本框 46"/>
          <p:cNvSpPr txBox="1"/>
          <p:nvPr/>
        </p:nvSpPr>
        <p:spPr>
          <a:xfrm rot="-1380000">
            <a:off x="2687638" y="13160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8" name="文本框 47"/>
          <p:cNvSpPr txBox="1"/>
          <p:nvPr/>
        </p:nvSpPr>
        <p:spPr>
          <a:xfrm rot="-180000">
            <a:off x="2416175" y="18796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9" name="文本框 49"/>
          <p:cNvSpPr txBox="1"/>
          <p:nvPr/>
        </p:nvSpPr>
        <p:spPr>
          <a:xfrm rot="-1380000">
            <a:off x="3276600" y="15382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0" name="文本框 50"/>
          <p:cNvSpPr txBox="1"/>
          <p:nvPr/>
        </p:nvSpPr>
        <p:spPr>
          <a:xfrm rot="-1380000">
            <a:off x="2849563" y="21193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1" name="文本框 51"/>
          <p:cNvSpPr txBox="1"/>
          <p:nvPr/>
        </p:nvSpPr>
        <p:spPr>
          <a:xfrm rot="-1380000">
            <a:off x="3484563" y="22558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2" name="文本框 32"/>
          <p:cNvSpPr txBox="1"/>
          <p:nvPr/>
        </p:nvSpPr>
        <p:spPr>
          <a:xfrm rot="1209897">
            <a:off x="5114925" y="35385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3" name="文本框 34"/>
          <p:cNvSpPr txBox="1"/>
          <p:nvPr/>
        </p:nvSpPr>
        <p:spPr>
          <a:xfrm rot="-1030866">
            <a:off x="6313488" y="38941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4" name="文本框 36"/>
          <p:cNvSpPr txBox="1"/>
          <p:nvPr/>
        </p:nvSpPr>
        <p:spPr>
          <a:xfrm rot="368503">
            <a:off x="5773738" y="28590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5" name="文本框 37"/>
          <p:cNvSpPr txBox="1"/>
          <p:nvPr/>
        </p:nvSpPr>
        <p:spPr>
          <a:xfrm rot="829244">
            <a:off x="5284788" y="39735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6" name="文本框 45"/>
          <p:cNvSpPr txBox="1"/>
          <p:nvPr/>
        </p:nvSpPr>
        <p:spPr>
          <a:xfrm rot="-4502722">
            <a:off x="6778625" y="25003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7" name="文本框 46"/>
          <p:cNvSpPr txBox="1"/>
          <p:nvPr/>
        </p:nvSpPr>
        <p:spPr>
          <a:xfrm rot="2702238">
            <a:off x="7567613" y="30622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8" name="文本框 47"/>
          <p:cNvSpPr txBox="1"/>
          <p:nvPr/>
        </p:nvSpPr>
        <p:spPr>
          <a:xfrm rot="-3456638">
            <a:off x="6743700" y="34036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9" name="文本框 49"/>
          <p:cNvSpPr txBox="1"/>
          <p:nvPr/>
        </p:nvSpPr>
        <p:spPr>
          <a:xfrm rot="-3180423">
            <a:off x="1963738" y="23241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0" name="文本框 50"/>
          <p:cNvSpPr txBox="1"/>
          <p:nvPr/>
        </p:nvSpPr>
        <p:spPr>
          <a:xfrm rot="-3640556">
            <a:off x="7239000" y="35909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1" name="文本框 51"/>
          <p:cNvSpPr txBox="1"/>
          <p:nvPr/>
        </p:nvSpPr>
        <p:spPr>
          <a:xfrm rot="1549510">
            <a:off x="7754938" y="21748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2" name="文本框 32"/>
          <p:cNvSpPr txBox="1"/>
          <p:nvPr/>
        </p:nvSpPr>
        <p:spPr>
          <a:xfrm rot="4190103">
            <a:off x="4287838" y="25066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3" name="文本框 34"/>
          <p:cNvSpPr txBox="1"/>
          <p:nvPr/>
        </p:nvSpPr>
        <p:spPr>
          <a:xfrm rot="8340000">
            <a:off x="4922838" y="31384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4" name="文本框 36"/>
          <p:cNvSpPr txBox="1"/>
          <p:nvPr/>
        </p:nvSpPr>
        <p:spPr>
          <a:xfrm rot="-1160763">
            <a:off x="5773738" y="17510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5" name="文本框 37"/>
          <p:cNvSpPr txBox="1"/>
          <p:nvPr/>
        </p:nvSpPr>
        <p:spPr>
          <a:xfrm rot="39237">
            <a:off x="5649913" y="22733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6" name="文本框 45"/>
          <p:cNvSpPr txBox="1"/>
          <p:nvPr/>
        </p:nvSpPr>
        <p:spPr>
          <a:xfrm rot="-1160763">
            <a:off x="6334125" y="17732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7" name="文本框 46"/>
          <p:cNvSpPr txBox="1"/>
          <p:nvPr/>
        </p:nvSpPr>
        <p:spPr>
          <a:xfrm rot="-1160763">
            <a:off x="6704013" y="19875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8" name="文本框 47"/>
          <p:cNvSpPr txBox="1"/>
          <p:nvPr/>
        </p:nvSpPr>
        <p:spPr>
          <a:xfrm rot="39237">
            <a:off x="7185025" y="24574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9" name="文本框 49"/>
          <p:cNvSpPr txBox="1"/>
          <p:nvPr/>
        </p:nvSpPr>
        <p:spPr>
          <a:xfrm rot="-1160763">
            <a:off x="7038975" y="21590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0" name="文本框 50"/>
          <p:cNvSpPr txBox="1"/>
          <p:nvPr/>
        </p:nvSpPr>
        <p:spPr>
          <a:xfrm rot="-1160763">
            <a:off x="7488238" y="19335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1" name="文本框 51"/>
          <p:cNvSpPr txBox="1"/>
          <p:nvPr/>
        </p:nvSpPr>
        <p:spPr>
          <a:xfrm rot="-1160763">
            <a:off x="7289800" y="27940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2" name="文本框 32"/>
          <p:cNvSpPr txBox="1"/>
          <p:nvPr/>
        </p:nvSpPr>
        <p:spPr>
          <a:xfrm rot="4190103">
            <a:off x="2765425" y="33401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3" name="文本框 34"/>
          <p:cNvSpPr txBox="1"/>
          <p:nvPr/>
        </p:nvSpPr>
        <p:spPr>
          <a:xfrm rot="8340000">
            <a:off x="3924300" y="28162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4" name="文本框 36"/>
          <p:cNvSpPr txBox="1"/>
          <p:nvPr/>
        </p:nvSpPr>
        <p:spPr>
          <a:xfrm rot="2810103">
            <a:off x="3813175" y="17351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5" name="文本框 37"/>
          <p:cNvSpPr txBox="1"/>
          <p:nvPr/>
        </p:nvSpPr>
        <p:spPr>
          <a:xfrm rot="4010103">
            <a:off x="3813175" y="22780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6" name="文本框 45"/>
          <p:cNvSpPr txBox="1"/>
          <p:nvPr/>
        </p:nvSpPr>
        <p:spPr>
          <a:xfrm rot="2810103">
            <a:off x="4373563" y="17573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7" name="文本框 46"/>
          <p:cNvSpPr txBox="1"/>
          <p:nvPr/>
        </p:nvSpPr>
        <p:spPr>
          <a:xfrm rot="2810103">
            <a:off x="4743450" y="19716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8" name="文本框 47"/>
          <p:cNvSpPr txBox="1"/>
          <p:nvPr/>
        </p:nvSpPr>
        <p:spPr>
          <a:xfrm rot="4010103">
            <a:off x="4743450" y="25146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9" name="文本框 49"/>
          <p:cNvSpPr txBox="1"/>
          <p:nvPr/>
        </p:nvSpPr>
        <p:spPr>
          <a:xfrm rot="-1160763">
            <a:off x="6224588" y="25447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0" name="文本框 50"/>
          <p:cNvSpPr txBox="1"/>
          <p:nvPr/>
        </p:nvSpPr>
        <p:spPr>
          <a:xfrm rot="4020000">
            <a:off x="5218113" y="26304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1" name="文本框 51"/>
          <p:cNvSpPr txBox="1"/>
          <p:nvPr/>
        </p:nvSpPr>
        <p:spPr>
          <a:xfrm rot="-1160763">
            <a:off x="5599113" y="32194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2" name="文本框 32"/>
          <p:cNvSpPr txBox="1"/>
          <p:nvPr/>
        </p:nvSpPr>
        <p:spPr>
          <a:xfrm rot="5400000">
            <a:off x="1141413" y="32289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3" name="文本框 34"/>
          <p:cNvSpPr txBox="1"/>
          <p:nvPr/>
        </p:nvSpPr>
        <p:spPr>
          <a:xfrm rot="8340000">
            <a:off x="1881188" y="35528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4" name="文本框 36"/>
          <p:cNvSpPr txBox="1"/>
          <p:nvPr/>
        </p:nvSpPr>
        <p:spPr>
          <a:xfrm rot="2810103">
            <a:off x="1862138" y="27320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5" name="文本框 37"/>
          <p:cNvSpPr txBox="1"/>
          <p:nvPr/>
        </p:nvSpPr>
        <p:spPr>
          <a:xfrm rot="5220000">
            <a:off x="2297113" y="30146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6" name="文本框 45"/>
          <p:cNvSpPr txBox="1"/>
          <p:nvPr/>
        </p:nvSpPr>
        <p:spPr>
          <a:xfrm rot="2810103">
            <a:off x="2809875" y="27463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7" name="文本框 46"/>
          <p:cNvSpPr txBox="1"/>
          <p:nvPr/>
        </p:nvSpPr>
        <p:spPr>
          <a:xfrm rot="4020000">
            <a:off x="700088" y="19637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8" name="文本框 47"/>
          <p:cNvSpPr txBox="1"/>
          <p:nvPr/>
        </p:nvSpPr>
        <p:spPr>
          <a:xfrm rot="5220000">
            <a:off x="701675" y="28971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9" name="文本框 49"/>
          <p:cNvSpPr txBox="1"/>
          <p:nvPr/>
        </p:nvSpPr>
        <p:spPr>
          <a:xfrm rot="4020000">
            <a:off x="2463800" y="37401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0" name="文本框 50"/>
          <p:cNvSpPr txBox="1"/>
          <p:nvPr/>
        </p:nvSpPr>
        <p:spPr>
          <a:xfrm rot="4020000">
            <a:off x="3702050" y="33670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1" name="文本框 51"/>
          <p:cNvSpPr txBox="1"/>
          <p:nvPr/>
        </p:nvSpPr>
        <p:spPr>
          <a:xfrm rot="4020000">
            <a:off x="4071938" y="35814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2" name="文本框 32"/>
          <p:cNvSpPr txBox="1"/>
          <p:nvPr/>
        </p:nvSpPr>
        <p:spPr>
          <a:xfrm rot="-880739">
            <a:off x="514350" y="25146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3" name="文本框 34"/>
          <p:cNvSpPr txBox="1"/>
          <p:nvPr/>
        </p:nvSpPr>
        <p:spPr>
          <a:xfrm rot="8340000">
            <a:off x="1254125" y="25923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4" name="文本框 36"/>
          <p:cNvSpPr txBox="1"/>
          <p:nvPr/>
        </p:nvSpPr>
        <p:spPr>
          <a:xfrm rot="4020000">
            <a:off x="1670050" y="15113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5" name="文本框 37"/>
          <p:cNvSpPr txBox="1"/>
          <p:nvPr/>
        </p:nvSpPr>
        <p:spPr>
          <a:xfrm rot="5220000">
            <a:off x="1670050" y="20542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6" name="文本框 45"/>
          <p:cNvSpPr txBox="1"/>
          <p:nvPr/>
        </p:nvSpPr>
        <p:spPr>
          <a:xfrm rot="2810103">
            <a:off x="2230438" y="15335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7" name="文本框 46"/>
          <p:cNvSpPr txBox="1"/>
          <p:nvPr/>
        </p:nvSpPr>
        <p:spPr>
          <a:xfrm rot="2810103">
            <a:off x="2600325" y="17478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8" name="文本框 47"/>
          <p:cNvSpPr txBox="1"/>
          <p:nvPr/>
        </p:nvSpPr>
        <p:spPr>
          <a:xfrm rot="4010103">
            <a:off x="2328863" y="23129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9" name="文本框 49"/>
          <p:cNvSpPr txBox="1"/>
          <p:nvPr/>
        </p:nvSpPr>
        <p:spPr>
          <a:xfrm rot="2810103">
            <a:off x="3187700" y="19716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0" name="文本框 50"/>
          <p:cNvSpPr txBox="1"/>
          <p:nvPr/>
        </p:nvSpPr>
        <p:spPr>
          <a:xfrm rot="2810103">
            <a:off x="3074988" y="24066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1" name="文本框 51"/>
          <p:cNvSpPr txBox="1"/>
          <p:nvPr/>
        </p:nvSpPr>
        <p:spPr>
          <a:xfrm rot="2810103">
            <a:off x="3444875" y="26209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2" name="文本框 32"/>
          <p:cNvSpPr txBox="1"/>
          <p:nvPr/>
        </p:nvSpPr>
        <p:spPr>
          <a:xfrm rot="5400000">
            <a:off x="4751388" y="36830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3" name="文本框 34"/>
          <p:cNvSpPr txBox="1"/>
          <p:nvPr/>
        </p:nvSpPr>
        <p:spPr>
          <a:xfrm rot="3159237">
            <a:off x="5819775" y="40068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4" name="文本框 36"/>
          <p:cNvSpPr txBox="1"/>
          <p:nvPr/>
        </p:nvSpPr>
        <p:spPr>
          <a:xfrm rot="-1160763">
            <a:off x="6237288" y="29257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5" name="文本框 37"/>
          <p:cNvSpPr txBox="1"/>
          <p:nvPr/>
        </p:nvSpPr>
        <p:spPr>
          <a:xfrm rot="39237">
            <a:off x="6237288" y="34686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6" name="文本框 45"/>
          <p:cNvSpPr txBox="1"/>
          <p:nvPr/>
        </p:nvSpPr>
        <p:spPr>
          <a:xfrm rot="-1160763">
            <a:off x="6797675" y="29479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7" name="文本框 46"/>
          <p:cNvSpPr txBox="1"/>
          <p:nvPr/>
        </p:nvSpPr>
        <p:spPr>
          <a:xfrm rot="-1160763">
            <a:off x="7167563" y="31623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8" name="文本框 47"/>
          <p:cNvSpPr txBox="1"/>
          <p:nvPr/>
        </p:nvSpPr>
        <p:spPr>
          <a:xfrm rot="39237">
            <a:off x="6854825" y="37306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9" name="文本框 49"/>
          <p:cNvSpPr txBox="1"/>
          <p:nvPr/>
        </p:nvSpPr>
        <p:spPr>
          <a:xfrm rot="-1160763">
            <a:off x="7688263" y="34528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700" name="文本框 50"/>
          <p:cNvSpPr txBox="1"/>
          <p:nvPr/>
        </p:nvSpPr>
        <p:spPr>
          <a:xfrm rot="-1160763">
            <a:off x="7642225" y="38211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701" name="文本框 51"/>
          <p:cNvSpPr txBox="1"/>
          <p:nvPr/>
        </p:nvSpPr>
        <p:spPr>
          <a:xfrm rot="-1160763">
            <a:off x="6780213" y="11461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83895" y="883931"/>
            <a:ext cx="7788275" cy="27482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当今社会是个看脸的时代，大多数人希望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通过提升“颜值”来获得更多的自信与机遇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。然而颜值并不能决定一切，即使是在颜值时代，修心亦是很重要的。</a:t>
            </a:r>
            <a:endParaRPr lang="zh-CN" altLang="en-US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当然，我们在这里并不是否定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颜值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的重要性，更不是借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修心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之名来打压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颜值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，将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高颜值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与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内心丑恶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画上等号。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而是想告诉大家，在当今社会，空有颜值不予修心是万万不可的。因为，你的相貌再怎么长久也不过几十年，而你的内在若出名，还可以留名青史，被传颂千年。</a:t>
            </a:r>
            <a:endParaRPr kumimoji="1" lang="zh-CN" altLang="en-US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20000"/>
              </a:lnSpc>
            </a:pP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976935" y="310693"/>
            <a:ext cx="298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6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答案解读</a:t>
            </a:r>
            <a:endParaRPr lang="en-US" altLang="zh-CN" sz="3600" b="1" dirty="0">
              <a:solidFill>
                <a:schemeClr val="accent6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2243993" y="3145974"/>
            <a:ext cx="3648097" cy="171739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sz="4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观点反说</a:t>
            </a:r>
            <a:r>
              <a:rPr 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反说一笔</a:t>
            </a:r>
            <a:endParaRPr lang="zh-CN" sz="24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</a:t>
            </a:r>
            <a:r>
              <a:rPr 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辩证阐述</a:t>
            </a:r>
            <a:endParaRPr lang="zh-CN" sz="24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</a:t>
            </a:r>
            <a:r>
              <a:rPr 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观点严密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76935" y="897337"/>
            <a:ext cx="7404459" cy="230832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当然，我们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提倡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淡泊之心，并不反对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，而只是说，我们不应该将淡泊之心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      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。所以，淡泊之心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                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                                                                        </a:t>
            </a:r>
            <a:endParaRPr lang="zh-CN" altLang="en-US" sz="20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76935" y="310693"/>
            <a:ext cx="298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6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臻于至善</a:t>
            </a:r>
            <a:endParaRPr lang="en-US" altLang="zh-CN" sz="3600" b="1" dirty="0">
              <a:solidFill>
                <a:schemeClr val="accent6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05471" y="310693"/>
            <a:ext cx="4418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请运用刚才所学方法，给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状元大课堂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好学案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中的范文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淡泊之心自高远</a:t>
            </a:r>
            <a:r>
              <a:rPr kumimoji="1" lang="en-US" altLang="zh-CN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kumimoji="1"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补写一个结尾。</a:t>
            </a:r>
            <a:endParaRPr kumimoji="1" lang="zh-CN" altLang="en-US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243993" y="3145974"/>
            <a:ext cx="3648097" cy="171739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sz="4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观点反说</a:t>
            </a:r>
            <a:r>
              <a:rPr 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反说一笔</a:t>
            </a:r>
            <a:endParaRPr 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</a:t>
            </a:r>
            <a:r>
              <a:rPr 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辩证阐述</a:t>
            </a:r>
            <a:endParaRPr 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</a:t>
            </a:r>
            <a:r>
              <a:rPr 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观点严密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32"/>
          <p:cNvSpPr txBox="1"/>
          <p:nvPr/>
        </p:nvSpPr>
        <p:spPr>
          <a:xfrm>
            <a:off x="4475163" y="29257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03" name="文本框 34"/>
          <p:cNvSpPr txBox="1"/>
          <p:nvPr/>
        </p:nvSpPr>
        <p:spPr>
          <a:xfrm rot="-280097">
            <a:off x="3433763" y="12287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04" name="文本框 36"/>
          <p:cNvSpPr txBox="1"/>
          <p:nvPr/>
        </p:nvSpPr>
        <p:spPr>
          <a:xfrm rot="-5350866">
            <a:off x="5861050" y="13160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文本框 37"/>
          <p:cNvSpPr txBox="1"/>
          <p:nvPr/>
        </p:nvSpPr>
        <p:spPr>
          <a:xfrm rot="-4150866">
            <a:off x="5330825" y="17240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06" name="文本框 45"/>
          <p:cNvSpPr txBox="1"/>
          <p:nvPr/>
        </p:nvSpPr>
        <p:spPr>
          <a:xfrm rot="-5350866">
            <a:off x="6421438" y="13382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07" name="文本框 46"/>
          <p:cNvSpPr txBox="1"/>
          <p:nvPr/>
        </p:nvSpPr>
        <p:spPr>
          <a:xfrm rot="-424911">
            <a:off x="7067550" y="15700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08" name="文本框 47"/>
          <p:cNvSpPr txBox="1"/>
          <p:nvPr/>
        </p:nvSpPr>
        <p:spPr>
          <a:xfrm rot="-4150866">
            <a:off x="7654925" y="24987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09" name="文本框 49"/>
          <p:cNvSpPr txBox="1"/>
          <p:nvPr/>
        </p:nvSpPr>
        <p:spPr>
          <a:xfrm rot="657351">
            <a:off x="5448300" y="13350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0" name="文本框 50"/>
          <p:cNvSpPr txBox="1"/>
          <p:nvPr/>
        </p:nvSpPr>
        <p:spPr>
          <a:xfrm rot="1480325">
            <a:off x="7391400" y="12446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1" name="文本框 51"/>
          <p:cNvSpPr txBox="1"/>
          <p:nvPr/>
        </p:nvSpPr>
        <p:spPr>
          <a:xfrm rot="-5350866">
            <a:off x="5980113" y="21764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2" name="文本框 32"/>
          <p:cNvSpPr txBox="1"/>
          <p:nvPr/>
        </p:nvSpPr>
        <p:spPr>
          <a:xfrm>
            <a:off x="3262313" y="35607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3" name="文本框 34"/>
          <p:cNvSpPr txBox="1"/>
          <p:nvPr/>
        </p:nvSpPr>
        <p:spPr>
          <a:xfrm rot="4149897">
            <a:off x="4464050" y="34988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4" name="文本框 36"/>
          <p:cNvSpPr txBox="1"/>
          <p:nvPr/>
        </p:nvSpPr>
        <p:spPr>
          <a:xfrm rot="-1380000">
            <a:off x="3900488" y="13017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5" name="文本框 37"/>
          <p:cNvSpPr txBox="1"/>
          <p:nvPr/>
        </p:nvSpPr>
        <p:spPr>
          <a:xfrm rot="-180000">
            <a:off x="4130675" y="20542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6" name="文本框 45"/>
          <p:cNvSpPr txBox="1"/>
          <p:nvPr/>
        </p:nvSpPr>
        <p:spPr>
          <a:xfrm rot="-1380000">
            <a:off x="4460875" y="13239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7" name="文本框 46"/>
          <p:cNvSpPr txBox="1"/>
          <p:nvPr/>
        </p:nvSpPr>
        <p:spPr>
          <a:xfrm rot="-1380000">
            <a:off x="4830763" y="15382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8" name="文本框 47"/>
          <p:cNvSpPr txBox="1"/>
          <p:nvPr/>
        </p:nvSpPr>
        <p:spPr>
          <a:xfrm rot="-180000">
            <a:off x="5064125" y="22352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19" name="文本框 49"/>
          <p:cNvSpPr txBox="1"/>
          <p:nvPr/>
        </p:nvSpPr>
        <p:spPr>
          <a:xfrm rot="-5350866">
            <a:off x="6310313" y="21097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0" name="文本框 50"/>
          <p:cNvSpPr txBox="1"/>
          <p:nvPr/>
        </p:nvSpPr>
        <p:spPr>
          <a:xfrm rot="-170103">
            <a:off x="5589588" y="25908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1" name="文本框 51"/>
          <p:cNvSpPr txBox="1"/>
          <p:nvPr/>
        </p:nvSpPr>
        <p:spPr>
          <a:xfrm rot="-5350866">
            <a:off x="5845175" y="34337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2" name="文本框 32"/>
          <p:cNvSpPr txBox="1"/>
          <p:nvPr/>
        </p:nvSpPr>
        <p:spPr>
          <a:xfrm rot="1209897">
            <a:off x="1500188" y="28924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3" name="文本框 34"/>
          <p:cNvSpPr txBox="1"/>
          <p:nvPr/>
        </p:nvSpPr>
        <p:spPr>
          <a:xfrm rot="4149897">
            <a:off x="2143125" y="34559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4" name="文本框 36"/>
          <p:cNvSpPr txBox="1"/>
          <p:nvPr/>
        </p:nvSpPr>
        <p:spPr>
          <a:xfrm rot="-1380000">
            <a:off x="1604963" y="32289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5" name="文本框 37"/>
          <p:cNvSpPr txBox="1"/>
          <p:nvPr/>
        </p:nvSpPr>
        <p:spPr>
          <a:xfrm rot="1029897">
            <a:off x="2486025" y="27543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6" name="文本框 45"/>
          <p:cNvSpPr txBox="1"/>
          <p:nvPr/>
        </p:nvSpPr>
        <p:spPr>
          <a:xfrm rot="-1380000">
            <a:off x="3162300" y="31464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7" name="文本框 46"/>
          <p:cNvSpPr txBox="1"/>
          <p:nvPr/>
        </p:nvSpPr>
        <p:spPr>
          <a:xfrm rot="-170103">
            <a:off x="787400" y="15303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8" name="文本框 47"/>
          <p:cNvSpPr txBox="1"/>
          <p:nvPr/>
        </p:nvSpPr>
        <p:spPr>
          <a:xfrm rot="1029897">
            <a:off x="828675" y="34004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29" name="文本框 49"/>
          <p:cNvSpPr txBox="1"/>
          <p:nvPr/>
        </p:nvSpPr>
        <p:spPr>
          <a:xfrm rot="-170103">
            <a:off x="3009900" y="38369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0" name="文本框 50"/>
          <p:cNvSpPr txBox="1"/>
          <p:nvPr/>
        </p:nvSpPr>
        <p:spPr>
          <a:xfrm rot="-170103">
            <a:off x="4157663" y="31702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1" name="文本框 51"/>
          <p:cNvSpPr txBox="1"/>
          <p:nvPr/>
        </p:nvSpPr>
        <p:spPr>
          <a:xfrm rot="-170103">
            <a:off x="4324350" y="39290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2" name="文本框 32"/>
          <p:cNvSpPr txBox="1"/>
          <p:nvPr/>
        </p:nvSpPr>
        <p:spPr>
          <a:xfrm rot="-5070842">
            <a:off x="322263" y="20415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3" name="文本框 34"/>
          <p:cNvSpPr txBox="1"/>
          <p:nvPr/>
        </p:nvSpPr>
        <p:spPr>
          <a:xfrm rot="4149897">
            <a:off x="1339850" y="21590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4" name="文本框 36"/>
          <p:cNvSpPr txBox="1"/>
          <p:nvPr/>
        </p:nvSpPr>
        <p:spPr>
          <a:xfrm rot="-170103">
            <a:off x="1243013" y="12779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5" name="文本框 37"/>
          <p:cNvSpPr txBox="1"/>
          <p:nvPr/>
        </p:nvSpPr>
        <p:spPr>
          <a:xfrm rot="1029897">
            <a:off x="1338263" y="16843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7" name="文本框 46"/>
          <p:cNvSpPr txBox="1"/>
          <p:nvPr/>
        </p:nvSpPr>
        <p:spPr>
          <a:xfrm rot="-1380000">
            <a:off x="2687638" y="13160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8" name="文本框 47"/>
          <p:cNvSpPr txBox="1"/>
          <p:nvPr/>
        </p:nvSpPr>
        <p:spPr>
          <a:xfrm rot="-180000">
            <a:off x="2416175" y="18796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39" name="文本框 49"/>
          <p:cNvSpPr txBox="1"/>
          <p:nvPr/>
        </p:nvSpPr>
        <p:spPr>
          <a:xfrm rot="-1380000">
            <a:off x="3276600" y="15382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0" name="文本框 50"/>
          <p:cNvSpPr txBox="1"/>
          <p:nvPr/>
        </p:nvSpPr>
        <p:spPr>
          <a:xfrm rot="-1380000">
            <a:off x="2849563" y="21193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1" name="文本框 51"/>
          <p:cNvSpPr txBox="1"/>
          <p:nvPr/>
        </p:nvSpPr>
        <p:spPr>
          <a:xfrm rot="-1380000">
            <a:off x="3484563" y="22558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2" name="文本框 32"/>
          <p:cNvSpPr txBox="1"/>
          <p:nvPr/>
        </p:nvSpPr>
        <p:spPr>
          <a:xfrm rot="1209897">
            <a:off x="5114925" y="35385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3" name="文本框 34"/>
          <p:cNvSpPr txBox="1"/>
          <p:nvPr/>
        </p:nvSpPr>
        <p:spPr>
          <a:xfrm rot="-1030866">
            <a:off x="6313488" y="38941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4" name="文本框 36"/>
          <p:cNvSpPr txBox="1"/>
          <p:nvPr/>
        </p:nvSpPr>
        <p:spPr>
          <a:xfrm rot="368503">
            <a:off x="5773738" y="28590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5" name="文本框 37"/>
          <p:cNvSpPr txBox="1"/>
          <p:nvPr/>
        </p:nvSpPr>
        <p:spPr>
          <a:xfrm rot="829244">
            <a:off x="5284788" y="39735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6" name="文本框 45"/>
          <p:cNvSpPr txBox="1"/>
          <p:nvPr/>
        </p:nvSpPr>
        <p:spPr>
          <a:xfrm rot="-4502722">
            <a:off x="6778625" y="25003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7" name="文本框 46"/>
          <p:cNvSpPr txBox="1"/>
          <p:nvPr/>
        </p:nvSpPr>
        <p:spPr>
          <a:xfrm rot="2702238">
            <a:off x="7567613" y="30622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8" name="文本框 47"/>
          <p:cNvSpPr txBox="1"/>
          <p:nvPr/>
        </p:nvSpPr>
        <p:spPr>
          <a:xfrm rot="-3456638">
            <a:off x="6743700" y="34036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49" name="文本框 49"/>
          <p:cNvSpPr txBox="1"/>
          <p:nvPr/>
        </p:nvSpPr>
        <p:spPr>
          <a:xfrm rot="-3180423">
            <a:off x="1963738" y="23241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0" name="文本框 50"/>
          <p:cNvSpPr txBox="1"/>
          <p:nvPr/>
        </p:nvSpPr>
        <p:spPr>
          <a:xfrm rot="-3640556">
            <a:off x="7239000" y="35909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1" name="文本框 51"/>
          <p:cNvSpPr txBox="1"/>
          <p:nvPr/>
        </p:nvSpPr>
        <p:spPr>
          <a:xfrm rot="1549510">
            <a:off x="7754938" y="21748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2" name="文本框 32"/>
          <p:cNvSpPr txBox="1"/>
          <p:nvPr/>
        </p:nvSpPr>
        <p:spPr>
          <a:xfrm rot="4190103">
            <a:off x="4287838" y="25066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3" name="文本框 34"/>
          <p:cNvSpPr txBox="1"/>
          <p:nvPr/>
        </p:nvSpPr>
        <p:spPr>
          <a:xfrm rot="8340000">
            <a:off x="4922838" y="31384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4" name="文本框 36"/>
          <p:cNvSpPr txBox="1"/>
          <p:nvPr/>
        </p:nvSpPr>
        <p:spPr>
          <a:xfrm rot="-1160763">
            <a:off x="5773738" y="17510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5" name="文本框 37"/>
          <p:cNvSpPr txBox="1"/>
          <p:nvPr/>
        </p:nvSpPr>
        <p:spPr>
          <a:xfrm rot="39237">
            <a:off x="5649913" y="22733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6" name="文本框 45"/>
          <p:cNvSpPr txBox="1"/>
          <p:nvPr/>
        </p:nvSpPr>
        <p:spPr>
          <a:xfrm rot="-1160763">
            <a:off x="6334125" y="17732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7" name="文本框 46"/>
          <p:cNvSpPr txBox="1"/>
          <p:nvPr/>
        </p:nvSpPr>
        <p:spPr>
          <a:xfrm rot="-1160763">
            <a:off x="6704013" y="19875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8" name="文本框 47"/>
          <p:cNvSpPr txBox="1"/>
          <p:nvPr/>
        </p:nvSpPr>
        <p:spPr>
          <a:xfrm rot="39237">
            <a:off x="7185025" y="24574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59" name="文本框 49"/>
          <p:cNvSpPr txBox="1"/>
          <p:nvPr/>
        </p:nvSpPr>
        <p:spPr>
          <a:xfrm rot="-1160763">
            <a:off x="7038975" y="21590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0" name="文本框 50"/>
          <p:cNvSpPr txBox="1"/>
          <p:nvPr/>
        </p:nvSpPr>
        <p:spPr>
          <a:xfrm rot="-1160763">
            <a:off x="7488238" y="19335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1" name="文本框 51"/>
          <p:cNvSpPr txBox="1"/>
          <p:nvPr/>
        </p:nvSpPr>
        <p:spPr>
          <a:xfrm rot="-1160763">
            <a:off x="7289800" y="27940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2" name="文本框 32"/>
          <p:cNvSpPr txBox="1"/>
          <p:nvPr/>
        </p:nvSpPr>
        <p:spPr>
          <a:xfrm rot="4190103">
            <a:off x="2765425" y="33401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3" name="文本框 34"/>
          <p:cNvSpPr txBox="1"/>
          <p:nvPr/>
        </p:nvSpPr>
        <p:spPr>
          <a:xfrm rot="8340000">
            <a:off x="3924300" y="28162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4" name="文本框 36"/>
          <p:cNvSpPr txBox="1"/>
          <p:nvPr/>
        </p:nvSpPr>
        <p:spPr>
          <a:xfrm rot="2810103">
            <a:off x="3813175" y="17351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5" name="文本框 37"/>
          <p:cNvSpPr txBox="1"/>
          <p:nvPr/>
        </p:nvSpPr>
        <p:spPr>
          <a:xfrm rot="4010103">
            <a:off x="3813175" y="22780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6" name="文本框 45"/>
          <p:cNvSpPr txBox="1"/>
          <p:nvPr/>
        </p:nvSpPr>
        <p:spPr>
          <a:xfrm rot="2810103">
            <a:off x="4373563" y="17573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7" name="文本框 46"/>
          <p:cNvSpPr txBox="1"/>
          <p:nvPr/>
        </p:nvSpPr>
        <p:spPr>
          <a:xfrm rot="2810103">
            <a:off x="4743450" y="19716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8" name="文本框 47"/>
          <p:cNvSpPr txBox="1"/>
          <p:nvPr/>
        </p:nvSpPr>
        <p:spPr>
          <a:xfrm rot="4010103">
            <a:off x="4743450" y="25146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69" name="文本框 49"/>
          <p:cNvSpPr txBox="1"/>
          <p:nvPr/>
        </p:nvSpPr>
        <p:spPr>
          <a:xfrm rot="-1160763">
            <a:off x="6224588" y="25447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0" name="文本框 50"/>
          <p:cNvSpPr txBox="1"/>
          <p:nvPr/>
        </p:nvSpPr>
        <p:spPr>
          <a:xfrm rot="4020000">
            <a:off x="5218113" y="26304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1" name="文本框 51"/>
          <p:cNvSpPr txBox="1"/>
          <p:nvPr/>
        </p:nvSpPr>
        <p:spPr>
          <a:xfrm rot="-1160763">
            <a:off x="5599113" y="32194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2" name="文本框 32"/>
          <p:cNvSpPr txBox="1"/>
          <p:nvPr/>
        </p:nvSpPr>
        <p:spPr>
          <a:xfrm rot="5400000">
            <a:off x="1141413" y="32289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3" name="文本框 34"/>
          <p:cNvSpPr txBox="1"/>
          <p:nvPr/>
        </p:nvSpPr>
        <p:spPr>
          <a:xfrm rot="8340000">
            <a:off x="1881188" y="35528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4" name="文本框 36"/>
          <p:cNvSpPr txBox="1"/>
          <p:nvPr/>
        </p:nvSpPr>
        <p:spPr>
          <a:xfrm rot="2810103">
            <a:off x="1862138" y="27320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5" name="文本框 37"/>
          <p:cNvSpPr txBox="1"/>
          <p:nvPr/>
        </p:nvSpPr>
        <p:spPr>
          <a:xfrm rot="5220000">
            <a:off x="2297113" y="30146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6" name="文本框 45"/>
          <p:cNvSpPr txBox="1"/>
          <p:nvPr/>
        </p:nvSpPr>
        <p:spPr>
          <a:xfrm rot="2810103">
            <a:off x="2809875" y="27463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7" name="文本框 46"/>
          <p:cNvSpPr txBox="1"/>
          <p:nvPr/>
        </p:nvSpPr>
        <p:spPr>
          <a:xfrm rot="4020000">
            <a:off x="700088" y="19637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8" name="文本框 47"/>
          <p:cNvSpPr txBox="1"/>
          <p:nvPr/>
        </p:nvSpPr>
        <p:spPr>
          <a:xfrm rot="5220000">
            <a:off x="701675" y="28971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79" name="文本框 49"/>
          <p:cNvSpPr txBox="1"/>
          <p:nvPr/>
        </p:nvSpPr>
        <p:spPr>
          <a:xfrm rot="4020000">
            <a:off x="2463800" y="37401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0" name="文本框 50"/>
          <p:cNvSpPr txBox="1"/>
          <p:nvPr/>
        </p:nvSpPr>
        <p:spPr>
          <a:xfrm rot="4020000">
            <a:off x="3702050" y="33670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1" name="文本框 51"/>
          <p:cNvSpPr txBox="1"/>
          <p:nvPr/>
        </p:nvSpPr>
        <p:spPr>
          <a:xfrm rot="4020000">
            <a:off x="4071938" y="35814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2" name="文本框 32"/>
          <p:cNvSpPr txBox="1"/>
          <p:nvPr/>
        </p:nvSpPr>
        <p:spPr>
          <a:xfrm rot="-880739">
            <a:off x="514350" y="25146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3" name="文本框 34"/>
          <p:cNvSpPr txBox="1"/>
          <p:nvPr/>
        </p:nvSpPr>
        <p:spPr>
          <a:xfrm rot="8340000">
            <a:off x="1254125" y="25923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4" name="文本框 36"/>
          <p:cNvSpPr txBox="1"/>
          <p:nvPr/>
        </p:nvSpPr>
        <p:spPr>
          <a:xfrm rot="4020000">
            <a:off x="1670050" y="15113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5" name="文本框 37"/>
          <p:cNvSpPr txBox="1"/>
          <p:nvPr/>
        </p:nvSpPr>
        <p:spPr>
          <a:xfrm rot="5220000">
            <a:off x="1670050" y="20542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6" name="文本框 45"/>
          <p:cNvSpPr txBox="1"/>
          <p:nvPr/>
        </p:nvSpPr>
        <p:spPr>
          <a:xfrm rot="2810103">
            <a:off x="2230438" y="15335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7" name="文本框 46"/>
          <p:cNvSpPr txBox="1"/>
          <p:nvPr/>
        </p:nvSpPr>
        <p:spPr>
          <a:xfrm rot="2810103">
            <a:off x="2600325" y="174783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8" name="文本框 47"/>
          <p:cNvSpPr txBox="1"/>
          <p:nvPr/>
        </p:nvSpPr>
        <p:spPr>
          <a:xfrm rot="4010103">
            <a:off x="2328863" y="23129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89" name="文本框 49"/>
          <p:cNvSpPr txBox="1"/>
          <p:nvPr/>
        </p:nvSpPr>
        <p:spPr>
          <a:xfrm rot="2810103">
            <a:off x="3187700" y="19716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0" name="文本框 50"/>
          <p:cNvSpPr txBox="1"/>
          <p:nvPr/>
        </p:nvSpPr>
        <p:spPr>
          <a:xfrm rot="2810103">
            <a:off x="3074988" y="24066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1" name="文本框 51"/>
          <p:cNvSpPr txBox="1"/>
          <p:nvPr/>
        </p:nvSpPr>
        <p:spPr>
          <a:xfrm rot="2810103">
            <a:off x="3444875" y="26209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2" name="文本框 32"/>
          <p:cNvSpPr txBox="1"/>
          <p:nvPr/>
        </p:nvSpPr>
        <p:spPr>
          <a:xfrm rot="5400000">
            <a:off x="4751388" y="36830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3" name="文本框 34"/>
          <p:cNvSpPr txBox="1"/>
          <p:nvPr/>
        </p:nvSpPr>
        <p:spPr>
          <a:xfrm rot="3159237">
            <a:off x="5819775" y="400685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4" name="文本框 36"/>
          <p:cNvSpPr txBox="1"/>
          <p:nvPr/>
        </p:nvSpPr>
        <p:spPr>
          <a:xfrm rot="-1160763">
            <a:off x="6237288" y="292576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5" name="文本框 37"/>
          <p:cNvSpPr txBox="1"/>
          <p:nvPr/>
        </p:nvSpPr>
        <p:spPr>
          <a:xfrm rot="39237">
            <a:off x="6237288" y="34686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6" name="文本框 45"/>
          <p:cNvSpPr txBox="1"/>
          <p:nvPr/>
        </p:nvSpPr>
        <p:spPr>
          <a:xfrm rot="-1160763">
            <a:off x="6797675" y="2947988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7" name="文本框 46"/>
          <p:cNvSpPr txBox="1"/>
          <p:nvPr/>
        </p:nvSpPr>
        <p:spPr>
          <a:xfrm rot="-1160763">
            <a:off x="7167563" y="3162300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8" name="文本框 47"/>
          <p:cNvSpPr txBox="1"/>
          <p:nvPr/>
        </p:nvSpPr>
        <p:spPr>
          <a:xfrm rot="39237">
            <a:off x="6854825" y="373062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699" name="文本框 49"/>
          <p:cNvSpPr txBox="1"/>
          <p:nvPr/>
        </p:nvSpPr>
        <p:spPr>
          <a:xfrm rot="-1160763">
            <a:off x="7688263" y="34528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700" name="文本框 50"/>
          <p:cNvSpPr txBox="1"/>
          <p:nvPr/>
        </p:nvSpPr>
        <p:spPr>
          <a:xfrm rot="-1160763">
            <a:off x="7642225" y="3821113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25701" name="文本框 51"/>
          <p:cNvSpPr txBox="1"/>
          <p:nvPr/>
        </p:nvSpPr>
        <p:spPr>
          <a:xfrm rot="-1160763">
            <a:off x="6780213" y="1146175"/>
            <a:ext cx="21844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  </a:t>
            </a:r>
            <a:endParaRPr lang="zh-CN" altLang="zh-CN" sz="500" dirty="0">
              <a:solidFill>
                <a:srgbClr val="F6FFEC"/>
              </a:solidFill>
              <a:latin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0738" y="895426"/>
            <a:ext cx="7992061" cy="286232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当然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我们提倡淡泊之心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并不反对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某些人宦海凌风，商海弄潮，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而只是说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我们不应该将淡泊之心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看作是一道过去的风景线，看作是一种时代落伍者的迂阔和陈腐。其实，就是宦海、商海，又何尝不需要淡泊之心？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所以，淡泊之心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，永远都应该是人生的一种力量，一种崇高。人，还是淡泊些好！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976935" y="310693"/>
            <a:ext cx="298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6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答案解读</a:t>
            </a:r>
            <a:endParaRPr lang="en-US" altLang="zh-CN" sz="3600" b="1" dirty="0">
              <a:solidFill>
                <a:schemeClr val="accent6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2243993" y="3145974"/>
            <a:ext cx="3648097" cy="171739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sz="40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观点反说</a:t>
            </a:r>
            <a:r>
              <a:rPr 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反说一笔</a:t>
            </a:r>
            <a:endParaRPr 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</a:t>
            </a:r>
            <a:r>
              <a:rPr 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辩证阐述</a:t>
            </a:r>
            <a:endParaRPr 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</a:t>
            </a:r>
            <a:r>
              <a:rPr 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观点严密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圆角矩形 31"/>
          <p:cNvSpPr/>
          <p:nvPr/>
        </p:nvSpPr>
        <p:spPr>
          <a:xfrm>
            <a:off x="4840980" y="2134589"/>
            <a:ext cx="491917" cy="503773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0" tIns="45685" rIns="91370" bIns="45685" anchor="ctr"/>
          <a:lstStyle/>
          <a:p>
            <a:pPr algn="ctr">
              <a:defRPr/>
            </a:pPr>
            <a:r>
              <a:rPr lang="en-US" sz="2700" b="1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1</a:t>
            </a:r>
            <a:endParaRPr lang="en-US" sz="2700" b="1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5471150" y="2134385"/>
            <a:ext cx="2972164" cy="503773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60" tIns="60980" rIns="121960" bIns="60980" anchor="ctr"/>
          <a:lstStyle/>
          <a:p>
            <a:pPr algn="ctr">
              <a:defRPr/>
            </a:pP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53250" y="1131983"/>
            <a:ext cx="2748834" cy="615594"/>
          </a:xfrm>
          <a:prstGeom prst="rect">
            <a:avLst/>
          </a:prstGeom>
          <a:noFill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3200" b="1" kern="1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追逐思想光芒</a:t>
            </a:r>
            <a:endParaRPr lang="zh-CN" altLang="en-US" sz="3200" b="1" kern="100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930550" y="2174064"/>
            <a:ext cx="2105903" cy="429260"/>
          </a:xfrm>
          <a:prstGeom prst="rect">
            <a:avLst/>
          </a:prstGeom>
          <a:solidFill>
            <a:schemeClr val="accent2"/>
          </a:solidFill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000" b="1" kern="10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补写论据</a:t>
            </a:r>
            <a:endParaRPr lang="zh-CN" altLang="zh-CN" sz="2000" b="1" kern="1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4840980" y="3171260"/>
            <a:ext cx="491917" cy="503773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0" tIns="45685" rIns="91370" bIns="45685" anchor="ctr"/>
          <a:lstStyle/>
          <a:p>
            <a:pPr algn="ctr">
              <a:defRPr/>
            </a:pPr>
            <a:r>
              <a:rPr lang="en-US" sz="2700" b="1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2</a:t>
            </a:r>
            <a:endParaRPr lang="en-US" sz="2700" b="1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489052" y="3171053"/>
            <a:ext cx="2972164" cy="503773"/>
            <a:chOff x="6339097" y="3296031"/>
            <a:chExt cx="3744416" cy="511504"/>
          </a:xfrm>
          <a:solidFill>
            <a:schemeClr val="accent3"/>
          </a:solidFill>
        </p:grpSpPr>
        <p:sp>
          <p:nvSpPr>
            <p:cNvPr id="38" name="圆角矩形 37"/>
            <p:cNvSpPr/>
            <p:nvPr/>
          </p:nvSpPr>
          <p:spPr>
            <a:xfrm>
              <a:off x="6339097" y="3296031"/>
              <a:ext cx="3744416" cy="511504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60" tIns="60980" rIns="121960" bIns="60980" anchor="ctr"/>
            <a:lstStyle/>
            <a:p>
              <a:pPr algn="ctr">
                <a:defRPr/>
              </a:pPr>
              <a:endPara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6898538" y="3336319"/>
              <a:ext cx="2736305" cy="435848"/>
            </a:xfrm>
            <a:prstGeom prst="rect">
              <a:avLst/>
            </a:prstGeom>
            <a:grpFill/>
          </p:spPr>
          <p:txBody>
            <a:bodyPr wrap="square" lIns="121960" tIns="60980" rIns="121960" bIns="60980">
              <a:spAutoFit/>
            </a:bodyPr>
            <a:lstStyle/>
            <a:p>
              <a:pPr>
                <a:defRPr/>
              </a:pPr>
              <a:r>
                <a:rPr lang="zh-CN" altLang="en-US" sz="2000" b="1" kern="10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Arial" panose="020B0604020202020204" pitchFamily="34" charset="0"/>
                </a:rPr>
                <a:t>联系实际谈看法</a:t>
              </a:r>
              <a:endParaRPr lang="zh-CN" altLang="zh-CN" sz="2000" b="1" kern="1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42"/>
          <p:cNvGrpSpPr/>
          <p:nvPr/>
        </p:nvGrpSpPr>
        <p:grpSpPr>
          <a:xfrm>
            <a:off x="3010636" y="3363756"/>
            <a:ext cx="1647190" cy="276225"/>
            <a:chOff x="0" y="0"/>
            <a:chExt cx="4392859" cy="2872248"/>
          </a:xfrm>
        </p:grpSpPr>
        <p:sp>
          <p:nvSpPr>
            <p:cNvPr id="15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A1F28"/>
            </a:solidFill>
            <a:ln w="12700" cap="flat">
              <a:solidFill>
                <a:srgbClr val="DA1F28"/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1200"/>
              </a:pPr>
              <a:endParaRPr kumimoji="0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6" name="Shape 340"/>
            <p:cNvSpPr/>
            <p:nvPr/>
          </p:nvSpPr>
          <p:spPr>
            <a:xfrm>
              <a:off x="915057" y="1223683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 defTabSz="914400"/>
              <a:r>
                <a:rPr lang="zh-CN" altLang="en-US" sz="1800" b="1" kern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观点反说</a:t>
              </a:r>
              <a:endParaRPr lang="id-ID" altLang="zh-CN" sz="1800" b="1" kern="0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7" name="Group 347"/>
          <p:cNvGrpSpPr/>
          <p:nvPr/>
        </p:nvGrpSpPr>
        <p:grpSpPr>
          <a:xfrm>
            <a:off x="551281" y="2277381"/>
            <a:ext cx="1647190" cy="223520"/>
            <a:chOff x="0" y="0"/>
            <a:chExt cx="4392859" cy="2872248"/>
          </a:xfrm>
        </p:grpSpPr>
        <p:sp>
          <p:nvSpPr>
            <p:cNvPr id="18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641B"/>
            </a:solidFill>
            <a:ln w="12700" cap="flat">
              <a:solidFill>
                <a:srgbClr val="EB641B"/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1200"/>
              </a:pPr>
              <a:endParaRPr kumimoji="0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9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 defTabSz="914400"/>
              <a:r>
                <a:rPr lang="zh-CN" sz="1800" b="1" kern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统一性</a:t>
              </a:r>
              <a:endParaRPr lang="zh-CN" sz="1800" b="1" kern="0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0" name="Group 352"/>
          <p:cNvGrpSpPr/>
          <p:nvPr/>
        </p:nvGrpSpPr>
        <p:grpSpPr>
          <a:xfrm>
            <a:off x="1995906" y="2277381"/>
            <a:ext cx="1467485" cy="269875"/>
            <a:chOff x="0" y="0"/>
            <a:chExt cx="4392859" cy="2872248"/>
          </a:xfrm>
        </p:grpSpPr>
        <p:sp>
          <p:nvSpPr>
            <p:cNvPr id="21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9639D"/>
            </a:solidFill>
            <a:ln w="12700" cap="flat">
              <a:solidFill>
                <a:srgbClr val="39639D"/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1200"/>
              </a:pPr>
              <a:endParaRPr kumimoji="0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1" name="Shape 350"/>
            <p:cNvSpPr/>
            <p:nvPr/>
          </p:nvSpPr>
          <p:spPr>
            <a:xfrm>
              <a:off x="89557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 defTabSz="914400"/>
              <a:r>
                <a:rPr lang="zh-CN" sz="1800" b="1" kern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典型性</a:t>
              </a:r>
              <a:endParaRPr lang="zh-CN" sz="1800" b="1" kern="0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2" name="Group 357"/>
          <p:cNvGrpSpPr/>
          <p:nvPr/>
        </p:nvGrpSpPr>
        <p:grpSpPr>
          <a:xfrm>
            <a:off x="3246856" y="2277381"/>
            <a:ext cx="1509395" cy="283210"/>
            <a:chOff x="0" y="0"/>
            <a:chExt cx="4392859" cy="2872248"/>
          </a:xfrm>
        </p:grpSpPr>
        <p:sp>
          <p:nvSpPr>
            <p:cNvPr id="4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4B7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1200"/>
              </a:pPr>
              <a:endParaRPr kumimoji="0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4" name="Shape 355"/>
            <p:cNvSpPr/>
            <p:nvPr/>
          </p:nvSpPr>
          <p:spPr>
            <a:xfrm>
              <a:off x="682469" y="927118"/>
              <a:ext cx="3214204" cy="7271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800" b="1" kern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确凿性</a:t>
              </a:r>
              <a:endParaRPr lang="id-ID" altLang="zh-CN" sz="1800" b="1" kern="0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" name="Group 337"/>
          <p:cNvGrpSpPr/>
          <p:nvPr/>
        </p:nvGrpSpPr>
        <p:grpSpPr>
          <a:xfrm>
            <a:off x="1506321" y="3371376"/>
            <a:ext cx="1624965" cy="303530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A2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1200"/>
              </a:pPr>
              <a:endParaRPr kumimoji="0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" name="Shape 335"/>
            <p:cNvSpPr/>
            <p:nvPr/>
          </p:nvSpPr>
          <p:spPr>
            <a:xfrm>
              <a:off x="822267" y="128734"/>
              <a:ext cx="2750042" cy="2619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Lato Regular"/>
                  <a:sym typeface="STIXGeneral-Bold"/>
                </a:rPr>
                <a:t>结合当前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Lato Regular"/>
                <a:sym typeface="STIXGeneral-Bold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1016692" y="200131"/>
            <a:ext cx="298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5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课堂小结</a:t>
            </a:r>
            <a:endParaRPr lang="en-US" altLang="zh-CN" sz="3600" b="1" dirty="0">
              <a:solidFill>
                <a:schemeClr val="accent5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PP_MARK_KEY" val="ab52c640-9651-44bc-b1ae-c33f3659ea5f"/>
  <p:tag name="COMMONDATA" val="eyJoZGlkIjoiZDFiZjIzZWNjOGM3ZTFkODM0MjI0ZWNlMmVjMDFjMTkifQ=="/>
</p:tagLst>
</file>

<file path=ppt/theme/theme1.xml><?xml version="1.0" encoding="utf-8"?>
<a:theme xmlns:a="http://schemas.openxmlformats.org/drawingml/2006/main" name="3_自定义设计方案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3814</Words>
  <Application>WPS 演示</Application>
  <PresentationFormat>全屏显示(16:9)</PresentationFormat>
  <Paragraphs>790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0" baseType="lpstr">
      <vt:lpstr>Arial</vt:lpstr>
      <vt:lpstr>宋体</vt:lpstr>
      <vt:lpstr>Wingdings</vt:lpstr>
      <vt:lpstr>Calibri</vt:lpstr>
      <vt:lpstr>楷体</vt:lpstr>
      <vt:lpstr>微软雅黑 Light</vt:lpstr>
      <vt:lpstr>STIXGeneral-Bold</vt:lpstr>
      <vt:lpstr>Segoe Print</vt:lpstr>
      <vt:lpstr>Lato Regular</vt:lpstr>
      <vt:lpstr>微软雅黑</vt:lpstr>
      <vt:lpstr>Arial Unicode MS</vt:lpstr>
      <vt:lpstr>Wingdings</vt:lpstr>
      <vt:lpstr>3_自定义设计方案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User</dc:creator>
  <cp:keywords>状元成才路</cp:keywords>
  <dc:description>声  明
 本文件仅用于个人学习、研究或欣赏，以及其他非商业性或非盈利性用途，但同时应遵守著作权法及其他相关法律的规定，不得侵犯本司及相关权利人的合法权利。
 除此以外，将本文件任何内容用于其他用途时，应获得授权，如发现未经授权用于商业或盈利用途将追加侵权者的法律责任。
武汉天成贵龙文化传播有限公司</dc:description>
  <dc:subject>状元成才路</dc:subject>
  <cp:category>状元成才路</cp:category>
  <cp:lastModifiedBy>A高学教育段老师18633003448</cp:lastModifiedBy>
  <cp:revision>947</cp:revision>
  <dcterms:created xsi:type="dcterms:W3CDTF">2016-01-14T05:53:00Z</dcterms:created>
  <dcterms:modified xsi:type="dcterms:W3CDTF">2023-08-19T01:32:38Z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来源">
    <vt:lpwstr>状元成才路系列</vt:lpwstr>
  </property>
  <property fmtid="{D5CDD505-2E9C-101B-9397-08002B2CF9AE}" pid="3" name="KSOProductBuildVer">
    <vt:lpwstr>2052-12.1.0.15120</vt:lpwstr>
  </property>
  <property fmtid="{D5CDD505-2E9C-101B-9397-08002B2CF9AE}" pid="4" name="ICV">
    <vt:lpwstr>0AA4738BC56544539938221B640012B7_12</vt:lpwstr>
  </property>
</Properties>
</file>