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213" r:id="rId1"/>
    <p:sldMasterId id="2147494250" r:id="rId2"/>
  </p:sldMasterIdLst>
  <p:notesMasterIdLst>
    <p:notesMasterId r:id="rId3"/>
  </p:notesMasterIdLst>
  <p:sldIdLst>
    <p:sldId id="5086" r:id="rId4"/>
    <p:sldId id="5089" r:id="rId5"/>
    <p:sldId id="5092" r:id="rId6"/>
    <p:sldId id="5095" r:id="rId7"/>
    <p:sldId id="5098" r:id="rId8"/>
    <p:sldId id="5101" r:id="rId9"/>
    <p:sldId id="5104" r:id="rId10"/>
    <p:sldId id="5107" r:id="rId11"/>
    <p:sldId id="5110" r:id="rId12"/>
    <p:sldId id="5113" r:id="rId13"/>
    <p:sldId id="5116" r:id="rId14"/>
    <p:sldId id="5119" r:id="rId15"/>
    <p:sldId id="5122" r:id="rId16"/>
    <p:sldId id="5125" r:id="rId17"/>
    <p:sldId id="5128" r:id="rId18"/>
    <p:sldId id="5131" r:id="rId19"/>
    <p:sldId id="5134" r:id="rId20"/>
    <p:sldId id="5137" r:id="rId21"/>
    <p:sldId id="5140" r:id="rId22"/>
    <p:sldId id="5143" r:id="rId23"/>
    <p:sldId id="5146" r:id="rId24"/>
    <p:sldId id="5149" r:id="rId25"/>
    <p:sldId id="5152" r:id="rId26"/>
    <p:sldId id="5155" r:id="rId27"/>
    <p:sldId id="5158" r:id="rId28"/>
    <p:sldId id="5161" r:id="rId29"/>
    <p:sldId id="516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14" r:id="rId1"/>
    <p:sldLayoutId id="2147494215" r:id="rId2"/>
    <p:sldLayoutId id="2147494216" r:id="rId3"/>
    <p:sldLayoutId id="2147494217" r:id="rId4"/>
    <p:sldLayoutId id="2147494218" r:id="rId5"/>
    <p:sldLayoutId id="2147494219" r:id="rId6"/>
    <p:sldLayoutId id="2147494220" r:id="rId7"/>
    <p:sldLayoutId id="2147494221" r:id="rId8"/>
    <p:sldLayoutId id="2147494222" r:id="rId9"/>
    <p:sldLayoutId id="2147494223" r:id="rId10"/>
    <p:sldLayoutId id="21474942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51" r:id="rId1"/>
    <p:sldLayoutId id="2147494252" r:id="rId2"/>
    <p:sldLayoutId id="2147494253" r:id="rId3"/>
    <p:sldLayoutId id="2147494254" r:id="rId4"/>
    <p:sldLayoutId id="2147494255" r:id="rId5"/>
    <p:sldLayoutId id="2147494256" r:id="rId6"/>
    <p:sldLayoutId id="2147494257" r:id="rId7"/>
    <p:sldLayoutId id="2147494258" r:id="rId8"/>
    <p:sldLayoutId id="2147494259" r:id="rId9"/>
    <p:sldLayoutId id="2147494260" r:id="rId10"/>
    <p:sldLayoutId id="21474942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tags" Target="../tags/tag355.xml"/><Relationship Id="rId22" Type="http://schemas.openxmlformats.org/officeDocument/2006/relationships/tags" Target="../tags/tag356.xml"/><Relationship Id="rId23" Type="http://schemas.openxmlformats.org/officeDocument/2006/relationships/tags" Target="../tags/tag357.xml"/><Relationship Id="rId24" Type="http://schemas.openxmlformats.org/officeDocument/2006/relationships/tags" Target="../tags/tag358.xml"/><Relationship Id="rId25" Type="http://schemas.openxmlformats.org/officeDocument/2006/relationships/tags" Target="../tags/tag359.xml"/><Relationship Id="rId26" Type="http://schemas.openxmlformats.org/officeDocument/2006/relationships/tags" Target="../tags/tag360.xml"/><Relationship Id="rId27" Type="http://schemas.openxmlformats.org/officeDocument/2006/relationships/tags" Target="../tags/tag361.xml"/><Relationship Id="rId28" Type="http://schemas.openxmlformats.org/officeDocument/2006/relationships/tags" Target="../tags/tag362.xml"/><Relationship Id="rId29" Type="http://schemas.openxmlformats.org/officeDocument/2006/relationships/tags" Target="../tags/tag363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环境保护与气候变化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环境保护的重要性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气候变化的挑战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环境保护的措施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应对气候变化的行动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公众参与环保与应对气候变化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未来展望与建议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环境保护的重要性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人类生存的必要条件</a:t>
            </a:r>
            <a:endParaRPr altLang="en-US" lang="zh-CN"/>
          </a:p>
        </p:txBody>
      </p:sp>
      <p:sp>
        <p:nvSpPr>
          <p:cNvPr id="104890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多样化的生物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健康的土壤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纯净的水源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清洁的空气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生态平衡的维护</a:t>
            </a:r>
            <a:endParaRPr altLang="en-US" lang="zh-CN"/>
          </a:p>
        </p:txBody>
      </p:sp>
      <p:sp>
        <p:nvSpPr>
          <p:cNvPr id="1048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生态平衡的破坏会导致生物多样性减少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环境保护是维护生态平衡的重要措施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生态平衡的维护有助于减缓气候变化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保护环境是每个人的责任和义务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可持续发展</a:t>
            </a:r>
            <a:endParaRPr altLang="en-US" lang="zh-CN"/>
          </a:p>
        </p:txBody>
      </p:sp>
      <p:sp>
        <p:nvSpPr>
          <p:cNvPr id="10490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可持续发展重视经济增长、社会进步和环境保护的协调发展，旨在实现代际公平。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环境保护是可持续发展的基础，旨在确保人类活动与自然环境的和谐共生。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可持续发展要求采取措施减少温室气体排放，缓解气候变化的影响，保护生态系统。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可持续发展需要国际社会的共同努力，推动全球范围内的环境保护和气候变化应对合作。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气候变化的挑战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温室气体排放</a:t>
            </a:r>
            <a:endParaRPr altLang="en-US" lang="zh-CN"/>
          </a:p>
        </p:txBody>
      </p:sp>
      <p:sp>
        <p:nvSpPr>
          <p:cNvPr id="10491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影响：海平面上升、极端天气事件增多、生态系统和人类健康受影响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应对措施：减少温室气体排放、发展可再生能源、促进可持续发展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定义：大气中温室气体的增加导致地球温度升高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主要来源：燃烧化石燃料和森林砍伐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极端气候事件的增多</a:t>
            </a:r>
            <a:endParaRPr altLang="en-US" lang="zh-CN"/>
          </a:p>
        </p:txBody>
      </p:sp>
      <p:sp>
        <p:nvSpPr>
          <p:cNvPr id="10491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暴雨、洪涝、干旱等极端气候事件频发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极端高温和极端低温事件增多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台风、飓风等气象灾害影响范围更广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极端气候事件对人类社会和经济造成巨大损失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全球合作应对的必要性</a:t>
            </a:r>
            <a:endParaRPr altLang="en-US" lang="zh-CN"/>
          </a:p>
        </p:txBody>
      </p:sp>
      <p:sp>
        <p:nvSpPr>
          <p:cNvPr id="10492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各国之间的利益和责任是相互关联的，只有通过合作才能实现共赢。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全球合作可以促进国际间的交流与合作，加强各国之间的信任与友谊。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气候变化是全球性问题，需要各国共同应对。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全球合作可以促进技术创新和资金投入，加速减缓气候变化的进程。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1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环境保护的措施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节能减排</a:t>
            </a:r>
            <a:endParaRPr altLang="en-US" lang="zh-CN"/>
          </a:p>
        </p:txBody>
      </p:sp>
      <p:sp>
        <p:nvSpPr>
          <p:cNvPr id="10493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减少能源消耗：采用节能技术和设备，提高能源利用效率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提高环境意识：加强宣传教育，提高公众的环保意识和参与度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推广可再生能源：鼓励使用太阳能、风能等可再生能源，减少对化石能源的依赖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减少污染物排放：采取有效措施降低工业、交通、建筑等领域的污染物排放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循环经济</a:t>
            </a:r>
            <a:endParaRPr altLang="en-US" lang="zh-CN"/>
          </a:p>
        </p:txBody>
      </p:sp>
      <p:sp>
        <p:nvSpPr>
          <p:cNvPr id="10494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原则：减量化、再利用、资源化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定义：循环经济是一种以资源节约和循环利用为特点的经济模式，旨在减少对环境的负面影响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措施：推广绿色生产方式，促进企业节能减排，发展可再生能源，建设生态园区等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意义：缓解资源短缺，降低环境污染，促进经济可持续发展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绿色能源的开发利用</a:t>
            </a:r>
            <a:endParaRPr altLang="en-US" lang="zh-CN"/>
          </a:p>
        </p:txBody>
      </p:sp>
      <p:sp>
        <p:nvSpPr>
          <p:cNvPr id="10494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定义：绿色能源是指可再生、低污染或无污染的能源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政策支持：政府出台相关政策，鼓励绿色能源的开发和利用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优势：可减少对传统化石能源的依赖，降低碳排放，促进可持续发展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种类：太阳能、风能、水能、潮汐能、生物质能等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应对气候变化的行动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国际合作与政策制定</a:t>
            </a:r>
            <a:endParaRPr altLang="en-US" lang="zh-CN"/>
          </a:p>
        </p:txBody>
      </p:sp>
      <p:sp>
        <p:nvSpPr>
          <p:cNvPr id="10496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各国政府共同参与国际气候协议，如《巴黎协定》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跨国企业合作研发低碳技术，推动绿色经济发展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国际组织提供资金支持，帮助发展中国家应对气候变化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各国政策制定者制定长期减排目标，推动产业转型和能源结构调整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提高能源利用效率</a:t>
            </a:r>
            <a:endParaRPr altLang="en-US" lang="zh-CN"/>
          </a:p>
        </p:txBody>
      </p:sp>
      <p:sp>
        <p:nvSpPr>
          <p:cNvPr id="10496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低碳生活：倡导绿色出行、低碳消费，减少碳排放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科技创新：研发节能技术，推广节能产品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节能减排：减少能源浪费，提高能源使用效率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清洁能源：开发利用太阳能、风能等可再生能源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推广可再生能源</a:t>
            </a:r>
            <a:endParaRPr altLang="en-US" lang="zh-CN"/>
          </a:p>
        </p:txBody>
      </p:sp>
      <p:sp>
        <p:nvSpPr>
          <p:cNvPr id="10497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定义：可再生能源是指利用自然界可循环再生的能源，如太阳能、风能、水能等。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政策支持：各国政府正在加大力度推广可再生能源，制定相关政策，如补贴、税收优惠等。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技术进步：随着技术的不断进步，可再生能源的效率和可靠性得到了显著提高，成本也在逐渐降低。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优势：可再生能源具有清洁、环保、可持续等优点，能够减少对化石燃料的依赖，降低温室气体排放。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2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公众参与环保与应对气候变化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提高环保意识</a:t>
            </a:r>
            <a:endParaRPr altLang="en-US" lang="zh-CN"/>
          </a:p>
        </p:txBody>
      </p:sp>
      <p:sp>
        <p:nvSpPr>
          <p:cNvPr id="10498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传播环保知识，提高个人和家庭环保意识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公众参与环保活动，如垃圾分类、植树造林等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倡导绿色出行、低碳生活等环保生活方式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参与环保组织，共同应对气候变化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减少浪费与污染</a:t>
            </a:r>
            <a:endParaRPr altLang="en-US" lang="zh-CN"/>
          </a:p>
        </p:txBody>
      </p:sp>
      <p:sp>
        <p:nvSpPr>
          <p:cNvPr id="10499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减少使用一次性塑料制品，如购物袋、餐具等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分类投放垃圾，促进资源回收利用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节约用水、用电，减少能源浪费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减少汽车尾气排放，提倡绿色出行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低碳生活方式的推广</a:t>
            </a:r>
            <a:endParaRPr altLang="en-US" lang="zh-CN"/>
          </a:p>
        </p:txBody>
      </p:sp>
      <p:sp>
        <p:nvSpPr>
          <p:cNvPr id="10499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减少碳排放：鼓励使用公共交通、骑行或步行出行，减少私家车使用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节能减排：推广节能家电、LED灯等节能产品，减少能源浪费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垃圾分类与回收：提高垃圾分类意识，促进资源回收利用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低碳饮食：减少肉类消费，增加蔬果摄入，降低碳排放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4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未来展望与建议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技术创新推动环保与气候变化应对</a:t>
            </a:r>
            <a:endParaRPr altLang="en-US" lang="zh-CN"/>
          </a:p>
        </p:txBody>
      </p:sp>
      <p:sp>
        <p:nvSpPr>
          <p:cNvPr id="10500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清洁能源技术：降低碳排放，减少对化石燃料的依赖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循环经济技术：实现资源高效利用，减少废物产生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节能技术：提高能源利用效率，减少能源消耗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碳捕获和储存技术：有效减少大气中的温室气体浓度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国际合作与政策协同效应的加强</a:t>
            </a:r>
            <a:endParaRPr altLang="en-US" lang="zh-CN"/>
          </a:p>
        </p:txBody>
      </p:sp>
      <p:sp>
        <p:nvSpPr>
          <p:cNvPr id="10501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全球各国共同应对气候变化，加强国际合作与政策协同效应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建立全球性的环保组织，共同监测和评估气候变化的影响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加强国际间的技术交流与合作，共同研发应对气候变化的解决方案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推动跨国企业参与环保行动，促进绿色发展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培养下一代环保意识与责任感</a:t>
            </a:r>
            <a:endParaRPr altLang="en-US" lang="zh-CN"/>
          </a:p>
        </p:txBody>
      </p:sp>
      <p:sp>
        <p:nvSpPr>
          <p:cNvPr id="10502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家庭教育：父母应树立环保意识，引导孩子从小养成节约资源、保护环境的习惯。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学校教育：学校应加强环保课程设置，提高学生对环保的认识和重视程度。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社会参与：鼓励年轻人参与环保活动，提高他们的环保意识和责任感。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科技创新：培养年轻一代的科技创新精神，利用科技手段解决环境问题。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9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2024-01-06T10:09:07Z</dcterms:created>
  <dcterms:modified xsi:type="dcterms:W3CDTF">2024-01-06T10:09:07Z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5177512c9d444340b09d338fefd8946b_21</vt:lpwstr>
  </property>
</Properties>
</file>