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077" r:id="rId1"/>
    <p:sldMasterId id="2147491114" r:id="rId2"/>
  </p:sldMasterIdLst>
  <p:notesMasterIdLst>
    <p:notesMasterId r:id="rId3"/>
  </p:notesMasterIdLst>
  <p:sldIdLst>
    <p:sldId id="3499" r:id="rId4"/>
    <p:sldId id="3502" r:id="rId5"/>
    <p:sldId id="3505" r:id="rId6"/>
    <p:sldId id="3508" r:id="rId7"/>
    <p:sldId id="3511" r:id="rId8"/>
    <p:sldId id="3514" r:id="rId9"/>
    <p:sldId id="3517" r:id="rId10"/>
    <p:sldId id="3520" r:id="rId11"/>
    <p:sldId id="3523" r:id="rId12"/>
    <p:sldId id="3526" r:id="rId13"/>
    <p:sldId id="3529" r:id="rId14"/>
    <p:sldId id="3532" r:id="rId15"/>
    <p:sldId id="3535" r:id="rId16"/>
    <p:sldId id="3538" r:id="rId17"/>
    <p:sldId id="3541" r:id="rId18"/>
    <p:sldId id="3544" r:id="rId19"/>
    <p:sldId id="3547" r:id="rId20"/>
    <p:sldId id="3550" r:id="rId21"/>
    <p:sldId id="3553" r:id="rId22"/>
    <p:sldId id="3556" r:id="rId23"/>
    <p:sldId id="3559" r:id="rId24"/>
    <p:sldId id="3562" r:id="rId25"/>
    <p:sldId id="3565" r:id="rId26"/>
    <p:sldId id="3568" r:id="rId27"/>
    <p:sldId id="3571" r:id="rId28"/>
    <p:sldId id="3574" r:id="rId29"/>
    <p:sldId id="3577" r:id="rId30"/>
    <p:sldId id="3580" r:id="rId31"/>
    <p:sldId id="3583" r:id="rId32"/>
    <p:sldId id="3586" r:id="rId33"/>
    <p:sldId id="358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78" r:id="rId1"/>
    <p:sldLayoutId id="2147491079" r:id="rId2"/>
    <p:sldLayoutId id="2147491080" r:id="rId3"/>
    <p:sldLayoutId id="2147491081" r:id="rId4"/>
    <p:sldLayoutId id="2147491082" r:id="rId5"/>
    <p:sldLayoutId id="2147491083" r:id="rId6"/>
    <p:sldLayoutId id="2147491084" r:id="rId7"/>
    <p:sldLayoutId id="2147491085" r:id="rId8"/>
    <p:sldLayoutId id="2147491086" r:id="rId9"/>
    <p:sldLayoutId id="2147491087" r:id="rId10"/>
    <p:sldLayoutId id="214749108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15" r:id="rId1"/>
    <p:sldLayoutId id="2147491116" r:id="rId2"/>
    <p:sldLayoutId id="2147491117" r:id="rId3"/>
    <p:sldLayoutId id="2147491118" r:id="rId4"/>
    <p:sldLayoutId id="2147491119" r:id="rId5"/>
    <p:sldLayoutId id="2147491120" r:id="rId6"/>
    <p:sldLayoutId id="2147491121" r:id="rId7"/>
    <p:sldLayoutId id="2147491122" r:id="rId8"/>
    <p:sldLayoutId id="2147491123" r:id="rId9"/>
    <p:sldLayoutId id="2147491124" r:id="rId10"/>
    <p:sldLayoutId id="21474911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初中教育中家校合作与家庭教育的联动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家校合作的重要性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家校合作的实践方式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家庭教育在联动中的作用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家校合作与家庭教育的联动策略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家校合作与家庭教育的联动案例分析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未来展望与建议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家校合作的重要性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提升教育质量</a:t>
            </a:r>
            <a:endParaRPr altLang="en-US" lang="zh-CN"/>
          </a:p>
        </p:txBody>
      </p:sp>
      <p:sp>
        <p:nvSpPr>
          <p:cNvPr id="104890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家校合作能够加强学校与家庭之间的沟通，共同关注孩子的成长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家校合作有助于整合教育资源，提高教育效果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家校合作可以促进家长参与孩子的学习，提高孩子的学习积极性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家校合作有助于培养孩子的综合素质，促进全面发展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促进家长参与</a:t>
            </a:r>
            <a:endParaRPr altLang="en-US" lang="zh-CN"/>
          </a:p>
        </p:txBody>
      </p:sp>
      <p:sp>
        <p:nvSpPr>
          <p:cNvPr id="104896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7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家长是孩子的第一任教育者，家校合作能够让家长更好地参与到孩子的教育中来。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家校合作能够促进家长与学校的沟通与交流，让家长更好地了解孩子在学校的情况。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家校合作能够让家长更好地了解学校的教育理念和教学方法，从而更好地指导孩子的学习。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家校合作能够提高家长的教育素质，让家长更好地配合学校的教育工作。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培养学生全面发展</a:t>
            </a:r>
            <a:endParaRPr altLang="en-US" lang="zh-CN"/>
          </a:p>
        </p:txBody>
      </p:sp>
      <p:sp>
        <p:nvSpPr>
          <p:cNvPr id="104903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家校合作能够促进学生的全面发展，通过家长和学校的共同努力，为学生提供更加全面的教育环境和资源。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家校合作能够加强家长对学校教育的参与度，提高家长的教育意识和能力，从而更好地指导和支持孩子的发展。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家校合作有助于学校更好地了解学生的家庭背景和成长环境，从而更好地调整教育策略和方法，提高教育效果。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家校合作能够加强学校与家庭之间的沟通和互动，增强彼此之间的信任和合作，共同为学生的成长和发展创造更好的条件。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增进家校关系</a:t>
            </a:r>
            <a:endParaRPr altLang="en-US" lang="zh-CN"/>
          </a:p>
        </p:txBody>
      </p:sp>
      <p:sp>
        <p:nvSpPr>
          <p:cNvPr id="10490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共同成长：家校合作有助于家长和教师共同关注孩子的成长，促进孩子全面发展。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建立互信：通过家校合作，增进学校和家庭之间的互信，提高教育效果。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资源共享：家校合作可以实现教育资源的共享，提高教育效率。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协同教育：通过家校合作，可以形成教育合力，协同推进学生的教育工作。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5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家校合作的实践方式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定期沟通机制</a:t>
            </a:r>
            <a:endParaRPr altLang="en-US" lang="zh-CN"/>
          </a:p>
        </p:txBody>
      </p:sp>
      <p:sp>
        <p:nvSpPr>
          <p:cNvPr id="10491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建立定期家长会，加强家校之间的沟通与联系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设立家长信箱，及时反馈学生在校表现和学校动态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开展家长进课堂活动，让家长深入了解学校教育理念和教学方法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建立家校微信群，方便家长与老师之间的即时沟通与交流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家长会和家长学校</a:t>
            </a:r>
            <a:endParaRPr altLang="en-US" lang="zh-CN"/>
          </a:p>
        </p:txBody>
      </p:sp>
      <p:sp>
        <p:nvSpPr>
          <p:cNvPr id="10492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家长会和家长学校可以加强家校之间的联系，共同促进学生的成长和发展。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家长会和家长学校需要注重实效，避免形式主义和走过场。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家长会是家校合作的重要形式，可以促进家长和学校的沟通与交流。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家长学校是为家长提供家庭教育知识和技巧的培训，提高家长的教育水平。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家访和电访</a:t>
            </a:r>
            <a:endParaRPr altLang="en-US" lang="zh-CN"/>
          </a:p>
        </p:txBody>
      </p:sp>
      <p:sp>
        <p:nvSpPr>
          <p:cNvPr id="104931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2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家访是教师亲自到学生家中了解情况，与家长面对面交流的方式。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电访是通过电话、微信等通讯工具与家长进行沟通，了解学生在家的表现和情况。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家访和电访有助于加强家校之间的联系，促进家长和学校的合作，共同关注学生的成长和发展。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家访和电访应当注重实效，避免流于形式，真正发挥其在初中教育中家校合作与家庭教育联动中的作用。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利用信息技术手段</a:t>
            </a:r>
            <a:endParaRPr altLang="en-US" lang="zh-CN"/>
          </a:p>
        </p:txBody>
      </p:sp>
      <p:sp>
        <p:nvSpPr>
          <p:cNvPr id="10493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建立家校互动平台，方便家长与学校之间的沟通与交流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利用网络资源，开展线上家长会、家访等活动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利用即时通讯工具，如微信、QQ等，建立班级群，方便家长与老师之间的沟通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开发家校合作APP，提供学习资源、作业布置等功能，促进家长与学校的合作与互动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4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家庭教育在联动中的作用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引导孩子树立正确价值观</a:t>
            </a:r>
            <a:endParaRPr altLang="en-US" lang="zh-CN"/>
          </a:p>
        </p:txBody>
      </p:sp>
      <p:sp>
        <p:nvSpPr>
          <p:cNvPr id="104948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家庭教育是孩子成长的基石，对孩子的价值观形成具有重要影响。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家长应该以身作则，树立正确的价值观和行为准则，成为孩子的榜样。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家长应该关注孩子的情感需求，培养孩子的自尊、自信和责任感。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家长应该与学校密切合作，共同引导孩子树立正确的价值观，促进孩子全面发展。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培养孩子良好的学习习惯</a:t>
            </a:r>
            <a:endParaRPr altLang="en-US" lang="zh-CN"/>
          </a:p>
        </p:txBody>
      </p:sp>
      <p:sp>
        <p:nvSpPr>
          <p:cNvPr id="104954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鼓励自主学习：家长应该鼓励孩子自主学习，培养孩子的独立性和自我管理能力。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创造良好的学习环境：家长应该为孩子创造一个安静、舒适、有良好光线的学习环境，让孩子能够更好地专注于学习。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制定学习计划：家长应协助孩子制定合理的学习计划，确保孩子有足够的时间和资源来完成学习任务。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培养专注力：家长可以通过一些游戏和活动来帮助孩子提高专注力和持久性，让孩子能够更好地专注于学习。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关注孩子的心理健康</a:t>
            </a:r>
            <a:endParaRPr altLang="en-US" lang="zh-CN"/>
          </a:p>
        </p:txBody>
      </p:sp>
      <p:sp>
        <p:nvSpPr>
          <p:cNvPr id="104961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家庭教育对孩子心理健康的影响至关重要，家长应关注孩子的情感需求和心理变化。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建立良好的家庭氛围，促进孩子的情感发展和人格完善。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家长应学习心理健康知识，了解常见心理问题和应对方法，为孩子提供必要的支持和帮助。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家校合作中，家长应积极参与学校心理健康教育活动，共同关注孩子的心理健康状况。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配合学校教育，共同育人</a:t>
            </a:r>
            <a:endParaRPr altLang="en-US" lang="zh-CN"/>
          </a:p>
        </p:txBody>
      </p:sp>
      <p:sp>
        <p:nvSpPr>
          <p:cNvPr id="104967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家庭教育是学校教育的重要补充，能够弥补学校教育的不足。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家庭教育可以配合学校教育，共同引导学生养成良好的学习习惯和行为习惯。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家庭教育和学校教育相互配合，能够更好地促进学生的全面发展。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家长和教师需要密切合作，共同关注学生的成长，为他们提供更好的教育支持。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3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家校合作与家庭教育的联动策略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建立共同的教育目标</a:t>
            </a:r>
            <a:endParaRPr altLang="en-US" lang="zh-CN"/>
          </a:p>
        </p:txBody>
      </p:sp>
      <p:sp>
        <p:nvSpPr>
          <p:cNvPr id="10497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制定明确的家校合作计划，确保双方对教育目标有清晰的认识。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定期组织家长会，加强与家长的沟通，共同探讨教育目标。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鼓励家长参与学校的教育活动，提高家长对教育目标的认同感。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建立家校合作平台，及时反馈学生的学习情况，确保教育目标的实现。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强化家长的教育理念</a:t>
            </a:r>
            <a:endParaRPr altLang="en-US" lang="zh-CN"/>
          </a:p>
        </p:txBody>
      </p:sp>
      <p:sp>
        <p:nvSpPr>
          <p:cNvPr id="10498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建立家长教育咨询平台，为家长提供个性化的教育指导和支持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定期组织家长教育讲座，提高家长对家庭教育的重视程度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鼓励家长参与学校的教育活动，加强家校之间的沟通和合作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通过家庭教育案例分享，引导家长树立正确的教育观念和价值观念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提升家长的教育能力</a:t>
            </a:r>
            <a:endParaRPr altLang="en-US" lang="zh-CN"/>
          </a:p>
        </p:txBody>
      </p:sp>
      <p:sp>
        <p:nvSpPr>
          <p:cNvPr id="10499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鼓励家长参与学校教育活动，增进亲子关系和家庭教育效果。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定期开展家长教育讲座，提高家长的教育意识和教育方法。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建立家长交流平台，分享家庭教育经验和心得。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提供家庭教育辅导资料，帮助家长了解孩子成长过程中的心理和生理变化。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完善家校合作机制</a:t>
            </a:r>
            <a:endParaRPr altLang="en-US" lang="zh-CN"/>
          </a:p>
        </p:txBody>
      </p:sp>
      <p:sp>
        <p:nvSpPr>
          <p:cNvPr id="10499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建立家长委员会，让家长参与到学校管理中来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定期召开家长会，加强家校之间的沟通和交流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开展家访活动，了解学生在家庭中的表现和需求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建立家校合作平台，实现资源共享和信息互通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4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家校合作与家庭教育的联动案例分析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00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某校建立家长委员会，定期召开会议，共同商讨学校发展和教育问题，促进家庭教育和学校教育的有效衔接。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某初中开展家长进课堂活动，邀请不同职业的家长为学生授课，丰富课程内容，增强家校联系。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某初中开展“亲子共读”活动，鼓励家长和学生一起阅读经典名著，培养阅读习惯，提高文化素养。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某校实施“家校合作”计划，通过家长志愿者参与学校管理、组织文体活动等形式，加强家校互动，促进教育质量提升。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案例分析：成功因素与经验总结</a:t>
            </a:r>
            <a:endParaRPr altLang="en-US" lang="zh-CN"/>
          </a:p>
        </p:txBody>
      </p:sp>
      <p:sp>
        <p:nvSpPr>
          <p:cNvPr id="1050134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36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成功因素：家校双方目标一致，共同参与教育活动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138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40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经验总结：定期沟通交流，建立信任关系，发挥各自优势，共同促进学生的成长发展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案例启示：如何提升家校合作与家庭教育的效果</a:t>
            </a:r>
            <a:endParaRPr altLang="en-US" lang="zh-CN"/>
          </a:p>
        </p:txBody>
      </p:sp>
      <p:sp>
        <p:nvSpPr>
          <p:cNvPr id="1050182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184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186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188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190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92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94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96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98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案例选择：选取具有代表性的家校合作与家庭教育联动案例，如成功经验或教训。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200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案例分析：分析案例中家校合作与家庭教育联动的方式、成效及存在问题。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202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案例启示：从案例中提炼出提升家校合作与家庭教育效果的策略和方法，如加强沟通、建立信任、共同制定教育计划等。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204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实际应用：将案例启示应用到实际的家校合作与家庭教育中，以提高教育效果。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24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未来展望与建议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家校合作的发展趋势</a:t>
            </a:r>
            <a:endParaRPr altLang="en-US" lang="zh-CN"/>
          </a:p>
        </p:txBody>
      </p:sp>
      <p:sp>
        <p:nvSpPr>
          <p:cNvPr id="10502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家校合作模式的创新：探索更多元化、灵活的家校合作模式，如家长教师联合会等，以适应不同地区和学校的实际情况。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数字化技术的应用：通过互联网和移动设备加强家校之间的信息交流和互动。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家庭教育的重要性提升：家长参与学校教育活动，提高家庭教育水平，形成家校共育的良好局面。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政策支持与法规保障：政府出台相关政策和法规，为家校合作提供法律保障和支持，促进家校合作的可持续发展。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家庭教育的新挑战与机遇</a:t>
            </a:r>
            <a:endParaRPr altLang="en-US" lang="zh-CN"/>
          </a:p>
        </p:txBody>
      </p:sp>
      <p:sp>
        <p:nvSpPr>
          <p:cNvPr id="10503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建议：建立家校合作机制，加强家长与学校的沟通与合作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挑战：家长教育水平的提高，对家庭教育的要求更高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机遇：家庭教育成为学校教育的重要补充，家长参与学校教育管理的机会更多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未来展望：家庭教育将更加注重个性化、多元化和专业化，为孩子的全面发展提供更好的支持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对未来家校合作与家庭教育的建议</a:t>
            </a:r>
            <a:endParaRPr altLang="en-US" lang="zh-CN"/>
          </a:p>
        </p:txBody>
      </p:sp>
      <p:sp>
        <p:nvSpPr>
          <p:cNvPr id="105042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建立长期稳定的合作机制，加强家校之间的沟通与交流。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家庭教育应注重培养学生的综合素质，促进学生的全面发展。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4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家校合作应关注学生的个性化需求，提供有针对性的教育服务。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4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建立健全的家校合作评价体系，提升家校合作的实效性。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49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9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2024-01-01T09:14:48Z</dcterms:created>
  <dcterms:modified xsi:type="dcterms:W3CDTF">2024-01-01T09:14:48Z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0feea8b722914819826338d75992b7b4_21</vt:lpwstr>
  </property>
</Properties>
</file>