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3"/>
  </p:notesMasterIdLst>
  <p:handoutMasterIdLst>
    <p:handoutMasterId r:id="rId274"/>
  </p:handoutMasterIdLst>
  <p:sldIdLst>
    <p:sldId id="256" r:id="rId2"/>
    <p:sldId id="508" r:id="rId3"/>
    <p:sldId id="550" r:id="rId4"/>
    <p:sldId id="357" r:id="rId5"/>
    <p:sldId id="359" r:id="rId6"/>
    <p:sldId id="407" r:id="rId7"/>
    <p:sldId id="388" r:id="rId8"/>
    <p:sldId id="385" r:id="rId9"/>
    <p:sldId id="384" r:id="rId10"/>
    <p:sldId id="386" r:id="rId11"/>
    <p:sldId id="387" r:id="rId12"/>
    <p:sldId id="358" r:id="rId13"/>
    <p:sldId id="360" r:id="rId14"/>
    <p:sldId id="361" r:id="rId15"/>
    <p:sldId id="367" r:id="rId16"/>
    <p:sldId id="362" r:id="rId17"/>
    <p:sldId id="363" r:id="rId18"/>
    <p:sldId id="364" r:id="rId19"/>
    <p:sldId id="365" r:id="rId20"/>
    <p:sldId id="366" r:id="rId21"/>
    <p:sldId id="368" r:id="rId22"/>
    <p:sldId id="383" r:id="rId23"/>
    <p:sldId id="372" r:id="rId24"/>
    <p:sldId id="375" r:id="rId25"/>
    <p:sldId id="376" r:id="rId26"/>
    <p:sldId id="373" r:id="rId27"/>
    <p:sldId id="374" r:id="rId28"/>
    <p:sldId id="377" r:id="rId29"/>
    <p:sldId id="382" r:id="rId30"/>
    <p:sldId id="381" r:id="rId31"/>
    <p:sldId id="379" r:id="rId32"/>
    <p:sldId id="429" r:id="rId33"/>
    <p:sldId id="380" r:id="rId34"/>
    <p:sldId id="369" r:id="rId35"/>
    <p:sldId id="389" r:id="rId36"/>
    <p:sldId id="390" r:id="rId37"/>
    <p:sldId id="391" r:id="rId38"/>
    <p:sldId id="392" r:id="rId39"/>
    <p:sldId id="394" r:id="rId40"/>
    <p:sldId id="396" r:id="rId41"/>
    <p:sldId id="395" r:id="rId42"/>
    <p:sldId id="397" r:id="rId43"/>
    <p:sldId id="401" r:id="rId44"/>
    <p:sldId id="403" r:id="rId45"/>
    <p:sldId id="399" r:id="rId46"/>
    <p:sldId id="400" r:id="rId47"/>
    <p:sldId id="460" r:id="rId48"/>
    <p:sldId id="404" r:id="rId49"/>
    <p:sldId id="461" r:id="rId50"/>
    <p:sldId id="462" r:id="rId51"/>
    <p:sldId id="511" r:id="rId52"/>
    <p:sldId id="405" r:id="rId53"/>
    <p:sldId id="406" r:id="rId54"/>
    <p:sldId id="501" r:id="rId55"/>
    <p:sldId id="509" r:id="rId56"/>
    <p:sldId id="510" r:id="rId57"/>
    <p:sldId id="402" r:id="rId58"/>
    <p:sldId id="398" r:id="rId59"/>
    <p:sldId id="523" r:id="rId60"/>
    <p:sldId id="393" r:id="rId61"/>
    <p:sldId id="370" r:id="rId62"/>
    <p:sldId id="260" r:id="rId63"/>
    <p:sldId id="409" r:id="rId64"/>
    <p:sldId id="408" r:id="rId65"/>
    <p:sldId id="410" r:id="rId66"/>
    <p:sldId id="411" r:id="rId67"/>
    <p:sldId id="418" r:id="rId68"/>
    <p:sldId id="261" r:id="rId69"/>
    <p:sldId id="416" r:id="rId70"/>
    <p:sldId id="262" r:id="rId71"/>
    <p:sldId id="422" r:id="rId72"/>
    <p:sldId id="423" r:id="rId73"/>
    <p:sldId id="424" r:id="rId74"/>
    <p:sldId id="263" r:id="rId75"/>
    <p:sldId id="425" r:id="rId76"/>
    <p:sldId id="264" r:id="rId77"/>
    <p:sldId id="265" r:id="rId78"/>
    <p:sldId id="426" r:id="rId79"/>
    <p:sldId id="427" r:id="rId80"/>
    <p:sldId id="428" r:id="rId81"/>
    <p:sldId id="266" r:id="rId82"/>
    <p:sldId id="267" r:id="rId83"/>
    <p:sldId id="268" r:id="rId84"/>
    <p:sldId id="430" r:id="rId85"/>
    <p:sldId id="431" r:id="rId86"/>
    <p:sldId id="269" r:id="rId87"/>
    <p:sldId id="270" r:id="rId88"/>
    <p:sldId id="271" r:id="rId89"/>
    <p:sldId id="432" r:id="rId90"/>
    <p:sldId id="272" r:id="rId91"/>
    <p:sldId id="273" r:id="rId92"/>
    <p:sldId id="274" r:id="rId93"/>
    <p:sldId id="275" r:id="rId94"/>
    <p:sldId id="356" r:id="rId95"/>
    <p:sldId id="276" r:id="rId96"/>
    <p:sldId id="277" r:id="rId97"/>
    <p:sldId id="433" r:id="rId98"/>
    <p:sldId id="434" r:id="rId99"/>
    <p:sldId id="278" r:id="rId100"/>
    <p:sldId id="435" r:id="rId101"/>
    <p:sldId id="279" r:id="rId102"/>
    <p:sldId id="280" r:id="rId103"/>
    <p:sldId id="281" r:id="rId104"/>
    <p:sldId id="282" r:id="rId105"/>
    <p:sldId id="436" r:id="rId106"/>
    <p:sldId id="437" r:id="rId107"/>
    <p:sldId id="283" r:id="rId108"/>
    <p:sldId id="284" r:id="rId109"/>
    <p:sldId id="285" r:id="rId110"/>
    <p:sldId id="286" r:id="rId111"/>
    <p:sldId id="287" r:id="rId112"/>
    <p:sldId id="257" r:id="rId113"/>
    <p:sldId id="288" r:id="rId114"/>
    <p:sldId id="289" r:id="rId115"/>
    <p:sldId id="290" r:id="rId116"/>
    <p:sldId id="291" r:id="rId117"/>
    <p:sldId id="438" r:id="rId118"/>
    <p:sldId id="459" r:id="rId119"/>
    <p:sldId id="292" r:id="rId120"/>
    <p:sldId id="439" r:id="rId121"/>
    <p:sldId id="440" r:id="rId122"/>
    <p:sldId id="258" r:id="rId123"/>
    <p:sldId id="293" r:id="rId124"/>
    <p:sldId id="294" r:id="rId125"/>
    <p:sldId id="295" r:id="rId126"/>
    <p:sldId id="441" r:id="rId127"/>
    <p:sldId id="296" r:id="rId128"/>
    <p:sldId id="259" r:id="rId129"/>
    <p:sldId id="297" r:id="rId130"/>
    <p:sldId id="298" r:id="rId131"/>
    <p:sldId id="442" r:id="rId132"/>
    <p:sldId id="443" r:id="rId133"/>
    <p:sldId id="444" r:id="rId134"/>
    <p:sldId id="299" r:id="rId135"/>
    <p:sldId id="445" r:id="rId136"/>
    <p:sldId id="446" r:id="rId137"/>
    <p:sldId id="447" r:id="rId138"/>
    <p:sldId id="300" r:id="rId139"/>
    <p:sldId id="448" r:id="rId140"/>
    <p:sldId id="301" r:id="rId141"/>
    <p:sldId id="302" r:id="rId142"/>
    <p:sldId id="449" r:id="rId143"/>
    <p:sldId id="303" r:id="rId144"/>
    <p:sldId id="304" r:id="rId145"/>
    <p:sldId id="450" r:id="rId146"/>
    <p:sldId id="305" r:id="rId147"/>
    <p:sldId id="451" r:id="rId148"/>
    <p:sldId id="306" r:id="rId149"/>
    <p:sldId id="307" r:id="rId150"/>
    <p:sldId id="308" r:id="rId151"/>
    <p:sldId id="452" r:id="rId152"/>
    <p:sldId id="513" r:id="rId153"/>
    <p:sldId id="309" r:id="rId154"/>
    <p:sldId id="453" r:id="rId155"/>
    <p:sldId id="514" r:id="rId156"/>
    <p:sldId id="515" r:id="rId157"/>
    <p:sldId id="516" r:id="rId158"/>
    <p:sldId id="520" r:id="rId159"/>
    <p:sldId id="546" r:id="rId160"/>
    <p:sldId id="310" r:id="rId161"/>
    <p:sldId id="454" r:id="rId162"/>
    <p:sldId id="311" r:id="rId163"/>
    <p:sldId id="455" r:id="rId164"/>
    <p:sldId id="312" r:id="rId165"/>
    <p:sldId id="456" r:id="rId166"/>
    <p:sldId id="457" r:id="rId167"/>
    <p:sldId id="548" r:id="rId168"/>
    <p:sldId id="487" r:id="rId169"/>
    <p:sldId id="488" r:id="rId170"/>
    <p:sldId id="489" r:id="rId171"/>
    <p:sldId id="458" r:id="rId172"/>
    <p:sldId id="314" r:id="rId173"/>
    <p:sldId id="463" r:id="rId174"/>
    <p:sldId id="315" r:id="rId175"/>
    <p:sldId id="316" r:id="rId176"/>
    <p:sldId id="317" r:id="rId177"/>
    <p:sldId id="318" r:id="rId178"/>
    <p:sldId id="464" r:id="rId179"/>
    <p:sldId id="490" r:id="rId180"/>
    <p:sldId id="319" r:id="rId181"/>
    <p:sldId id="493" r:id="rId182"/>
    <p:sldId id="320" r:id="rId183"/>
    <p:sldId id="491" r:id="rId184"/>
    <p:sldId id="492" r:id="rId185"/>
    <p:sldId id="321" r:id="rId186"/>
    <p:sldId id="494" r:id="rId187"/>
    <p:sldId id="322" r:id="rId188"/>
    <p:sldId id="465" r:id="rId189"/>
    <p:sldId id="495" r:id="rId190"/>
    <p:sldId id="323" r:id="rId191"/>
    <p:sldId id="324" r:id="rId192"/>
    <p:sldId id="466" r:id="rId193"/>
    <p:sldId id="496" r:id="rId194"/>
    <p:sldId id="325" r:id="rId195"/>
    <p:sldId id="326" r:id="rId196"/>
    <p:sldId id="467" r:id="rId197"/>
    <p:sldId id="497" r:id="rId198"/>
    <p:sldId id="327" r:id="rId199"/>
    <p:sldId id="468" r:id="rId200"/>
    <p:sldId id="498" r:id="rId201"/>
    <p:sldId id="328" r:id="rId202"/>
    <p:sldId id="499" r:id="rId203"/>
    <p:sldId id="329" r:id="rId204"/>
    <p:sldId id="469" r:id="rId205"/>
    <p:sldId id="549" r:id="rId206"/>
    <p:sldId id="500" r:id="rId207"/>
    <p:sldId id="330" r:id="rId208"/>
    <p:sldId id="470" r:id="rId209"/>
    <p:sldId id="331" r:id="rId210"/>
    <p:sldId id="332" r:id="rId211"/>
    <p:sldId id="502" r:id="rId212"/>
    <p:sldId id="333" r:id="rId213"/>
    <p:sldId id="334" r:id="rId214"/>
    <p:sldId id="471" r:id="rId215"/>
    <p:sldId id="472" r:id="rId216"/>
    <p:sldId id="517" r:id="rId217"/>
    <p:sldId id="518" r:id="rId218"/>
    <p:sldId id="539" r:id="rId219"/>
    <p:sldId id="540" r:id="rId220"/>
    <p:sldId id="541" r:id="rId221"/>
    <p:sldId id="542" r:id="rId222"/>
    <p:sldId id="543" r:id="rId223"/>
    <p:sldId id="544" r:id="rId224"/>
    <p:sldId id="545" r:id="rId225"/>
    <p:sldId id="335" r:id="rId226"/>
    <p:sldId id="336" r:id="rId227"/>
    <p:sldId id="473" r:id="rId228"/>
    <p:sldId id="503" r:id="rId229"/>
    <p:sldId id="337" r:id="rId230"/>
    <p:sldId id="338" r:id="rId231"/>
    <p:sldId id="339" r:id="rId232"/>
    <p:sldId id="340" r:id="rId233"/>
    <p:sldId id="474" r:id="rId234"/>
    <p:sldId id="504" r:id="rId235"/>
    <p:sldId id="341" r:id="rId236"/>
    <p:sldId id="475" r:id="rId237"/>
    <p:sldId id="476" r:id="rId238"/>
    <p:sldId id="477" r:id="rId239"/>
    <p:sldId id="342" r:id="rId240"/>
    <p:sldId id="343" r:id="rId241"/>
    <p:sldId id="478" r:id="rId242"/>
    <p:sldId id="505" r:id="rId243"/>
    <p:sldId id="344" r:id="rId244"/>
    <p:sldId id="479" r:id="rId245"/>
    <p:sldId id="345" r:id="rId246"/>
    <p:sldId id="346" r:id="rId247"/>
    <p:sldId id="480" r:id="rId248"/>
    <p:sldId id="481" r:id="rId249"/>
    <p:sldId id="347" r:id="rId250"/>
    <p:sldId id="506" r:id="rId251"/>
    <p:sldId id="482" r:id="rId252"/>
    <p:sldId id="348" r:id="rId253"/>
    <p:sldId id="507" r:id="rId254"/>
    <p:sldId id="512" r:id="rId255"/>
    <p:sldId id="349" r:id="rId256"/>
    <p:sldId id="350" r:id="rId257"/>
    <p:sldId id="351" r:id="rId258"/>
    <p:sldId id="483" r:id="rId259"/>
    <p:sldId id="352" r:id="rId260"/>
    <p:sldId id="525" r:id="rId261"/>
    <p:sldId id="519" r:id="rId262"/>
    <p:sldId id="522" r:id="rId263"/>
    <p:sldId id="547" r:id="rId264"/>
    <p:sldId id="521" r:id="rId265"/>
    <p:sldId id="524" r:id="rId266"/>
    <p:sldId id="484" r:id="rId267"/>
    <p:sldId id="353" r:id="rId268"/>
    <p:sldId id="354" r:id="rId269"/>
    <p:sldId id="485" r:id="rId270"/>
    <p:sldId id="355" r:id="rId271"/>
    <p:sldId id="486" r:id="rId27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812" autoAdjust="0"/>
  </p:normalViewPr>
  <p:slideViewPr>
    <p:cSldViewPr>
      <p:cViewPr varScale="1">
        <p:scale>
          <a:sx n="66" d="100"/>
          <a:sy n="66" d="100"/>
        </p:scale>
        <p:origin x="-150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260" Type="http://schemas.openxmlformats.org/officeDocument/2006/relationships/slide" Target="slides/slide259.xml"/><Relationship Id="rId265" Type="http://schemas.openxmlformats.org/officeDocument/2006/relationships/slide" Target="slides/slide264.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viewProps" Target="viewProp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tableStyles" Target="tableStyles.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notesMaster" Target="notesMasters/notesMaster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handoutMaster" Target="handoutMasters/handout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presProps" Target="presProps.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9A3CB6-3F84-4806-A86D-22B39357238F}" type="doc">
      <dgm:prSet loTypeId="urn:microsoft.com/office/officeart/2005/8/layout/hProcess9" loCatId="process" qsTypeId="urn:microsoft.com/office/officeart/2005/8/quickstyle/simple1" qsCatId="simple" csTypeId="urn:microsoft.com/office/officeart/2005/8/colors/accent1_2" csCatId="accent1" phldr="1"/>
      <dgm:spPr/>
    </dgm:pt>
    <dgm:pt modelId="{6CE85511-CE2A-4DC4-A712-4DE0965E3A69}">
      <dgm:prSet phldrT="[文本]" custT="1"/>
      <dgm:spPr/>
      <dgm:t>
        <a:bodyPr/>
        <a:lstStyle/>
        <a:p>
          <a:r>
            <a:rPr lang="zh-CN" altLang="en-US" sz="2000" dirty="0">
              <a:latin typeface="楷体" pitchFamily="49" charset="-122"/>
              <a:ea typeface="楷体" pitchFamily="49" charset="-122"/>
            </a:rPr>
            <a:t>输入</a:t>
          </a:r>
          <a:endParaRPr lang="en-US" altLang="zh-CN" sz="2000" dirty="0">
            <a:latin typeface="楷体" pitchFamily="49" charset="-122"/>
            <a:ea typeface="楷体" pitchFamily="49" charset="-122"/>
          </a:endParaRPr>
        </a:p>
        <a:p>
          <a:r>
            <a:rPr lang="zh-CN" altLang="en-US" sz="2000" dirty="0">
              <a:latin typeface="楷体" pitchFamily="49" charset="-122"/>
              <a:ea typeface="楷体" pitchFamily="49" charset="-122"/>
            </a:rPr>
            <a:t>（需求）</a:t>
          </a:r>
          <a:endParaRPr lang="en-US" altLang="zh-CN" sz="2000" dirty="0">
            <a:latin typeface="楷体" pitchFamily="49" charset="-122"/>
            <a:ea typeface="楷体" pitchFamily="49" charset="-122"/>
          </a:endParaRPr>
        </a:p>
        <a:p>
          <a:r>
            <a:rPr lang="zh-CN" altLang="en-US" sz="2000" dirty="0">
              <a:latin typeface="楷体" pitchFamily="49" charset="-122"/>
              <a:ea typeface="楷体" pitchFamily="49" charset="-122"/>
            </a:rPr>
            <a:t>学习标准</a:t>
          </a:r>
          <a:endParaRPr lang="zh-CN" altLang="en-US" sz="2000" dirty="0"/>
        </a:p>
      </dgm:t>
    </dgm:pt>
    <dgm:pt modelId="{0B30FC0E-2955-4CE9-BB33-AF01E4BBDB82}" type="parTrans" cxnId="{63E1D596-482D-463C-9A93-758C623948D0}">
      <dgm:prSet/>
      <dgm:spPr/>
      <dgm:t>
        <a:bodyPr/>
        <a:lstStyle/>
        <a:p>
          <a:endParaRPr lang="zh-CN" altLang="en-US" sz="2000"/>
        </a:p>
      </dgm:t>
    </dgm:pt>
    <dgm:pt modelId="{3F035D33-BBD1-4CB1-9630-0D5EC10BFE6F}" type="sibTrans" cxnId="{63E1D596-482D-463C-9A93-758C623948D0}">
      <dgm:prSet/>
      <dgm:spPr/>
      <dgm:t>
        <a:bodyPr/>
        <a:lstStyle/>
        <a:p>
          <a:endParaRPr lang="zh-CN" altLang="en-US" sz="2000"/>
        </a:p>
      </dgm:t>
    </dgm:pt>
    <dgm:pt modelId="{CC2EBA94-3199-4992-8C37-94E02C2D9115}">
      <dgm:prSet phldrT="[文本]" custT="1"/>
      <dgm:spPr/>
      <dgm:t>
        <a:bodyPr/>
        <a:lstStyle/>
        <a:p>
          <a:r>
            <a:rPr lang="zh-CN" altLang="en-US" sz="2000" dirty="0">
              <a:latin typeface="楷体" pitchFamily="49" charset="-122"/>
              <a:ea typeface="楷体" pitchFamily="49" charset="-122"/>
            </a:rPr>
            <a:t>培训实施</a:t>
          </a:r>
          <a:endParaRPr lang="en-US" altLang="zh-CN" sz="2000" dirty="0">
            <a:latin typeface="楷体" pitchFamily="49" charset="-122"/>
            <a:ea typeface="楷体" pitchFamily="49" charset="-122"/>
          </a:endParaRPr>
        </a:p>
        <a:p>
          <a:r>
            <a:rPr lang="zh-CN" altLang="en-US" sz="2000" dirty="0">
              <a:latin typeface="华文彩云" panose="02010800040101010101" pitchFamily="2" charset="-122"/>
              <a:ea typeface="华文彩云" panose="02010800040101010101" pitchFamily="2" charset="-122"/>
            </a:rPr>
            <a:t>管理职责</a:t>
          </a:r>
          <a:endParaRPr lang="en-US" altLang="zh-CN" sz="2000" dirty="0">
            <a:latin typeface="华文彩云" panose="02010800040101010101" pitchFamily="2" charset="-122"/>
            <a:ea typeface="华文彩云" panose="02010800040101010101" pitchFamily="2" charset="-122"/>
          </a:endParaRPr>
        </a:p>
        <a:p>
          <a:r>
            <a:rPr lang="en-US" altLang="zh-CN" sz="2000" dirty="0">
              <a:latin typeface="华文彩云" panose="02010800040101010101" pitchFamily="2" charset="-122"/>
              <a:ea typeface="华文彩云" panose="02010800040101010101" pitchFamily="2" charset="-122"/>
            </a:rPr>
            <a:t>(</a:t>
          </a:r>
          <a:r>
            <a:rPr lang="zh-CN" altLang="en-US" sz="2000" dirty="0">
              <a:latin typeface="华文彩云" panose="02010800040101010101" pitchFamily="2" charset="-122"/>
              <a:ea typeface="华文彩云" panose="02010800040101010101" pitchFamily="2" charset="-122"/>
            </a:rPr>
            <a:t>上下课时间，课堂纪律、班主任、老师</a:t>
          </a:r>
          <a:r>
            <a:rPr lang="en-US" altLang="zh-CN" sz="2000" dirty="0">
              <a:latin typeface="华文彩云" panose="02010800040101010101" pitchFamily="2" charset="-122"/>
              <a:ea typeface="华文彩云" panose="02010800040101010101" pitchFamily="2" charset="-122"/>
            </a:rPr>
            <a:t>)</a:t>
          </a:r>
        </a:p>
        <a:p>
          <a:r>
            <a:rPr lang="zh-CN" altLang="en-US" sz="2000" dirty="0">
              <a:latin typeface="华文彩云" panose="02010800040101010101" pitchFamily="2" charset="-122"/>
              <a:ea typeface="华文彩云" panose="02010800040101010101" pitchFamily="2" charset="-122"/>
            </a:rPr>
            <a:t>资源管理</a:t>
          </a:r>
          <a:endParaRPr lang="en-US" altLang="zh-CN" sz="2000" dirty="0">
            <a:latin typeface="华文彩云" panose="02010800040101010101" pitchFamily="2" charset="-122"/>
            <a:ea typeface="华文彩云" panose="02010800040101010101" pitchFamily="2" charset="-122"/>
          </a:endParaRPr>
        </a:p>
        <a:p>
          <a:r>
            <a:rPr lang="en-US" altLang="zh-CN" sz="2000" dirty="0">
              <a:latin typeface="华文彩云" panose="02010800040101010101" pitchFamily="2" charset="-122"/>
              <a:ea typeface="华文彩云" panose="02010800040101010101" pitchFamily="2" charset="-122"/>
            </a:rPr>
            <a:t>(</a:t>
          </a:r>
          <a:r>
            <a:rPr lang="zh-CN" altLang="en-US" sz="2000" dirty="0">
              <a:latin typeface="华文彩云" panose="02010800040101010101" pitchFamily="2" charset="-122"/>
              <a:ea typeface="华文彩云" panose="02010800040101010101" pitchFamily="2" charset="-122"/>
            </a:rPr>
            <a:t>课本、教室、老师、黑板</a:t>
          </a:r>
          <a:r>
            <a:rPr lang="en-US" altLang="zh-CN" sz="2000" dirty="0">
              <a:latin typeface="华文彩云" panose="02010800040101010101" pitchFamily="2" charset="-122"/>
              <a:ea typeface="华文彩云" panose="02010800040101010101" pitchFamily="2" charset="-122"/>
            </a:rPr>
            <a:t>)</a:t>
          </a:r>
        </a:p>
        <a:p>
          <a:r>
            <a:rPr lang="zh-CN" altLang="en-US" sz="2000" dirty="0">
              <a:latin typeface="华文彩云" panose="02010800040101010101" pitchFamily="2" charset="-122"/>
              <a:ea typeface="华文彩云" panose="02010800040101010101" pitchFamily="2" charset="-122"/>
            </a:rPr>
            <a:t>测量、分析</a:t>
          </a:r>
          <a:endParaRPr lang="en-US" altLang="zh-CN" sz="2000" dirty="0">
            <a:latin typeface="华文彩云" panose="02010800040101010101" pitchFamily="2" charset="-122"/>
            <a:ea typeface="华文彩云" panose="02010800040101010101" pitchFamily="2" charset="-122"/>
          </a:endParaRPr>
        </a:p>
        <a:p>
          <a:r>
            <a:rPr lang="zh-CN" altLang="en-US" sz="2000" dirty="0">
              <a:latin typeface="华文彩云" panose="02010800040101010101" pitchFamily="2" charset="-122"/>
              <a:ea typeface="华文彩云" panose="02010800040101010101" pitchFamily="2" charset="-122"/>
            </a:rPr>
            <a:t>与改进</a:t>
          </a:r>
          <a:endParaRPr lang="en-US" altLang="zh-CN" sz="2000" dirty="0">
            <a:latin typeface="华文彩云" panose="02010800040101010101" pitchFamily="2" charset="-122"/>
            <a:ea typeface="华文彩云" panose="02010800040101010101" pitchFamily="2" charset="-122"/>
          </a:endParaRPr>
        </a:p>
        <a:p>
          <a:r>
            <a:rPr lang="en-US" altLang="zh-CN" sz="2000" dirty="0">
              <a:latin typeface="华文彩云" panose="02010800040101010101" pitchFamily="2" charset="-122"/>
              <a:ea typeface="华文彩云" panose="02010800040101010101" pitchFamily="2" charset="-122"/>
            </a:rPr>
            <a:t>(</a:t>
          </a:r>
          <a:r>
            <a:rPr lang="zh-CN" altLang="en-US" sz="2000" dirty="0">
              <a:latin typeface="华文彩云" panose="02010800040101010101" pitchFamily="2" charset="-122"/>
              <a:ea typeface="华文彩云" panose="02010800040101010101" pitchFamily="2" charset="-122"/>
            </a:rPr>
            <a:t>考试</a:t>
          </a:r>
          <a:r>
            <a:rPr lang="en-US" altLang="zh-CN" sz="2000" dirty="0">
              <a:latin typeface="华文彩云" panose="02010800040101010101" pitchFamily="2" charset="-122"/>
              <a:ea typeface="华文彩云" panose="02010800040101010101" pitchFamily="2" charset="-122"/>
            </a:rPr>
            <a:t>)</a:t>
          </a:r>
          <a:endParaRPr lang="zh-CN" altLang="en-US" sz="2000" dirty="0">
            <a:latin typeface="华文彩云" panose="02010800040101010101" pitchFamily="2" charset="-122"/>
            <a:ea typeface="华文彩云" panose="02010800040101010101" pitchFamily="2" charset="-122"/>
          </a:endParaRPr>
        </a:p>
      </dgm:t>
    </dgm:pt>
    <dgm:pt modelId="{5AA283A7-2011-4C79-8732-B71012E74D9E}" type="parTrans" cxnId="{F472377D-857C-4F5D-8A71-9F3DC09785E9}">
      <dgm:prSet/>
      <dgm:spPr/>
      <dgm:t>
        <a:bodyPr/>
        <a:lstStyle/>
        <a:p>
          <a:endParaRPr lang="zh-CN" altLang="en-US" sz="2000"/>
        </a:p>
      </dgm:t>
    </dgm:pt>
    <dgm:pt modelId="{75022624-3121-41E2-A8B5-2B946257806F}" type="sibTrans" cxnId="{F472377D-857C-4F5D-8A71-9F3DC09785E9}">
      <dgm:prSet/>
      <dgm:spPr/>
      <dgm:t>
        <a:bodyPr/>
        <a:lstStyle/>
        <a:p>
          <a:endParaRPr lang="zh-CN" altLang="en-US" sz="2000"/>
        </a:p>
      </dgm:t>
    </dgm:pt>
    <dgm:pt modelId="{8C574ACA-A5E8-404E-B09C-8B32D918B1C7}">
      <dgm:prSet phldrT="[文本]" custT="1"/>
      <dgm:spPr/>
      <dgm:t>
        <a:bodyPr/>
        <a:lstStyle/>
        <a:p>
          <a:r>
            <a:rPr lang="zh-CN" altLang="en-US" sz="2000" dirty="0">
              <a:latin typeface="楷体" pitchFamily="49" charset="-122"/>
              <a:ea typeface="楷体" pitchFamily="49" charset="-122"/>
            </a:rPr>
            <a:t>输出</a:t>
          </a:r>
          <a:endParaRPr lang="en-US" altLang="zh-CN" sz="2000" dirty="0">
            <a:latin typeface="楷体" pitchFamily="49" charset="-122"/>
            <a:ea typeface="楷体" pitchFamily="49" charset="-122"/>
          </a:endParaRPr>
        </a:p>
        <a:p>
          <a:r>
            <a:rPr lang="zh-CN" altLang="en-US" sz="2000" dirty="0">
              <a:latin typeface="楷体" pitchFamily="49" charset="-122"/>
              <a:ea typeface="楷体" pitchFamily="49" charset="-122"/>
            </a:rPr>
            <a:t>（满足需求）</a:t>
          </a:r>
          <a:endParaRPr lang="en-US" altLang="zh-CN" sz="2000" dirty="0">
            <a:latin typeface="楷体" pitchFamily="49" charset="-122"/>
            <a:ea typeface="楷体" pitchFamily="49" charset="-122"/>
          </a:endParaRPr>
        </a:p>
        <a:p>
          <a:r>
            <a:rPr lang="zh-CN" altLang="en-US" sz="2000" dirty="0">
              <a:latin typeface="楷体" pitchFamily="49" charset="-122"/>
              <a:ea typeface="楷体" pitchFamily="49" charset="-122"/>
            </a:rPr>
            <a:t>掌握了标准各条款要求</a:t>
          </a:r>
          <a:endParaRPr lang="zh-CN" altLang="en-US" sz="2000" dirty="0"/>
        </a:p>
      </dgm:t>
    </dgm:pt>
    <dgm:pt modelId="{1D515768-CA2C-4094-8952-36549C51B202}" type="parTrans" cxnId="{33809DD6-297D-46A9-A606-603BE15F9BC5}">
      <dgm:prSet/>
      <dgm:spPr/>
      <dgm:t>
        <a:bodyPr/>
        <a:lstStyle/>
        <a:p>
          <a:endParaRPr lang="zh-CN" altLang="en-US" sz="2000"/>
        </a:p>
      </dgm:t>
    </dgm:pt>
    <dgm:pt modelId="{C4ECEE99-8585-4DCC-8635-086823ACC021}" type="sibTrans" cxnId="{33809DD6-297D-46A9-A606-603BE15F9BC5}">
      <dgm:prSet/>
      <dgm:spPr/>
      <dgm:t>
        <a:bodyPr/>
        <a:lstStyle/>
        <a:p>
          <a:endParaRPr lang="zh-CN" altLang="en-US" sz="2000"/>
        </a:p>
      </dgm:t>
    </dgm:pt>
    <dgm:pt modelId="{33A5909B-46C7-4C37-9354-4D81063D5275}" type="pres">
      <dgm:prSet presAssocID="{789A3CB6-3F84-4806-A86D-22B39357238F}" presName="CompostProcess" presStyleCnt="0">
        <dgm:presLayoutVars>
          <dgm:dir/>
          <dgm:resizeHandles val="exact"/>
        </dgm:presLayoutVars>
      </dgm:prSet>
      <dgm:spPr/>
    </dgm:pt>
    <dgm:pt modelId="{CED75632-18F4-4DCB-B919-5A1C45BE163C}" type="pres">
      <dgm:prSet presAssocID="{789A3CB6-3F84-4806-A86D-22B39357238F}" presName="arrow" presStyleLbl="bgShp" presStyleIdx="0" presStyleCnt="1" custLinFactNeighborX="10784" custLinFactNeighborY="11360"/>
      <dgm:spPr/>
    </dgm:pt>
    <dgm:pt modelId="{0A447221-2537-4E2C-B0A7-DA28D099AA10}" type="pres">
      <dgm:prSet presAssocID="{789A3CB6-3F84-4806-A86D-22B39357238F}" presName="linearProcess" presStyleCnt="0"/>
      <dgm:spPr/>
    </dgm:pt>
    <dgm:pt modelId="{A95E78C0-D6A9-4805-A501-A7034020A98A}" type="pres">
      <dgm:prSet presAssocID="{6CE85511-CE2A-4DC4-A712-4DE0965E3A69}" presName="textNode" presStyleLbl="node1" presStyleIdx="0" presStyleCnt="3">
        <dgm:presLayoutVars>
          <dgm:bulletEnabled val="1"/>
        </dgm:presLayoutVars>
      </dgm:prSet>
      <dgm:spPr/>
      <dgm:t>
        <a:bodyPr/>
        <a:lstStyle/>
        <a:p>
          <a:endParaRPr lang="zh-CN" altLang="en-US"/>
        </a:p>
      </dgm:t>
    </dgm:pt>
    <dgm:pt modelId="{364E9D5F-ED05-494B-9CB6-58A2C90F558F}" type="pres">
      <dgm:prSet presAssocID="{3F035D33-BBD1-4CB1-9630-0D5EC10BFE6F}" presName="sibTrans" presStyleCnt="0"/>
      <dgm:spPr/>
    </dgm:pt>
    <dgm:pt modelId="{FC70786C-200A-46C1-89DA-836DE264DBE6}" type="pres">
      <dgm:prSet presAssocID="{CC2EBA94-3199-4992-8C37-94E02C2D9115}" presName="textNode" presStyleLbl="node1" presStyleIdx="1" presStyleCnt="3" custScaleY="250000">
        <dgm:presLayoutVars>
          <dgm:bulletEnabled val="1"/>
        </dgm:presLayoutVars>
      </dgm:prSet>
      <dgm:spPr/>
      <dgm:t>
        <a:bodyPr/>
        <a:lstStyle/>
        <a:p>
          <a:endParaRPr lang="zh-CN" altLang="en-US"/>
        </a:p>
      </dgm:t>
    </dgm:pt>
    <dgm:pt modelId="{58758EBD-CF0F-46CF-B5B6-6748F8A8EFA3}" type="pres">
      <dgm:prSet presAssocID="{75022624-3121-41E2-A8B5-2B946257806F}" presName="sibTrans" presStyleCnt="0"/>
      <dgm:spPr/>
    </dgm:pt>
    <dgm:pt modelId="{11B92C0A-977F-492E-A383-1A36B9B38446}" type="pres">
      <dgm:prSet presAssocID="{8C574ACA-A5E8-404E-B09C-8B32D918B1C7}" presName="textNode" presStyleLbl="node1" presStyleIdx="2" presStyleCnt="3">
        <dgm:presLayoutVars>
          <dgm:bulletEnabled val="1"/>
        </dgm:presLayoutVars>
      </dgm:prSet>
      <dgm:spPr/>
      <dgm:t>
        <a:bodyPr/>
        <a:lstStyle/>
        <a:p>
          <a:endParaRPr lang="zh-CN" altLang="en-US"/>
        </a:p>
      </dgm:t>
    </dgm:pt>
  </dgm:ptLst>
  <dgm:cxnLst>
    <dgm:cxn modelId="{09ADB82A-576C-4C2C-814D-3938D5F55CB6}" type="presOf" srcId="{789A3CB6-3F84-4806-A86D-22B39357238F}" destId="{33A5909B-46C7-4C37-9354-4D81063D5275}" srcOrd="0" destOrd="0" presId="urn:microsoft.com/office/officeart/2005/8/layout/hProcess9"/>
    <dgm:cxn modelId="{C79B47BD-45F9-4DBB-84D5-4A43A6C5A2E9}" type="presOf" srcId="{6CE85511-CE2A-4DC4-A712-4DE0965E3A69}" destId="{A95E78C0-D6A9-4805-A501-A7034020A98A}" srcOrd="0" destOrd="0" presId="urn:microsoft.com/office/officeart/2005/8/layout/hProcess9"/>
    <dgm:cxn modelId="{B8322E96-A361-4BFE-887B-F6E8B8E61BC8}" type="presOf" srcId="{8C574ACA-A5E8-404E-B09C-8B32D918B1C7}" destId="{11B92C0A-977F-492E-A383-1A36B9B38446}" srcOrd="0" destOrd="0" presId="urn:microsoft.com/office/officeart/2005/8/layout/hProcess9"/>
    <dgm:cxn modelId="{F472377D-857C-4F5D-8A71-9F3DC09785E9}" srcId="{789A3CB6-3F84-4806-A86D-22B39357238F}" destId="{CC2EBA94-3199-4992-8C37-94E02C2D9115}" srcOrd="1" destOrd="0" parTransId="{5AA283A7-2011-4C79-8732-B71012E74D9E}" sibTransId="{75022624-3121-41E2-A8B5-2B946257806F}"/>
    <dgm:cxn modelId="{63E1D596-482D-463C-9A93-758C623948D0}" srcId="{789A3CB6-3F84-4806-A86D-22B39357238F}" destId="{6CE85511-CE2A-4DC4-A712-4DE0965E3A69}" srcOrd="0" destOrd="0" parTransId="{0B30FC0E-2955-4CE9-BB33-AF01E4BBDB82}" sibTransId="{3F035D33-BBD1-4CB1-9630-0D5EC10BFE6F}"/>
    <dgm:cxn modelId="{58B42233-F5C8-410A-9788-E70FA6AE40D9}" type="presOf" srcId="{CC2EBA94-3199-4992-8C37-94E02C2D9115}" destId="{FC70786C-200A-46C1-89DA-836DE264DBE6}" srcOrd="0" destOrd="0" presId="urn:microsoft.com/office/officeart/2005/8/layout/hProcess9"/>
    <dgm:cxn modelId="{33809DD6-297D-46A9-A606-603BE15F9BC5}" srcId="{789A3CB6-3F84-4806-A86D-22B39357238F}" destId="{8C574ACA-A5E8-404E-B09C-8B32D918B1C7}" srcOrd="2" destOrd="0" parTransId="{1D515768-CA2C-4094-8952-36549C51B202}" sibTransId="{C4ECEE99-8585-4DCC-8635-086823ACC021}"/>
    <dgm:cxn modelId="{7B30ADBD-5CEA-4DE0-9575-D743D975769B}" type="presParOf" srcId="{33A5909B-46C7-4C37-9354-4D81063D5275}" destId="{CED75632-18F4-4DCB-B919-5A1C45BE163C}" srcOrd="0" destOrd="0" presId="urn:microsoft.com/office/officeart/2005/8/layout/hProcess9"/>
    <dgm:cxn modelId="{EC3EE37E-211A-4EDA-B823-B14FFE0A52CC}" type="presParOf" srcId="{33A5909B-46C7-4C37-9354-4D81063D5275}" destId="{0A447221-2537-4E2C-B0A7-DA28D099AA10}" srcOrd="1" destOrd="0" presId="urn:microsoft.com/office/officeart/2005/8/layout/hProcess9"/>
    <dgm:cxn modelId="{D12DA2B1-0F32-45AD-ADDF-55459E74222A}" type="presParOf" srcId="{0A447221-2537-4E2C-B0A7-DA28D099AA10}" destId="{A95E78C0-D6A9-4805-A501-A7034020A98A}" srcOrd="0" destOrd="0" presId="urn:microsoft.com/office/officeart/2005/8/layout/hProcess9"/>
    <dgm:cxn modelId="{0CA86B80-BE64-41FE-864A-3A250C3D8489}" type="presParOf" srcId="{0A447221-2537-4E2C-B0A7-DA28D099AA10}" destId="{364E9D5F-ED05-494B-9CB6-58A2C90F558F}" srcOrd="1" destOrd="0" presId="urn:microsoft.com/office/officeart/2005/8/layout/hProcess9"/>
    <dgm:cxn modelId="{9586481D-C859-46DD-B1B8-FC83E8326808}" type="presParOf" srcId="{0A447221-2537-4E2C-B0A7-DA28D099AA10}" destId="{FC70786C-200A-46C1-89DA-836DE264DBE6}" srcOrd="2" destOrd="0" presId="urn:microsoft.com/office/officeart/2005/8/layout/hProcess9"/>
    <dgm:cxn modelId="{FBD28640-16C0-4B85-8CAC-8A63F19D4037}" type="presParOf" srcId="{0A447221-2537-4E2C-B0A7-DA28D099AA10}" destId="{58758EBD-CF0F-46CF-B5B6-6748F8A8EFA3}" srcOrd="3" destOrd="0" presId="urn:microsoft.com/office/officeart/2005/8/layout/hProcess9"/>
    <dgm:cxn modelId="{FB113471-A82E-44E9-BFF2-56E477854BA6}" type="presParOf" srcId="{0A447221-2537-4E2C-B0A7-DA28D099AA10}" destId="{11B92C0A-977F-492E-A383-1A36B9B38446}"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17B7C2-4A67-4353-AD7D-09FCA2915CB8}"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zh-CN" altLang="en-US"/>
        </a:p>
      </dgm:t>
    </dgm:pt>
    <dgm:pt modelId="{E2D20606-8311-4B33-90BE-1447EAEE5F7E}">
      <dgm:prSet phldrT="[文本]" custT="1"/>
      <dgm:spPr/>
      <dgm:t>
        <a:bodyPr/>
        <a:lstStyle/>
        <a:p>
          <a:r>
            <a:rPr lang="en-US" altLang="zh-CN" sz="1400" dirty="0"/>
            <a:t>1. </a:t>
          </a:r>
          <a:r>
            <a:rPr lang="zh-CN" altLang="en-US" sz="1400" dirty="0">
              <a:latin typeface="楷体" panose="02010609060101010101" pitchFamily="49" charset="-122"/>
              <a:ea typeface="楷体" panose="02010609060101010101" pitchFamily="49" charset="-122"/>
            </a:rPr>
            <a:t>概念</a:t>
          </a:r>
        </a:p>
      </dgm:t>
    </dgm:pt>
    <dgm:pt modelId="{5B841F41-4080-4776-919B-C53F6D89EA58}" type="parTrans" cxnId="{6C9ECE6B-F12A-490F-9E3F-08BB346D1689}">
      <dgm:prSet/>
      <dgm:spPr/>
      <dgm:t>
        <a:bodyPr/>
        <a:lstStyle/>
        <a:p>
          <a:endParaRPr lang="zh-CN" altLang="en-US" sz="2000"/>
        </a:p>
      </dgm:t>
    </dgm:pt>
    <dgm:pt modelId="{0CAD61CA-F8E2-48B5-B432-849734E972E6}" type="sibTrans" cxnId="{6C9ECE6B-F12A-490F-9E3F-08BB346D1689}">
      <dgm:prSet/>
      <dgm:spPr/>
      <dgm:t>
        <a:bodyPr/>
        <a:lstStyle/>
        <a:p>
          <a:endParaRPr lang="zh-CN" altLang="en-US" sz="1400"/>
        </a:p>
      </dgm:t>
    </dgm:pt>
    <dgm:pt modelId="{FDF0120E-65C6-4C15-A6A7-DAA0552DB1BB}">
      <dgm:prSet phldrT="[文本]" custT="1"/>
      <dgm:spPr/>
      <dgm:t>
        <a:bodyPr/>
        <a:lstStyle/>
        <a:p>
          <a:r>
            <a:rPr lang="en-US" altLang="zh-CN" sz="1400" dirty="0">
              <a:latin typeface="楷体" pitchFamily="49" charset="-122"/>
              <a:ea typeface="楷体" pitchFamily="49" charset="-122"/>
            </a:rPr>
            <a:t>2.</a:t>
          </a:r>
          <a:r>
            <a:rPr lang="zh-CN" altLang="en-US" sz="1400" dirty="0">
              <a:latin typeface="楷体" pitchFamily="49" charset="-122"/>
              <a:ea typeface="楷体" pitchFamily="49" charset="-122"/>
            </a:rPr>
            <a:t>样机</a:t>
          </a:r>
          <a:endParaRPr lang="zh-CN" altLang="en-US" sz="1400" dirty="0"/>
        </a:p>
      </dgm:t>
    </dgm:pt>
    <dgm:pt modelId="{AF5A450B-1CAE-41F2-93EE-7241903A7BD9}" type="parTrans" cxnId="{72074AA4-A1FF-4E77-9701-08345ED6C5C1}">
      <dgm:prSet/>
      <dgm:spPr/>
      <dgm:t>
        <a:bodyPr/>
        <a:lstStyle/>
        <a:p>
          <a:endParaRPr lang="zh-CN" altLang="en-US" sz="2000"/>
        </a:p>
      </dgm:t>
    </dgm:pt>
    <dgm:pt modelId="{132D837F-B008-41A3-8D7B-C0BF1C830157}" type="sibTrans" cxnId="{72074AA4-A1FF-4E77-9701-08345ED6C5C1}">
      <dgm:prSet/>
      <dgm:spPr/>
      <dgm:t>
        <a:bodyPr/>
        <a:lstStyle/>
        <a:p>
          <a:endParaRPr lang="zh-CN" altLang="en-US" sz="1400"/>
        </a:p>
      </dgm:t>
    </dgm:pt>
    <dgm:pt modelId="{DB8A17AD-8B0F-41C4-B10B-925505519167}">
      <dgm:prSet phldrT="[文本]" custT="1"/>
      <dgm:spPr/>
      <dgm:t>
        <a:bodyPr/>
        <a:lstStyle/>
        <a:p>
          <a:r>
            <a:rPr lang="en-US" altLang="zh-CN" sz="1400" dirty="0"/>
            <a:t>3.</a:t>
          </a:r>
          <a:r>
            <a:rPr lang="zh-CN" altLang="en-US" sz="1400" dirty="0">
              <a:latin typeface="楷体" pitchFamily="49" charset="-122"/>
              <a:ea typeface="楷体" pitchFamily="49" charset="-122"/>
            </a:rPr>
            <a:t>临床前</a:t>
          </a:r>
          <a:endParaRPr lang="zh-CN" altLang="en-US" sz="1400" dirty="0"/>
        </a:p>
      </dgm:t>
    </dgm:pt>
    <dgm:pt modelId="{8A050905-4C7E-4811-AAFB-3F7E8C8D0F8C}" type="parTrans" cxnId="{3D693676-91A5-4E48-A75D-35FD73523B1A}">
      <dgm:prSet/>
      <dgm:spPr/>
      <dgm:t>
        <a:bodyPr/>
        <a:lstStyle/>
        <a:p>
          <a:endParaRPr lang="zh-CN" altLang="en-US" sz="2000"/>
        </a:p>
      </dgm:t>
    </dgm:pt>
    <dgm:pt modelId="{9311E2BB-A561-446E-B0FD-B6C4D0BC3698}" type="sibTrans" cxnId="{3D693676-91A5-4E48-A75D-35FD73523B1A}">
      <dgm:prSet/>
      <dgm:spPr/>
      <dgm:t>
        <a:bodyPr/>
        <a:lstStyle/>
        <a:p>
          <a:endParaRPr lang="zh-CN" altLang="en-US" sz="1400"/>
        </a:p>
      </dgm:t>
    </dgm:pt>
    <dgm:pt modelId="{906B9360-31AC-4145-8184-22AF6ECEC7E9}">
      <dgm:prSet phldrT="[文本]" custT="1"/>
      <dgm:spPr/>
      <dgm:t>
        <a:bodyPr/>
        <a:lstStyle/>
        <a:p>
          <a:r>
            <a:rPr lang="en-US" altLang="zh-CN" sz="1400" dirty="0">
              <a:latin typeface="楷体" pitchFamily="49" charset="-122"/>
              <a:ea typeface="楷体" pitchFamily="49" charset="-122"/>
            </a:rPr>
            <a:t>4.</a:t>
          </a:r>
          <a:r>
            <a:rPr lang="zh-CN" altLang="en-US" sz="1400" dirty="0">
              <a:latin typeface="楷体" pitchFamily="49" charset="-122"/>
              <a:ea typeface="楷体" pitchFamily="49" charset="-122"/>
            </a:rPr>
            <a:t>制造</a:t>
          </a:r>
          <a:endParaRPr lang="zh-CN" altLang="en-US" sz="1400" dirty="0"/>
        </a:p>
      </dgm:t>
    </dgm:pt>
    <dgm:pt modelId="{E37486E2-F9EC-4068-B0E1-FF9FF01AE8EC}" type="parTrans" cxnId="{49D55E22-F15C-498B-A59F-90F466DD8229}">
      <dgm:prSet/>
      <dgm:spPr/>
      <dgm:t>
        <a:bodyPr/>
        <a:lstStyle/>
        <a:p>
          <a:endParaRPr lang="zh-CN" altLang="en-US" sz="2000"/>
        </a:p>
      </dgm:t>
    </dgm:pt>
    <dgm:pt modelId="{36D4AF97-1AF9-4873-A63A-9D97562630C3}" type="sibTrans" cxnId="{49D55E22-F15C-498B-A59F-90F466DD8229}">
      <dgm:prSet/>
      <dgm:spPr/>
      <dgm:t>
        <a:bodyPr/>
        <a:lstStyle/>
        <a:p>
          <a:endParaRPr lang="zh-CN" altLang="en-US" sz="1400"/>
        </a:p>
      </dgm:t>
    </dgm:pt>
    <dgm:pt modelId="{D23F4362-CAE1-41C5-9517-97D71B38CD05}">
      <dgm:prSet phldrT="[文本]" custT="1"/>
      <dgm:spPr/>
      <dgm:t>
        <a:bodyPr/>
        <a:lstStyle/>
        <a:p>
          <a:r>
            <a:rPr lang="en-US" altLang="zh-CN" sz="1400" dirty="0">
              <a:latin typeface="楷体" pitchFamily="49" charset="-122"/>
              <a:ea typeface="楷体" pitchFamily="49" charset="-122"/>
            </a:rPr>
            <a:t>5.</a:t>
          </a:r>
          <a:r>
            <a:rPr lang="zh-CN" altLang="en-US" sz="1400" dirty="0">
              <a:latin typeface="楷体" pitchFamily="49" charset="-122"/>
              <a:ea typeface="楷体" pitchFamily="49" charset="-122"/>
            </a:rPr>
            <a:t>上市</a:t>
          </a:r>
          <a:endParaRPr lang="zh-CN" altLang="en-US" sz="1400" dirty="0"/>
        </a:p>
      </dgm:t>
    </dgm:pt>
    <dgm:pt modelId="{B1161743-3050-4945-8959-30E623BC5B70}" type="parTrans" cxnId="{61A72F1C-DCFD-4F21-A12B-1BAF7A5BBFB3}">
      <dgm:prSet/>
      <dgm:spPr/>
      <dgm:t>
        <a:bodyPr/>
        <a:lstStyle/>
        <a:p>
          <a:endParaRPr lang="zh-CN" altLang="en-US" sz="2000"/>
        </a:p>
      </dgm:t>
    </dgm:pt>
    <dgm:pt modelId="{E1106350-A36C-4488-A1C1-46FD677C7745}" type="sibTrans" cxnId="{61A72F1C-DCFD-4F21-A12B-1BAF7A5BBFB3}">
      <dgm:prSet/>
      <dgm:spPr/>
      <dgm:t>
        <a:bodyPr/>
        <a:lstStyle/>
        <a:p>
          <a:endParaRPr lang="zh-CN" altLang="en-US" sz="1400"/>
        </a:p>
      </dgm:t>
    </dgm:pt>
    <dgm:pt modelId="{F02CD9DD-D539-4E0B-9633-A5024365836F}">
      <dgm:prSet custT="1"/>
      <dgm:spPr/>
      <dgm:t>
        <a:bodyPr/>
        <a:lstStyle/>
        <a:p>
          <a:r>
            <a:rPr lang="en-US" altLang="zh-CN" sz="1400" dirty="0">
              <a:latin typeface="楷体" pitchFamily="49" charset="-122"/>
              <a:ea typeface="楷体" pitchFamily="49" charset="-122"/>
            </a:rPr>
            <a:t>6.</a:t>
          </a:r>
          <a:r>
            <a:rPr lang="zh-CN" altLang="en-US" sz="1400" dirty="0">
              <a:latin typeface="楷体" pitchFamily="49" charset="-122"/>
              <a:ea typeface="楷体" pitchFamily="49" charset="-122"/>
            </a:rPr>
            <a:t>商业</a:t>
          </a:r>
          <a:endParaRPr lang="en-US" altLang="zh-CN" sz="1400" dirty="0">
            <a:latin typeface="楷体" pitchFamily="49" charset="-122"/>
            <a:ea typeface="楷体" pitchFamily="49" charset="-122"/>
          </a:endParaRPr>
        </a:p>
        <a:p>
          <a:r>
            <a:rPr lang="zh-CN" altLang="en-US" sz="1400" dirty="0">
              <a:latin typeface="楷体" pitchFamily="49" charset="-122"/>
              <a:ea typeface="楷体" pitchFamily="49" charset="-122"/>
            </a:rPr>
            <a:t>使用</a:t>
          </a:r>
          <a:endParaRPr lang="zh-CN" altLang="en-US" sz="1400" dirty="0"/>
        </a:p>
      </dgm:t>
    </dgm:pt>
    <dgm:pt modelId="{88DA0E7C-8357-4EC7-9217-E0F76AC91CDC}" type="parTrans" cxnId="{D0BB5AB3-1274-491D-AF96-7CF778278810}">
      <dgm:prSet/>
      <dgm:spPr/>
      <dgm:t>
        <a:bodyPr/>
        <a:lstStyle/>
        <a:p>
          <a:endParaRPr lang="zh-CN" altLang="en-US" sz="2000"/>
        </a:p>
      </dgm:t>
    </dgm:pt>
    <dgm:pt modelId="{8C22E8F3-C7D2-4884-BA59-54D0BF4FF2A8}" type="sibTrans" cxnId="{D0BB5AB3-1274-491D-AF96-7CF778278810}">
      <dgm:prSet/>
      <dgm:spPr/>
      <dgm:t>
        <a:bodyPr/>
        <a:lstStyle/>
        <a:p>
          <a:endParaRPr lang="zh-CN" altLang="en-US" sz="1400"/>
        </a:p>
      </dgm:t>
    </dgm:pt>
    <dgm:pt modelId="{C8BAF68F-396C-4515-BD85-7B32FAB9DE7E}">
      <dgm:prSet custT="1"/>
      <dgm:spPr/>
      <dgm:t>
        <a:bodyPr/>
        <a:lstStyle/>
        <a:p>
          <a:r>
            <a:rPr lang="en-US" altLang="zh-CN" sz="1400" dirty="0">
              <a:latin typeface="楷体" pitchFamily="49" charset="-122"/>
              <a:ea typeface="楷体" pitchFamily="49" charset="-122"/>
            </a:rPr>
            <a:t>7.</a:t>
          </a:r>
          <a:r>
            <a:rPr lang="zh-CN" altLang="en-US" sz="1400" dirty="0">
              <a:latin typeface="楷体" pitchFamily="49" charset="-122"/>
              <a:ea typeface="楷体" pitchFamily="49" charset="-122"/>
            </a:rPr>
            <a:t>售后</a:t>
          </a:r>
          <a:endParaRPr lang="en-US" altLang="zh-CN" sz="1400" dirty="0">
            <a:latin typeface="楷体" pitchFamily="49" charset="-122"/>
            <a:ea typeface="楷体" pitchFamily="49" charset="-122"/>
          </a:endParaRPr>
        </a:p>
        <a:p>
          <a:r>
            <a:rPr lang="zh-CN" altLang="en-US" sz="1400" dirty="0">
              <a:latin typeface="楷体" pitchFamily="49" charset="-122"/>
              <a:ea typeface="楷体" pitchFamily="49" charset="-122"/>
            </a:rPr>
            <a:t>服务</a:t>
          </a:r>
          <a:endParaRPr lang="zh-CN" altLang="en-US" sz="1400" dirty="0"/>
        </a:p>
      </dgm:t>
    </dgm:pt>
    <dgm:pt modelId="{4BCE79F7-E23C-4FDD-A730-A98C059F79C9}" type="parTrans" cxnId="{D287079C-DED4-457A-A863-F5E8EA7249F4}">
      <dgm:prSet/>
      <dgm:spPr/>
      <dgm:t>
        <a:bodyPr/>
        <a:lstStyle/>
        <a:p>
          <a:endParaRPr lang="zh-CN" altLang="en-US" sz="2000"/>
        </a:p>
      </dgm:t>
    </dgm:pt>
    <dgm:pt modelId="{DCA224A9-5D97-405C-B68B-EE0301B5A7BE}" type="sibTrans" cxnId="{D287079C-DED4-457A-A863-F5E8EA7249F4}">
      <dgm:prSet/>
      <dgm:spPr/>
      <dgm:t>
        <a:bodyPr/>
        <a:lstStyle/>
        <a:p>
          <a:endParaRPr lang="zh-CN" altLang="en-US" sz="1400"/>
        </a:p>
      </dgm:t>
    </dgm:pt>
    <dgm:pt modelId="{140C5EFC-5F42-4F9F-9123-CF098DC63BAB}">
      <dgm:prSet custT="1"/>
      <dgm:spPr/>
      <dgm:t>
        <a:bodyPr/>
        <a:lstStyle/>
        <a:p>
          <a:r>
            <a:rPr lang="en-US" altLang="zh-CN" sz="1400" dirty="0">
              <a:latin typeface="楷体" pitchFamily="49" charset="-122"/>
              <a:ea typeface="楷体" pitchFamily="49" charset="-122"/>
            </a:rPr>
            <a:t>8.</a:t>
          </a:r>
          <a:r>
            <a:rPr lang="zh-CN" altLang="en-US" sz="1400" dirty="0">
              <a:latin typeface="楷体" pitchFamily="49" charset="-122"/>
              <a:ea typeface="楷体" pitchFamily="49" charset="-122"/>
            </a:rPr>
            <a:t>退市</a:t>
          </a:r>
          <a:endParaRPr lang="zh-CN" altLang="en-US" sz="1400" dirty="0"/>
        </a:p>
      </dgm:t>
    </dgm:pt>
    <dgm:pt modelId="{DB955739-E2A0-4FCD-8CBC-C769FB8DC3C6}" type="parTrans" cxnId="{B45241AB-C909-476F-91FE-B12285507634}">
      <dgm:prSet/>
      <dgm:spPr/>
      <dgm:t>
        <a:bodyPr/>
        <a:lstStyle/>
        <a:p>
          <a:endParaRPr lang="zh-CN" altLang="en-US" sz="2000"/>
        </a:p>
      </dgm:t>
    </dgm:pt>
    <dgm:pt modelId="{0AC0E3D8-118F-455E-8F7E-A94C9E4D98C7}" type="sibTrans" cxnId="{B45241AB-C909-476F-91FE-B12285507634}">
      <dgm:prSet/>
      <dgm:spPr/>
      <dgm:t>
        <a:bodyPr/>
        <a:lstStyle/>
        <a:p>
          <a:endParaRPr lang="zh-CN" altLang="en-US" sz="1400"/>
        </a:p>
      </dgm:t>
    </dgm:pt>
    <dgm:pt modelId="{52D623D2-65FC-4CC2-8FFC-E402F0CC5672}" type="pres">
      <dgm:prSet presAssocID="{8E17B7C2-4A67-4353-AD7D-09FCA2915CB8}" presName="cycle" presStyleCnt="0">
        <dgm:presLayoutVars>
          <dgm:dir/>
          <dgm:resizeHandles val="exact"/>
        </dgm:presLayoutVars>
      </dgm:prSet>
      <dgm:spPr/>
      <dgm:t>
        <a:bodyPr/>
        <a:lstStyle/>
        <a:p>
          <a:endParaRPr lang="zh-CN" altLang="en-US"/>
        </a:p>
      </dgm:t>
    </dgm:pt>
    <dgm:pt modelId="{1B7C33BB-C8C2-4D21-9C2F-239E96EDA7E4}" type="pres">
      <dgm:prSet presAssocID="{E2D20606-8311-4B33-90BE-1447EAEE5F7E}" presName="node" presStyleLbl="node1" presStyleIdx="0" presStyleCnt="8">
        <dgm:presLayoutVars>
          <dgm:bulletEnabled val="1"/>
        </dgm:presLayoutVars>
      </dgm:prSet>
      <dgm:spPr/>
      <dgm:t>
        <a:bodyPr/>
        <a:lstStyle/>
        <a:p>
          <a:endParaRPr lang="zh-CN" altLang="en-US"/>
        </a:p>
      </dgm:t>
    </dgm:pt>
    <dgm:pt modelId="{91C9F1BA-901F-4BAA-8709-36BC91E39456}" type="pres">
      <dgm:prSet presAssocID="{E2D20606-8311-4B33-90BE-1447EAEE5F7E}" presName="spNode" presStyleCnt="0"/>
      <dgm:spPr/>
    </dgm:pt>
    <dgm:pt modelId="{9A9AF272-E3FE-4C8D-89BD-A58F07CFE292}" type="pres">
      <dgm:prSet presAssocID="{0CAD61CA-F8E2-48B5-B432-849734E972E6}" presName="sibTrans" presStyleLbl="sibTrans1D1" presStyleIdx="0" presStyleCnt="8"/>
      <dgm:spPr/>
      <dgm:t>
        <a:bodyPr/>
        <a:lstStyle/>
        <a:p>
          <a:endParaRPr lang="zh-CN" altLang="en-US"/>
        </a:p>
      </dgm:t>
    </dgm:pt>
    <dgm:pt modelId="{38161AA3-7C8E-4B10-BDA6-FAF4C4EFC7C9}" type="pres">
      <dgm:prSet presAssocID="{FDF0120E-65C6-4C15-A6A7-DAA0552DB1BB}" presName="node" presStyleLbl="node1" presStyleIdx="1" presStyleCnt="8">
        <dgm:presLayoutVars>
          <dgm:bulletEnabled val="1"/>
        </dgm:presLayoutVars>
      </dgm:prSet>
      <dgm:spPr/>
      <dgm:t>
        <a:bodyPr/>
        <a:lstStyle/>
        <a:p>
          <a:endParaRPr lang="zh-CN" altLang="en-US"/>
        </a:p>
      </dgm:t>
    </dgm:pt>
    <dgm:pt modelId="{49A8A012-26DC-4C81-881D-0A14C2C1D5E5}" type="pres">
      <dgm:prSet presAssocID="{FDF0120E-65C6-4C15-A6A7-DAA0552DB1BB}" presName="spNode" presStyleCnt="0"/>
      <dgm:spPr/>
    </dgm:pt>
    <dgm:pt modelId="{4A5B398C-8362-4312-AC80-F918DE6B2BD8}" type="pres">
      <dgm:prSet presAssocID="{132D837F-B008-41A3-8D7B-C0BF1C830157}" presName="sibTrans" presStyleLbl="sibTrans1D1" presStyleIdx="1" presStyleCnt="8"/>
      <dgm:spPr/>
      <dgm:t>
        <a:bodyPr/>
        <a:lstStyle/>
        <a:p>
          <a:endParaRPr lang="zh-CN" altLang="en-US"/>
        </a:p>
      </dgm:t>
    </dgm:pt>
    <dgm:pt modelId="{49D9C37D-2DFC-47D6-B0DD-2B014B2BE945}" type="pres">
      <dgm:prSet presAssocID="{DB8A17AD-8B0F-41C4-B10B-925505519167}" presName="node" presStyleLbl="node1" presStyleIdx="2" presStyleCnt="8">
        <dgm:presLayoutVars>
          <dgm:bulletEnabled val="1"/>
        </dgm:presLayoutVars>
      </dgm:prSet>
      <dgm:spPr/>
      <dgm:t>
        <a:bodyPr/>
        <a:lstStyle/>
        <a:p>
          <a:endParaRPr lang="zh-CN" altLang="en-US"/>
        </a:p>
      </dgm:t>
    </dgm:pt>
    <dgm:pt modelId="{57BE0A22-DA39-4213-B305-F4D7C3F426EC}" type="pres">
      <dgm:prSet presAssocID="{DB8A17AD-8B0F-41C4-B10B-925505519167}" presName="spNode" presStyleCnt="0"/>
      <dgm:spPr/>
    </dgm:pt>
    <dgm:pt modelId="{EECDEDD9-F796-46CB-BCA5-78B73E4EB672}" type="pres">
      <dgm:prSet presAssocID="{9311E2BB-A561-446E-B0FD-B6C4D0BC3698}" presName="sibTrans" presStyleLbl="sibTrans1D1" presStyleIdx="2" presStyleCnt="8"/>
      <dgm:spPr/>
      <dgm:t>
        <a:bodyPr/>
        <a:lstStyle/>
        <a:p>
          <a:endParaRPr lang="zh-CN" altLang="en-US"/>
        </a:p>
      </dgm:t>
    </dgm:pt>
    <dgm:pt modelId="{0E79229E-45EC-485D-9C00-B5F7D7EDB187}" type="pres">
      <dgm:prSet presAssocID="{906B9360-31AC-4145-8184-22AF6ECEC7E9}" presName="node" presStyleLbl="node1" presStyleIdx="3" presStyleCnt="8">
        <dgm:presLayoutVars>
          <dgm:bulletEnabled val="1"/>
        </dgm:presLayoutVars>
      </dgm:prSet>
      <dgm:spPr/>
      <dgm:t>
        <a:bodyPr/>
        <a:lstStyle/>
        <a:p>
          <a:endParaRPr lang="zh-CN" altLang="en-US"/>
        </a:p>
      </dgm:t>
    </dgm:pt>
    <dgm:pt modelId="{00A13DC0-0FC0-4B62-8433-376C6F0CB867}" type="pres">
      <dgm:prSet presAssocID="{906B9360-31AC-4145-8184-22AF6ECEC7E9}" presName="spNode" presStyleCnt="0"/>
      <dgm:spPr/>
    </dgm:pt>
    <dgm:pt modelId="{DDA04863-F3DB-4FDB-B870-C1A6DEE2196E}" type="pres">
      <dgm:prSet presAssocID="{36D4AF97-1AF9-4873-A63A-9D97562630C3}" presName="sibTrans" presStyleLbl="sibTrans1D1" presStyleIdx="3" presStyleCnt="8"/>
      <dgm:spPr/>
      <dgm:t>
        <a:bodyPr/>
        <a:lstStyle/>
        <a:p>
          <a:endParaRPr lang="zh-CN" altLang="en-US"/>
        </a:p>
      </dgm:t>
    </dgm:pt>
    <dgm:pt modelId="{290EC0E3-7BDE-404A-944B-4EF5BCFB8167}" type="pres">
      <dgm:prSet presAssocID="{D23F4362-CAE1-41C5-9517-97D71B38CD05}" presName="node" presStyleLbl="node1" presStyleIdx="4" presStyleCnt="8">
        <dgm:presLayoutVars>
          <dgm:bulletEnabled val="1"/>
        </dgm:presLayoutVars>
      </dgm:prSet>
      <dgm:spPr/>
      <dgm:t>
        <a:bodyPr/>
        <a:lstStyle/>
        <a:p>
          <a:endParaRPr lang="zh-CN" altLang="en-US"/>
        </a:p>
      </dgm:t>
    </dgm:pt>
    <dgm:pt modelId="{8A549A9F-C52A-48A1-917A-B1CC4C507746}" type="pres">
      <dgm:prSet presAssocID="{D23F4362-CAE1-41C5-9517-97D71B38CD05}" presName="spNode" presStyleCnt="0"/>
      <dgm:spPr/>
    </dgm:pt>
    <dgm:pt modelId="{7CEFE4C5-4F91-4649-8B28-04905E4CB602}" type="pres">
      <dgm:prSet presAssocID="{E1106350-A36C-4488-A1C1-46FD677C7745}" presName="sibTrans" presStyleLbl="sibTrans1D1" presStyleIdx="4" presStyleCnt="8"/>
      <dgm:spPr/>
      <dgm:t>
        <a:bodyPr/>
        <a:lstStyle/>
        <a:p>
          <a:endParaRPr lang="zh-CN" altLang="en-US"/>
        </a:p>
      </dgm:t>
    </dgm:pt>
    <dgm:pt modelId="{763B16A1-AC2B-4A0C-9D5E-BF5391426DDF}" type="pres">
      <dgm:prSet presAssocID="{F02CD9DD-D539-4E0B-9633-A5024365836F}" presName="node" presStyleLbl="node1" presStyleIdx="5" presStyleCnt="8">
        <dgm:presLayoutVars>
          <dgm:bulletEnabled val="1"/>
        </dgm:presLayoutVars>
      </dgm:prSet>
      <dgm:spPr/>
      <dgm:t>
        <a:bodyPr/>
        <a:lstStyle/>
        <a:p>
          <a:endParaRPr lang="zh-CN" altLang="en-US"/>
        </a:p>
      </dgm:t>
    </dgm:pt>
    <dgm:pt modelId="{89AA3F3C-5C5E-430A-A040-DFEEC69B50AA}" type="pres">
      <dgm:prSet presAssocID="{F02CD9DD-D539-4E0B-9633-A5024365836F}" presName="spNode" presStyleCnt="0"/>
      <dgm:spPr/>
    </dgm:pt>
    <dgm:pt modelId="{77D884F3-FB70-4F93-8157-7172E413B824}" type="pres">
      <dgm:prSet presAssocID="{8C22E8F3-C7D2-4884-BA59-54D0BF4FF2A8}" presName="sibTrans" presStyleLbl="sibTrans1D1" presStyleIdx="5" presStyleCnt="8"/>
      <dgm:spPr/>
      <dgm:t>
        <a:bodyPr/>
        <a:lstStyle/>
        <a:p>
          <a:endParaRPr lang="zh-CN" altLang="en-US"/>
        </a:p>
      </dgm:t>
    </dgm:pt>
    <dgm:pt modelId="{8456823A-7FCB-4636-980D-B088B96CE642}" type="pres">
      <dgm:prSet presAssocID="{C8BAF68F-396C-4515-BD85-7B32FAB9DE7E}" presName="node" presStyleLbl="node1" presStyleIdx="6" presStyleCnt="8">
        <dgm:presLayoutVars>
          <dgm:bulletEnabled val="1"/>
        </dgm:presLayoutVars>
      </dgm:prSet>
      <dgm:spPr/>
      <dgm:t>
        <a:bodyPr/>
        <a:lstStyle/>
        <a:p>
          <a:endParaRPr lang="zh-CN" altLang="en-US"/>
        </a:p>
      </dgm:t>
    </dgm:pt>
    <dgm:pt modelId="{D253AF0C-0A59-4B6B-A0C0-DF2C590FBD11}" type="pres">
      <dgm:prSet presAssocID="{C8BAF68F-396C-4515-BD85-7B32FAB9DE7E}" presName="spNode" presStyleCnt="0"/>
      <dgm:spPr/>
    </dgm:pt>
    <dgm:pt modelId="{BCE3341E-18D3-4140-B691-ACDEF48F3036}" type="pres">
      <dgm:prSet presAssocID="{DCA224A9-5D97-405C-B68B-EE0301B5A7BE}" presName="sibTrans" presStyleLbl="sibTrans1D1" presStyleIdx="6" presStyleCnt="8"/>
      <dgm:spPr/>
      <dgm:t>
        <a:bodyPr/>
        <a:lstStyle/>
        <a:p>
          <a:endParaRPr lang="zh-CN" altLang="en-US"/>
        </a:p>
      </dgm:t>
    </dgm:pt>
    <dgm:pt modelId="{8837E35D-55B9-4E17-83C5-228F693EF900}" type="pres">
      <dgm:prSet presAssocID="{140C5EFC-5F42-4F9F-9123-CF098DC63BAB}" presName="node" presStyleLbl="node1" presStyleIdx="7" presStyleCnt="8">
        <dgm:presLayoutVars>
          <dgm:bulletEnabled val="1"/>
        </dgm:presLayoutVars>
      </dgm:prSet>
      <dgm:spPr/>
      <dgm:t>
        <a:bodyPr/>
        <a:lstStyle/>
        <a:p>
          <a:endParaRPr lang="zh-CN" altLang="en-US"/>
        </a:p>
      </dgm:t>
    </dgm:pt>
    <dgm:pt modelId="{3D0BDC51-6EAC-477D-919B-587B4C52B6E7}" type="pres">
      <dgm:prSet presAssocID="{140C5EFC-5F42-4F9F-9123-CF098DC63BAB}" presName="spNode" presStyleCnt="0"/>
      <dgm:spPr/>
    </dgm:pt>
    <dgm:pt modelId="{D184C218-22DD-4BAE-BA99-0A06ECC1736D}" type="pres">
      <dgm:prSet presAssocID="{0AC0E3D8-118F-455E-8F7E-A94C9E4D98C7}" presName="sibTrans" presStyleLbl="sibTrans1D1" presStyleIdx="7" presStyleCnt="8"/>
      <dgm:spPr/>
      <dgm:t>
        <a:bodyPr/>
        <a:lstStyle/>
        <a:p>
          <a:endParaRPr lang="zh-CN" altLang="en-US"/>
        </a:p>
      </dgm:t>
    </dgm:pt>
  </dgm:ptLst>
  <dgm:cxnLst>
    <dgm:cxn modelId="{3B45C7F0-5FCF-4249-B6F8-6A5562ADF67A}" type="presOf" srcId="{E2D20606-8311-4B33-90BE-1447EAEE5F7E}" destId="{1B7C33BB-C8C2-4D21-9C2F-239E96EDA7E4}" srcOrd="0" destOrd="0" presId="urn:microsoft.com/office/officeart/2005/8/layout/cycle6"/>
    <dgm:cxn modelId="{B303675D-10E7-43F3-82F2-2A9F8B10594A}" type="presOf" srcId="{DCA224A9-5D97-405C-B68B-EE0301B5A7BE}" destId="{BCE3341E-18D3-4140-B691-ACDEF48F3036}" srcOrd="0" destOrd="0" presId="urn:microsoft.com/office/officeart/2005/8/layout/cycle6"/>
    <dgm:cxn modelId="{49D55E22-F15C-498B-A59F-90F466DD8229}" srcId="{8E17B7C2-4A67-4353-AD7D-09FCA2915CB8}" destId="{906B9360-31AC-4145-8184-22AF6ECEC7E9}" srcOrd="3" destOrd="0" parTransId="{E37486E2-F9EC-4068-B0E1-FF9FF01AE8EC}" sibTransId="{36D4AF97-1AF9-4873-A63A-9D97562630C3}"/>
    <dgm:cxn modelId="{F9DDC975-74A8-45F3-95E2-076CE586ABE4}" type="presOf" srcId="{8C22E8F3-C7D2-4884-BA59-54D0BF4FF2A8}" destId="{77D884F3-FB70-4F93-8157-7172E413B824}" srcOrd="0" destOrd="0" presId="urn:microsoft.com/office/officeart/2005/8/layout/cycle6"/>
    <dgm:cxn modelId="{61A72F1C-DCFD-4F21-A12B-1BAF7A5BBFB3}" srcId="{8E17B7C2-4A67-4353-AD7D-09FCA2915CB8}" destId="{D23F4362-CAE1-41C5-9517-97D71B38CD05}" srcOrd="4" destOrd="0" parTransId="{B1161743-3050-4945-8959-30E623BC5B70}" sibTransId="{E1106350-A36C-4488-A1C1-46FD677C7745}"/>
    <dgm:cxn modelId="{6C9ECE6B-F12A-490F-9E3F-08BB346D1689}" srcId="{8E17B7C2-4A67-4353-AD7D-09FCA2915CB8}" destId="{E2D20606-8311-4B33-90BE-1447EAEE5F7E}" srcOrd="0" destOrd="0" parTransId="{5B841F41-4080-4776-919B-C53F6D89EA58}" sibTransId="{0CAD61CA-F8E2-48B5-B432-849734E972E6}"/>
    <dgm:cxn modelId="{B9E9B106-BBE0-441E-9FB9-6DFF0B37E706}" type="presOf" srcId="{906B9360-31AC-4145-8184-22AF6ECEC7E9}" destId="{0E79229E-45EC-485D-9C00-B5F7D7EDB187}" srcOrd="0" destOrd="0" presId="urn:microsoft.com/office/officeart/2005/8/layout/cycle6"/>
    <dgm:cxn modelId="{B45241AB-C909-476F-91FE-B12285507634}" srcId="{8E17B7C2-4A67-4353-AD7D-09FCA2915CB8}" destId="{140C5EFC-5F42-4F9F-9123-CF098DC63BAB}" srcOrd="7" destOrd="0" parTransId="{DB955739-E2A0-4FCD-8CBC-C769FB8DC3C6}" sibTransId="{0AC0E3D8-118F-455E-8F7E-A94C9E4D98C7}"/>
    <dgm:cxn modelId="{ED53D00E-7ABA-42AB-A0F4-B1A7B1F7F303}" type="presOf" srcId="{9311E2BB-A561-446E-B0FD-B6C4D0BC3698}" destId="{EECDEDD9-F796-46CB-BCA5-78B73E4EB672}" srcOrd="0" destOrd="0" presId="urn:microsoft.com/office/officeart/2005/8/layout/cycle6"/>
    <dgm:cxn modelId="{3BDB2904-C296-489F-B389-1753F26AC2AA}" type="presOf" srcId="{E1106350-A36C-4488-A1C1-46FD677C7745}" destId="{7CEFE4C5-4F91-4649-8B28-04905E4CB602}" srcOrd="0" destOrd="0" presId="urn:microsoft.com/office/officeart/2005/8/layout/cycle6"/>
    <dgm:cxn modelId="{3549D08F-A92E-4C7A-B0E4-9E3BFB7D683A}" type="presOf" srcId="{8E17B7C2-4A67-4353-AD7D-09FCA2915CB8}" destId="{52D623D2-65FC-4CC2-8FFC-E402F0CC5672}" srcOrd="0" destOrd="0" presId="urn:microsoft.com/office/officeart/2005/8/layout/cycle6"/>
    <dgm:cxn modelId="{62A904D0-4C7D-49C9-A607-BEC264B3CDE5}" type="presOf" srcId="{0AC0E3D8-118F-455E-8F7E-A94C9E4D98C7}" destId="{D184C218-22DD-4BAE-BA99-0A06ECC1736D}" srcOrd="0" destOrd="0" presId="urn:microsoft.com/office/officeart/2005/8/layout/cycle6"/>
    <dgm:cxn modelId="{72074AA4-A1FF-4E77-9701-08345ED6C5C1}" srcId="{8E17B7C2-4A67-4353-AD7D-09FCA2915CB8}" destId="{FDF0120E-65C6-4C15-A6A7-DAA0552DB1BB}" srcOrd="1" destOrd="0" parTransId="{AF5A450B-1CAE-41F2-93EE-7241903A7BD9}" sibTransId="{132D837F-B008-41A3-8D7B-C0BF1C830157}"/>
    <dgm:cxn modelId="{041834C6-E557-47DB-8B5B-981FD4E1DFEB}" type="presOf" srcId="{FDF0120E-65C6-4C15-A6A7-DAA0552DB1BB}" destId="{38161AA3-7C8E-4B10-BDA6-FAF4C4EFC7C9}" srcOrd="0" destOrd="0" presId="urn:microsoft.com/office/officeart/2005/8/layout/cycle6"/>
    <dgm:cxn modelId="{F68680AC-621F-4F57-A911-D08A7AD6960D}" type="presOf" srcId="{F02CD9DD-D539-4E0B-9633-A5024365836F}" destId="{763B16A1-AC2B-4A0C-9D5E-BF5391426DDF}" srcOrd="0" destOrd="0" presId="urn:microsoft.com/office/officeart/2005/8/layout/cycle6"/>
    <dgm:cxn modelId="{2DC0E80F-698B-4828-8B34-7F801D223172}" type="presOf" srcId="{C8BAF68F-396C-4515-BD85-7B32FAB9DE7E}" destId="{8456823A-7FCB-4636-980D-B088B96CE642}" srcOrd="0" destOrd="0" presId="urn:microsoft.com/office/officeart/2005/8/layout/cycle6"/>
    <dgm:cxn modelId="{3D693676-91A5-4E48-A75D-35FD73523B1A}" srcId="{8E17B7C2-4A67-4353-AD7D-09FCA2915CB8}" destId="{DB8A17AD-8B0F-41C4-B10B-925505519167}" srcOrd="2" destOrd="0" parTransId="{8A050905-4C7E-4811-AAFB-3F7E8C8D0F8C}" sibTransId="{9311E2BB-A561-446E-B0FD-B6C4D0BC3698}"/>
    <dgm:cxn modelId="{79634466-1D7F-4E21-BEFD-F0CBC54C25F8}" type="presOf" srcId="{132D837F-B008-41A3-8D7B-C0BF1C830157}" destId="{4A5B398C-8362-4312-AC80-F918DE6B2BD8}" srcOrd="0" destOrd="0" presId="urn:microsoft.com/office/officeart/2005/8/layout/cycle6"/>
    <dgm:cxn modelId="{D287079C-DED4-457A-A863-F5E8EA7249F4}" srcId="{8E17B7C2-4A67-4353-AD7D-09FCA2915CB8}" destId="{C8BAF68F-396C-4515-BD85-7B32FAB9DE7E}" srcOrd="6" destOrd="0" parTransId="{4BCE79F7-E23C-4FDD-A730-A98C059F79C9}" sibTransId="{DCA224A9-5D97-405C-B68B-EE0301B5A7BE}"/>
    <dgm:cxn modelId="{BA1340E4-1850-4C1D-BA35-58C58B97754B}" type="presOf" srcId="{0CAD61CA-F8E2-48B5-B432-849734E972E6}" destId="{9A9AF272-E3FE-4C8D-89BD-A58F07CFE292}" srcOrd="0" destOrd="0" presId="urn:microsoft.com/office/officeart/2005/8/layout/cycle6"/>
    <dgm:cxn modelId="{D0BB5AB3-1274-491D-AF96-7CF778278810}" srcId="{8E17B7C2-4A67-4353-AD7D-09FCA2915CB8}" destId="{F02CD9DD-D539-4E0B-9633-A5024365836F}" srcOrd="5" destOrd="0" parTransId="{88DA0E7C-8357-4EC7-9217-E0F76AC91CDC}" sibTransId="{8C22E8F3-C7D2-4884-BA59-54D0BF4FF2A8}"/>
    <dgm:cxn modelId="{85BE883C-70ED-488F-8538-9DA38A973A86}" type="presOf" srcId="{DB8A17AD-8B0F-41C4-B10B-925505519167}" destId="{49D9C37D-2DFC-47D6-B0DD-2B014B2BE945}" srcOrd="0" destOrd="0" presId="urn:microsoft.com/office/officeart/2005/8/layout/cycle6"/>
    <dgm:cxn modelId="{D3B27173-BC93-4216-AA78-1A2142E349DA}" type="presOf" srcId="{140C5EFC-5F42-4F9F-9123-CF098DC63BAB}" destId="{8837E35D-55B9-4E17-83C5-228F693EF900}" srcOrd="0" destOrd="0" presId="urn:microsoft.com/office/officeart/2005/8/layout/cycle6"/>
    <dgm:cxn modelId="{1EED6BBB-E87C-4B5A-A1C4-4D50773AFA1B}" type="presOf" srcId="{D23F4362-CAE1-41C5-9517-97D71B38CD05}" destId="{290EC0E3-7BDE-404A-944B-4EF5BCFB8167}" srcOrd="0" destOrd="0" presId="urn:microsoft.com/office/officeart/2005/8/layout/cycle6"/>
    <dgm:cxn modelId="{2E1FEFA6-C55E-4FD4-9E85-A9993672C4C8}" type="presOf" srcId="{36D4AF97-1AF9-4873-A63A-9D97562630C3}" destId="{DDA04863-F3DB-4FDB-B870-C1A6DEE2196E}" srcOrd="0" destOrd="0" presId="urn:microsoft.com/office/officeart/2005/8/layout/cycle6"/>
    <dgm:cxn modelId="{133FB55D-B705-4088-A3A7-94C5C3BE8D30}" type="presParOf" srcId="{52D623D2-65FC-4CC2-8FFC-E402F0CC5672}" destId="{1B7C33BB-C8C2-4D21-9C2F-239E96EDA7E4}" srcOrd="0" destOrd="0" presId="urn:microsoft.com/office/officeart/2005/8/layout/cycle6"/>
    <dgm:cxn modelId="{52BB475C-508A-4FB8-B5D8-260EEE254654}" type="presParOf" srcId="{52D623D2-65FC-4CC2-8FFC-E402F0CC5672}" destId="{91C9F1BA-901F-4BAA-8709-36BC91E39456}" srcOrd="1" destOrd="0" presId="urn:microsoft.com/office/officeart/2005/8/layout/cycle6"/>
    <dgm:cxn modelId="{7395ECFB-E944-47D2-B730-2A596961CE1C}" type="presParOf" srcId="{52D623D2-65FC-4CC2-8FFC-E402F0CC5672}" destId="{9A9AF272-E3FE-4C8D-89BD-A58F07CFE292}" srcOrd="2" destOrd="0" presId="urn:microsoft.com/office/officeart/2005/8/layout/cycle6"/>
    <dgm:cxn modelId="{E10D0661-8116-455B-9AA2-C35D1146D72E}" type="presParOf" srcId="{52D623D2-65FC-4CC2-8FFC-E402F0CC5672}" destId="{38161AA3-7C8E-4B10-BDA6-FAF4C4EFC7C9}" srcOrd="3" destOrd="0" presId="urn:microsoft.com/office/officeart/2005/8/layout/cycle6"/>
    <dgm:cxn modelId="{BBB5E444-6D85-43DC-B0F8-943E94D8B269}" type="presParOf" srcId="{52D623D2-65FC-4CC2-8FFC-E402F0CC5672}" destId="{49A8A012-26DC-4C81-881D-0A14C2C1D5E5}" srcOrd="4" destOrd="0" presId="urn:microsoft.com/office/officeart/2005/8/layout/cycle6"/>
    <dgm:cxn modelId="{A0047F5C-EC76-4969-B710-F6E8F0C63807}" type="presParOf" srcId="{52D623D2-65FC-4CC2-8FFC-E402F0CC5672}" destId="{4A5B398C-8362-4312-AC80-F918DE6B2BD8}" srcOrd="5" destOrd="0" presId="urn:microsoft.com/office/officeart/2005/8/layout/cycle6"/>
    <dgm:cxn modelId="{405B7693-D5FB-4BBF-A792-1777F8381510}" type="presParOf" srcId="{52D623D2-65FC-4CC2-8FFC-E402F0CC5672}" destId="{49D9C37D-2DFC-47D6-B0DD-2B014B2BE945}" srcOrd="6" destOrd="0" presId="urn:microsoft.com/office/officeart/2005/8/layout/cycle6"/>
    <dgm:cxn modelId="{F660D698-E7A2-4653-A757-75B48766DDBC}" type="presParOf" srcId="{52D623D2-65FC-4CC2-8FFC-E402F0CC5672}" destId="{57BE0A22-DA39-4213-B305-F4D7C3F426EC}" srcOrd="7" destOrd="0" presId="urn:microsoft.com/office/officeart/2005/8/layout/cycle6"/>
    <dgm:cxn modelId="{50A89341-ED31-431C-B3BF-ABA822A5B2D7}" type="presParOf" srcId="{52D623D2-65FC-4CC2-8FFC-E402F0CC5672}" destId="{EECDEDD9-F796-46CB-BCA5-78B73E4EB672}" srcOrd="8" destOrd="0" presId="urn:microsoft.com/office/officeart/2005/8/layout/cycle6"/>
    <dgm:cxn modelId="{823ADEC5-6558-4588-A3D4-704193AF3248}" type="presParOf" srcId="{52D623D2-65FC-4CC2-8FFC-E402F0CC5672}" destId="{0E79229E-45EC-485D-9C00-B5F7D7EDB187}" srcOrd="9" destOrd="0" presId="urn:microsoft.com/office/officeart/2005/8/layout/cycle6"/>
    <dgm:cxn modelId="{F4DCF249-8250-42A2-BA24-3D0371E69A9C}" type="presParOf" srcId="{52D623D2-65FC-4CC2-8FFC-E402F0CC5672}" destId="{00A13DC0-0FC0-4B62-8433-376C6F0CB867}" srcOrd="10" destOrd="0" presId="urn:microsoft.com/office/officeart/2005/8/layout/cycle6"/>
    <dgm:cxn modelId="{3DA73FBD-9617-4FAA-AD6E-145B3F44D4EE}" type="presParOf" srcId="{52D623D2-65FC-4CC2-8FFC-E402F0CC5672}" destId="{DDA04863-F3DB-4FDB-B870-C1A6DEE2196E}" srcOrd="11" destOrd="0" presId="urn:microsoft.com/office/officeart/2005/8/layout/cycle6"/>
    <dgm:cxn modelId="{A1E9BE01-9124-4CD0-AD96-D3FB8D2880C6}" type="presParOf" srcId="{52D623D2-65FC-4CC2-8FFC-E402F0CC5672}" destId="{290EC0E3-7BDE-404A-944B-4EF5BCFB8167}" srcOrd="12" destOrd="0" presId="urn:microsoft.com/office/officeart/2005/8/layout/cycle6"/>
    <dgm:cxn modelId="{E2B6564E-751C-435B-98DB-3F7D35064047}" type="presParOf" srcId="{52D623D2-65FC-4CC2-8FFC-E402F0CC5672}" destId="{8A549A9F-C52A-48A1-917A-B1CC4C507746}" srcOrd="13" destOrd="0" presId="urn:microsoft.com/office/officeart/2005/8/layout/cycle6"/>
    <dgm:cxn modelId="{474CF744-4AEC-42FA-80AF-A9EAF746C067}" type="presParOf" srcId="{52D623D2-65FC-4CC2-8FFC-E402F0CC5672}" destId="{7CEFE4C5-4F91-4649-8B28-04905E4CB602}" srcOrd="14" destOrd="0" presId="urn:microsoft.com/office/officeart/2005/8/layout/cycle6"/>
    <dgm:cxn modelId="{72D64ED0-B677-4BEC-8DB3-060C57705CA4}" type="presParOf" srcId="{52D623D2-65FC-4CC2-8FFC-E402F0CC5672}" destId="{763B16A1-AC2B-4A0C-9D5E-BF5391426DDF}" srcOrd="15" destOrd="0" presId="urn:microsoft.com/office/officeart/2005/8/layout/cycle6"/>
    <dgm:cxn modelId="{15612190-D993-4BB1-90AF-A000598960C8}" type="presParOf" srcId="{52D623D2-65FC-4CC2-8FFC-E402F0CC5672}" destId="{89AA3F3C-5C5E-430A-A040-DFEEC69B50AA}" srcOrd="16" destOrd="0" presId="urn:microsoft.com/office/officeart/2005/8/layout/cycle6"/>
    <dgm:cxn modelId="{774E016D-5C45-4766-BCF2-D6906506D099}" type="presParOf" srcId="{52D623D2-65FC-4CC2-8FFC-E402F0CC5672}" destId="{77D884F3-FB70-4F93-8157-7172E413B824}" srcOrd="17" destOrd="0" presId="urn:microsoft.com/office/officeart/2005/8/layout/cycle6"/>
    <dgm:cxn modelId="{7083C402-C0F1-4E0D-BAC2-6AF1503CA25C}" type="presParOf" srcId="{52D623D2-65FC-4CC2-8FFC-E402F0CC5672}" destId="{8456823A-7FCB-4636-980D-B088B96CE642}" srcOrd="18" destOrd="0" presId="urn:microsoft.com/office/officeart/2005/8/layout/cycle6"/>
    <dgm:cxn modelId="{886F3FFD-4BEF-488A-A0EF-832B27AC7452}" type="presParOf" srcId="{52D623D2-65FC-4CC2-8FFC-E402F0CC5672}" destId="{D253AF0C-0A59-4B6B-A0C0-DF2C590FBD11}" srcOrd="19" destOrd="0" presId="urn:microsoft.com/office/officeart/2005/8/layout/cycle6"/>
    <dgm:cxn modelId="{F21D9D75-7B3E-43C5-BB6B-016B79CD9DB7}" type="presParOf" srcId="{52D623D2-65FC-4CC2-8FFC-E402F0CC5672}" destId="{BCE3341E-18D3-4140-B691-ACDEF48F3036}" srcOrd="20" destOrd="0" presId="urn:microsoft.com/office/officeart/2005/8/layout/cycle6"/>
    <dgm:cxn modelId="{6626D059-DE2E-427E-99BF-EA64E1472812}" type="presParOf" srcId="{52D623D2-65FC-4CC2-8FFC-E402F0CC5672}" destId="{8837E35D-55B9-4E17-83C5-228F693EF900}" srcOrd="21" destOrd="0" presId="urn:microsoft.com/office/officeart/2005/8/layout/cycle6"/>
    <dgm:cxn modelId="{4D082CCC-6A6F-4A7E-9645-51997F5F6D6E}" type="presParOf" srcId="{52D623D2-65FC-4CC2-8FFC-E402F0CC5672}" destId="{3D0BDC51-6EAC-477D-919B-587B4C52B6E7}" srcOrd="22" destOrd="0" presId="urn:microsoft.com/office/officeart/2005/8/layout/cycle6"/>
    <dgm:cxn modelId="{BAA19CF6-788F-46C2-82FD-0BE5D916E424}" type="presParOf" srcId="{52D623D2-65FC-4CC2-8FFC-E402F0CC5672}" destId="{D184C218-22DD-4BAE-BA99-0A06ECC1736D}" srcOrd="23"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E6EDE4-D9F9-426C-B94A-609A9EC7A85C}"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zh-CN" altLang="en-US"/>
        </a:p>
      </dgm:t>
    </dgm:pt>
    <dgm:pt modelId="{59842AD8-8AC2-4CA7-BC5A-F99384590B6A}">
      <dgm:prSet phldrT="[文本]" custT="1"/>
      <dgm:spPr/>
      <dgm:t>
        <a:bodyPr/>
        <a:lstStyle/>
        <a:p>
          <a:r>
            <a:rPr lang="en-US" altLang="zh-CN" sz="2000" dirty="0">
              <a:latin typeface="楷体" pitchFamily="49" charset="-122"/>
              <a:ea typeface="楷体" pitchFamily="49" charset="-122"/>
            </a:rPr>
            <a:t>1.</a:t>
          </a:r>
          <a:r>
            <a:rPr lang="zh-CN" altLang="en-US" sz="2000" dirty="0">
              <a:latin typeface="楷体" pitchFamily="49" charset="-122"/>
              <a:ea typeface="楷体" pitchFamily="49" charset="-122"/>
            </a:rPr>
            <a:t>设计和开发</a:t>
          </a:r>
          <a:endParaRPr lang="zh-CN" altLang="en-US" sz="2000" dirty="0"/>
        </a:p>
      </dgm:t>
    </dgm:pt>
    <dgm:pt modelId="{295B7300-B23A-4646-B3F8-CD6A4B64FC03}" type="parTrans" cxnId="{4DE6B5C0-7892-4BAA-A92E-35930AEA5B07}">
      <dgm:prSet/>
      <dgm:spPr/>
      <dgm:t>
        <a:bodyPr/>
        <a:lstStyle/>
        <a:p>
          <a:endParaRPr lang="zh-CN" altLang="en-US" sz="2000"/>
        </a:p>
      </dgm:t>
    </dgm:pt>
    <dgm:pt modelId="{0C6CFFE9-7714-46F9-9FF0-FF589BE049E1}" type="sibTrans" cxnId="{4DE6B5C0-7892-4BAA-A92E-35930AEA5B07}">
      <dgm:prSet/>
      <dgm:spPr/>
      <dgm:t>
        <a:bodyPr/>
        <a:lstStyle/>
        <a:p>
          <a:endParaRPr lang="zh-CN" altLang="en-US" sz="2000"/>
        </a:p>
      </dgm:t>
    </dgm:pt>
    <dgm:pt modelId="{D02DAD0A-5004-46F7-9510-BD6507F2DC8A}">
      <dgm:prSet phldrT="[文本]" custT="1"/>
      <dgm:spPr/>
      <dgm:t>
        <a:bodyPr/>
        <a:lstStyle/>
        <a:p>
          <a:r>
            <a:rPr lang="en-US" altLang="zh-CN" sz="2000" dirty="0">
              <a:latin typeface="楷体" pitchFamily="49" charset="-122"/>
              <a:ea typeface="楷体" pitchFamily="49" charset="-122"/>
            </a:rPr>
            <a:t>2.</a:t>
          </a:r>
          <a:r>
            <a:rPr lang="zh-CN" altLang="en-US" sz="2000" dirty="0">
              <a:latin typeface="楷体" pitchFamily="49" charset="-122"/>
              <a:ea typeface="楷体" pitchFamily="49" charset="-122"/>
            </a:rPr>
            <a:t>产品注册</a:t>
          </a:r>
          <a:endParaRPr lang="zh-CN" altLang="en-US" sz="2000" dirty="0"/>
        </a:p>
      </dgm:t>
    </dgm:pt>
    <dgm:pt modelId="{7863C763-459D-48EC-A8D8-9600949B49E6}" type="parTrans" cxnId="{BCFFF840-FCB6-43C1-9E8A-C8C9850ABD15}">
      <dgm:prSet/>
      <dgm:spPr/>
      <dgm:t>
        <a:bodyPr/>
        <a:lstStyle/>
        <a:p>
          <a:endParaRPr lang="zh-CN" altLang="en-US" sz="2000"/>
        </a:p>
      </dgm:t>
    </dgm:pt>
    <dgm:pt modelId="{980FD227-8AA9-4CFD-A008-75A2814F40A3}" type="sibTrans" cxnId="{BCFFF840-FCB6-43C1-9E8A-C8C9850ABD15}">
      <dgm:prSet/>
      <dgm:spPr/>
      <dgm:t>
        <a:bodyPr/>
        <a:lstStyle/>
        <a:p>
          <a:endParaRPr lang="zh-CN" altLang="en-US" sz="2000"/>
        </a:p>
      </dgm:t>
    </dgm:pt>
    <dgm:pt modelId="{C14F7522-BFBD-400D-86F0-B3FF018A940A}">
      <dgm:prSet phldrT="[文本]" custT="1"/>
      <dgm:spPr/>
      <dgm:t>
        <a:bodyPr/>
        <a:lstStyle/>
        <a:p>
          <a:r>
            <a:rPr lang="en-US" altLang="zh-CN" sz="2000" dirty="0">
              <a:latin typeface="楷体" pitchFamily="49" charset="-122"/>
              <a:ea typeface="楷体" pitchFamily="49" charset="-122"/>
            </a:rPr>
            <a:t>3.</a:t>
          </a:r>
          <a:r>
            <a:rPr lang="zh-CN" altLang="en-US" sz="2000" dirty="0">
              <a:latin typeface="楷体" pitchFamily="49" charset="-122"/>
              <a:ea typeface="楷体" pitchFamily="49" charset="-122"/>
            </a:rPr>
            <a:t>生产</a:t>
          </a:r>
          <a:endParaRPr lang="zh-CN" altLang="en-US" sz="2000" dirty="0"/>
        </a:p>
      </dgm:t>
    </dgm:pt>
    <dgm:pt modelId="{229EBF0C-FA72-41CB-9220-22EF6017487B}" type="parTrans" cxnId="{FBCA9110-A793-4813-9C90-D633DFBBFF6B}">
      <dgm:prSet/>
      <dgm:spPr/>
      <dgm:t>
        <a:bodyPr/>
        <a:lstStyle/>
        <a:p>
          <a:endParaRPr lang="zh-CN" altLang="en-US" sz="2000"/>
        </a:p>
      </dgm:t>
    </dgm:pt>
    <dgm:pt modelId="{4D908711-F89D-4428-BDD9-B7A8820C3F40}" type="sibTrans" cxnId="{FBCA9110-A793-4813-9C90-D633DFBBFF6B}">
      <dgm:prSet/>
      <dgm:spPr/>
      <dgm:t>
        <a:bodyPr/>
        <a:lstStyle/>
        <a:p>
          <a:endParaRPr lang="zh-CN" altLang="en-US" sz="2000"/>
        </a:p>
      </dgm:t>
    </dgm:pt>
    <dgm:pt modelId="{0205CC54-8C25-46C9-9539-25591F376F8F}">
      <dgm:prSet phldrT="[文本]" custT="1"/>
      <dgm:spPr/>
      <dgm:t>
        <a:bodyPr/>
        <a:lstStyle/>
        <a:p>
          <a:r>
            <a:rPr lang="en-US" altLang="zh-CN" sz="2000" dirty="0">
              <a:latin typeface="楷体" pitchFamily="49" charset="-122"/>
              <a:ea typeface="楷体" pitchFamily="49" charset="-122"/>
            </a:rPr>
            <a:t>4.</a:t>
          </a:r>
          <a:r>
            <a:rPr lang="zh-CN" altLang="en-US" sz="2000" dirty="0">
              <a:latin typeface="楷体" pitchFamily="49" charset="-122"/>
              <a:ea typeface="楷体" pitchFamily="49" charset="-122"/>
            </a:rPr>
            <a:t>流通</a:t>
          </a:r>
          <a:endParaRPr lang="zh-CN" altLang="en-US" sz="2000" dirty="0"/>
        </a:p>
      </dgm:t>
    </dgm:pt>
    <dgm:pt modelId="{BDE5F9E3-6CA0-4553-BBBD-1B448E226228}" type="parTrans" cxnId="{49ECAC5B-7946-418F-876A-F700AE21C92C}">
      <dgm:prSet/>
      <dgm:spPr/>
      <dgm:t>
        <a:bodyPr/>
        <a:lstStyle/>
        <a:p>
          <a:endParaRPr lang="zh-CN" altLang="en-US" sz="2000"/>
        </a:p>
      </dgm:t>
    </dgm:pt>
    <dgm:pt modelId="{61207076-74CA-4F44-8597-297C85CBC0F8}" type="sibTrans" cxnId="{49ECAC5B-7946-418F-876A-F700AE21C92C}">
      <dgm:prSet/>
      <dgm:spPr/>
      <dgm:t>
        <a:bodyPr/>
        <a:lstStyle/>
        <a:p>
          <a:endParaRPr lang="zh-CN" altLang="en-US" sz="2000"/>
        </a:p>
      </dgm:t>
    </dgm:pt>
    <dgm:pt modelId="{02F95300-0ADD-4D90-B2F5-15D72144E942}">
      <dgm:prSet phldrT="[文本]" custT="1"/>
      <dgm:spPr/>
      <dgm:t>
        <a:bodyPr/>
        <a:lstStyle/>
        <a:p>
          <a:r>
            <a:rPr lang="en-US" altLang="zh-CN" sz="2000" dirty="0">
              <a:latin typeface="楷体" pitchFamily="49" charset="-122"/>
              <a:ea typeface="楷体" pitchFamily="49" charset="-122"/>
            </a:rPr>
            <a:t>5.</a:t>
          </a:r>
          <a:r>
            <a:rPr lang="zh-CN" altLang="en-US" sz="2000" dirty="0">
              <a:latin typeface="楷体" pitchFamily="49" charset="-122"/>
              <a:ea typeface="楷体" pitchFamily="49" charset="-122"/>
            </a:rPr>
            <a:t>使用</a:t>
          </a:r>
          <a:endParaRPr lang="zh-CN" altLang="en-US" sz="2000" dirty="0"/>
        </a:p>
      </dgm:t>
    </dgm:pt>
    <dgm:pt modelId="{923370AA-4BF4-4314-8D37-8C1525C77A8B}" type="parTrans" cxnId="{DD0C1A03-129A-4EB4-97E6-AF44B8C2B86E}">
      <dgm:prSet/>
      <dgm:spPr/>
      <dgm:t>
        <a:bodyPr/>
        <a:lstStyle/>
        <a:p>
          <a:endParaRPr lang="zh-CN" altLang="en-US" sz="2000"/>
        </a:p>
      </dgm:t>
    </dgm:pt>
    <dgm:pt modelId="{A2FC789B-331A-47AC-8B63-E23939FDC7B9}" type="sibTrans" cxnId="{DD0C1A03-129A-4EB4-97E6-AF44B8C2B86E}">
      <dgm:prSet/>
      <dgm:spPr/>
      <dgm:t>
        <a:bodyPr/>
        <a:lstStyle/>
        <a:p>
          <a:endParaRPr lang="zh-CN" altLang="en-US" sz="2000"/>
        </a:p>
      </dgm:t>
    </dgm:pt>
    <dgm:pt modelId="{5D746288-C7A5-413F-A9BF-E280DBA8F5E2}">
      <dgm:prSet custT="1"/>
      <dgm:spPr/>
      <dgm:t>
        <a:bodyPr/>
        <a:lstStyle/>
        <a:p>
          <a:r>
            <a:rPr lang="en-US" altLang="zh-CN" sz="2000" dirty="0">
              <a:latin typeface="楷体" pitchFamily="49" charset="-122"/>
              <a:ea typeface="楷体" pitchFamily="49" charset="-122"/>
            </a:rPr>
            <a:t>6.</a:t>
          </a:r>
          <a:r>
            <a:rPr lang="zh-CN" altLang="en-US" sz="2000" dirty="0">
              <a:latin typeface="楷体" pitchFamily="49" charset="-122"/>
              <a:ea typeface="楷体" pitchFamily="49" charset="-122"/>
            </a:rPr>
            <a:t>监督</a:t>
          </a:r>
          <a:endParaRPr lang="zh-CN" altLang="en-US" sz="2000" dirty="0"/>
        </a:p>
      </dgm:t>
    </dgm:pt>
    <dgm:pt modelId="{39633F2D-C39C-41DE-BD1B-8C8A7BE8795C}" type="parTrans" cxnId="{F6E9C22C-CBEB-40DA-8765-F3417535F1D6}">
      <dgm:prSet/>
      <dgm:spPr/>
      <dgm:t>
        <a:bodyPr/>
        <a:lstStyle/>
        <a:p>
          <a:endParaRPr lang="zh-CN" altLang="en-US" sz="2000"/>
        </a:p>
      </dgm:t>
    </dgm:pt>
    <dgm:pt modelId="{63149B26-7A62-4A18-B54C-3BA23FD88C3C}" type="sibTrans" cxnId="{F6E9C22C-CBEB-40DA-8765-F3417535F1D6}">
      <dgm:prSet/>
      <dgm:spPr/>
      <dgm:t>
        <a:bodyPr/>
        <a:lstStyle/>
        <a:p>
          <a:endParaRPr lang="zh-CN" altLang="en-US" sz="2000"/>
        </a:p>
      </dgm:t>
    </dgm:pt>
    <dgm:pt modelId="{625E503C-2369-468C-8AB2-734A240B5601}">
      <dgm:prSet custT="1"/>
      <dgm:spPr/>
      <dgm:t>
        <a:bodyPr/>
        <a:lstStyle/>
        <a:p>
          <a:r>
            <a:rPr lang="en-US" altLang="zh-CN" sz="2000" dirty="0">
              <a:latin typeface="楷体" pitchFamily="49" charset="-122"/>
              <a:ea typeface="楷体" pitchFamily="49" charset="-122"/>
            </a:rPr>
            <a:t>7.</a:t>
          </a:r>
          <a:r>
            <a:rPr lang="zh-CN" altLang="en-US" sz="2000" dirty="0">
              <a:latin typeface="楷体" pitchFamily="49" charset="-122"/>
              <a:ea typeface="楷体" pitchFamily="49" charset="-122"/>
            </a:rPr>
            <a:t>再评价</a:t>
          </a:r>
          <a:endParaRPr lang="zh-CN" altLang="en-US" sz="2000" dirty="0"/>
        </a:p>
      </dgm:t>
    </dgm:pt>
    <dgm:pt modelId="{DAA6D94C-3C82-4758-8974-A7D173E24927}" type="parTrans" cxnId="{EFCACB5C-B7E5-4A45-8A25-AB91FE0265B2}">
      <dgm:prSet/>
      <dgm:spPr/>
      <dgm:t>
        <a:bodyPr/>
        <a:lstStyle/>
        <a:p>
          <a:endParaRPr lang="zh-CN" altLang="en-US" sz="2000"/>
        </a:p>
      </dgm:t>
    </dgm:pt>
    <dgm:pt modelId="{DD0C5CE4-7A96-43B8-ACD0-297848872E6E}" type="sibTrans" cxnId="{EFCACB5C-B7E5-4A45-8A25-AB91FE0265B2}">
      <dgm:prSet/>
      <dgm:spPr/>
      <dgm:t>
        <a:bodyPr/>
        <a:lstStyle/>
        <a:p>
          <a:endParaRPr lang="zh-CN" altLang="en-US" sz="2000"/>
        </a:p>
      </dgm:t>
    </dgm:pt>
    <dgm:pt modelId="{7BD227BC-BD89-492A-B056-084D31F013C2}" type="pres">
      <dgm:prSet presAssocID="{6EE6EDE4-D9F9-426C-B94A-609A9EC7A85C}" presName="cycle" presStyleCnt="0">
        <dgm:presLayoutVars>
          <dgm:dir/>
          <dgm:resizeHandles val="exact"/>
        </dgm:presLayoutVars>
      </dgm:prSet>
      <dgm:spPr/>
      <dgm:t>
        <a:bodyPr/>
        <a:lstStyle/>
        <a:p>
          <a:endParaRPr lang="zh-CN" altLang="en-US"/>
        </a:p>
      </dgm:t>
    </dgm:pt>
    <dgm:pt modelId="{DEF7054C-64CB-4103-BAAC-F8750A2AE296}" type="pres">
      <dgm:prSet presAssocID="{59842AD8-8AC2-4CA7-BC5A-F99384590B6A}" presName="dummy" presStyleCnt="0"/>
      <dgm:spPr/>
    </dgm:pt>
    <dgm:pt modelId="{B0897AE3-EAC3-484E-B531-236DAC44FD60}" type="pres">
      <dgm:prSet presAssocID="{59842AD8-8AC2-4CA7-BC5A-F99384590B6A}" presName="node" presStyleLbl="revTx" presStyleIdx="0" presStyleCnt="7" custScaleX="223227" custRadScaleRad="94798" custRadScaleInc="85434">
        <dgm:presLayoutVars>
          <dgm:bulletEnabled val="1"/>
        </dgm:presLayoutVars>
      </dgm:prSet>
      <dgm:spPr/>
      <dgm:t>
        <a:bodyPr/>
        <a:lstStyle/>
        <a:p>
          <a:endParaRPr lang="zh-CN" altLang="en-US"/>
        </a:p>
      </dgm:t>
    </dgm:pt>
    <dgm:pt modelId="{57079EAA-B5EC-4B43-BCD8-9FA409893A20}" type="pres">
      <dgm:prSet presAssocID="{0C6CFFE9-7714-46F9-9FF0-FF589BE049E1}" presName="sibTrans" presStyleLbl="node1" presStyleIdx="0" presStyleCnt="7"/>
      <dgm:spPr/>
      <dgm:t>
        <a:bodyPr/>
        <a:lstStyle/>
        <a:p>
          <a:endParaRPr lang="zh-CN" altLang="en-US"/>
        </a:p>
      </dgm:t>
    </dgm:pt>
    <dgm:pt modelId="{AA90BFF3-6BA8-4FBC-BBC2-9467FDAFF4F5}" type="pres">
      <dgm:prSet presAssocID="{D02DAD0A-5004-46F7-9510-BD6507F2DC8A}" presName="dummy" presStyleCnt="0"/>
      <dgm:spPr/>
    </dgm:pt>
    <dgm:pt modelId="{0CFBCD6B-BDE2-4B03-8492-33C68B4979D2}" type="pres">
      <dgm:prSet presAssocID="{D02DAD0A-5004-46F7-9510-BD6507F2DC8A}" presName="node" presStyleLbl="revTx" presStyleIdx="1" presStyleCnt="7" custScaleX="182597" custRadScaleRad="101504" custRadScaleInc="56040">
        <dgm:presLayoutVars>
          <dgm:bulletEnabled val="1"/>
        </dgm:presLayoutVars>
      </dgm:prSet>
      <dgm:spPr/>
      <dgm:t>
        <a:bodyPr/>
        <a:lstStyle/>
        <a:p>
          <a:endParaRPr lang="zh-CN" altLang="en-US"/>
        </a:p>
      </dgm:t>
    </dgm:pt>
    <dgm:pt modelId="{2E3C505C-BB89-450C-83DE-51A880B02A1A}" type="pres">
      <dgm:prSet presAssocID="{980FD227-8AA9-4CFD-A008-75A2814F40A3}" presName="sibTrans" presStyleLbl="node1" presStyleIdx="1" presStyleCnt="7"/>
      <dgm:spPr/>
      <dgm:t>
        <a:bodyPr/>
        <a:lstStyle/>
        <a:p>
          <a:endParaRPr lang="zh-CN" altLang="en-US"/>
        </a:p>
      </dgm:t>
    </dgm:pt>
    <dgm:pt modelId="{4EC8BABF-971B-41D3-806D-39A0F8EC92C5}" type="pres">
      <dgm:prSet presAssocID="{C14F7522-BFBD-400D-86F0-B3FF018A940A}" presName="dummy" presStyleCnt="0"/>
      <dgm:spPr/>
    </dgm:pt>
    <dgm:pt modelId="{C6BB5889-ADDE-4D08-AA90-F993EC76BC0F}" type="pres">
      <dgm:prSet presAssocID="{C14F7522-BFBD-400D-86F0-B3FF018A940A}" presName="node" presStyleLbl="revTx" presStyleIdx="2" presStyleCnt="7" custScaleX="184519">
        <dgm:presLayoutVars>
          <dgm:bulletEnabled val="1"/>
        </dgm:presLayoutVars>
      </dgm:prSet>
      <dgm:spPr/>
      <dgm:t>
        <a:bodyPr/>
        <a:lstStyle/>
        <a:p>
          <a:endParaRPr lang="zh-CN" altLang="en-US"/>
        </a:p>
      </dgm:t>
    </dgm:pt>
    <dgm:pt modelId="{850B693F-512A-41EB-9D52-0784EB261506}" type="pres">
      <dgm:prSet presAssocID="{4D908711-F89D-4428-BDD9-B7A8820C3F40}" presName="sibTrans" presStyleLbl="node1" presStyleIdx="2" presStyleCnt="7"/>
      <dgm:spPr/>
      <dgm:t>
        <a:bodyPr/>
        <a:lstStyle/>
        <a:p>
          <a:endParaRPr lang="zh-CN" altLang="en-US"/>
        </a:p>
      </dgm:t>
    </dgm:pt>
    <dgm:pt modelId="{0ACA13F3-694E-4564-958D-E15C53B52442}" type="pres">
      <dgm:prSet presAssocID="{0205CC54-8C25-46C9-9539-25591F376F8F}" presName="dummy" presStyleCnt="0"/>
      <dgm:spPr/>
    </dgm:pt>
    <dgm:pt modelId="{A0F72E69-EE85-4604-A8FE-AE4894EF818E}" type="pres">
      <dgm:prSet presAssocID="{0205CC54-8C25-46C9-9539-25591F376F8F}" presName="node" presStyleLbl="revTx" presStyleIdx="3" presStyleCnt="7" custScaleX="127479">
        <dgm:presLayoutVars>
          <dgm:bulletEnabled val="1"/>
        </dgm:presLayoutVars>
      </dgm:prSet>
      <dgm:spPr/>
      <dgm:t>
        <a:bodyPr/>
        <a:lstStyle/>
        <a:p>
          <a:endParaRPr lang="zh-CN" altLang="en-US"/>
        </a:p>
      </dgm:t>
    </dgm:pt>
    <dgm:pt modelId="{504C6D23-8323-4973-950C-F88109E5D2F4}" type="pres">
      <dgm:prSet presAssocID="{61207076-74CA-4F44-8597-297C85CBC0F8}" presName="sibTrans" presStyleLbl="node1" presStyleIdx="3" presStyleCnt="7"/>
      <dgm:spPr/>
      <dgm:t>
        <a:bodyPr/>
        <a:lstStyle/>
        <a:p>
          <a:endParaRPr lang="zh-CN" altLang="en-US"/>
        </a:p>
      </dgm:t>
    </dgm:pt>
    <dgm:pt modelId="{B285C5C1-F72D-481A-8543-AE527072A986}" type="pres">
      <dgm:prSet presAssocID="{02F95300-0ADD-4D90-B2F5-15D72144E942}" presName="dummy" presStyleCnt="0"/>
      <dgm:spPr/>
    </dgm:pt>
    <dgm:pt modelId="{B6574139-6A55-40FF-B241-F5449A655434}" type="pres">
      <dgm:prSet presAssocID="{02F95300-0ADD-4D90-B2F5-15D72144E942}" presName="node" presStyleLbl="revTx" presStyleIdx="4" presStyleCnt="7" custScaleX="166454">
        <dgm:presLayoutVars>
          <dgm:bulletEnabled val="1"/>
        </dgm:presLayoutVars>
      </dgm:prSet>
      <dgm:spPr/>
      <dgm:t>
        <a:bodyPr/>
        <a:lstStyle/>
        <a:p>
          <a:endParaRPr lang="zh-CN" altLang="en-US"/>
        </a:p>
      </dgm:t>
    </dgm:pt>
    <dgm:pt modelId="{BACCF713-4EBB-4722-A604-70063E4E9A09}" type="pres">
      <dgm:prSet presAssocID="{A2FC789B-331A-47AC-8B63-E23939FDC7B9}" presName="sibTrans" presStyleLbl="node1" presStyleIdx="4" presStyleCnt="7"/>
      <dgm:spPr/>
      <dgm:t>
        <a:bodyPr/>
        <a:lstStyle/>
        <a:p>
          <a:endParaRPr lang="zh-CN" altLang="en-US"/>
        </a:p>
      </dgm:t>
    </dgm:pt>
    <dgm:pt modelId="{B1BF7FC0-B835-4939-92E8-C73040B4DACD}" type="pres">
      <dgm:prSet presAssocID="{5D746288-C7A5-413F-A9BF-E280DBA8F5E2}" presName="dummy" presStyleCnt="0"/>
      <dgm:spPr/>
    </dgm:pt>
    <dgm:pt modelId="{AF23A31B-4058-42C3-AB9C-36D2D136BF5F}" type="pres">
      <dgm:prSet presAssocID="{5D746288-C7A5-413F-A9BF-E280DBA8F5E2}" presName="node" presStyleLbl="revTx" presStyleIdx="5" presStyleCnt="7" custScaleX="199755" custRadScaleRad="100127" custRadScaleInc="-28118">
        <dgm:presLayoutVars>
          <dgm:bulletEnabled val="1"/>
        </dgm:presLayoutVars>
      </dgm:prSet>
      <dgm:spPr/>
      <dgm:t>
        <a:bodyPr/>
        <a:lstStyle/>
        <a:p>
          <a:endParaRPr lang="zh-CN" altLang="en-US"/>
        </a:p>
      </dgm:t>
    </dgm:pt>
    <dgm:pt modelId="{01DBBC47-1FB3-4632-8ABC-C0973059F283}" type="pres">
      <dgm:prSet presAssocID="{63149B26-7A62-4A18-B54C-3BA23FD88C3C}" presName="sibTrans" presStyleLbl="node1" presStyleIdx="5" presStyleCnt="7"/>
      <dgm:spPr/>
      <dgm:t>
        <a:bodyPr/>
        <a:lstStyle/>
        <a:p>
          <a:endParaRPr lang="zh-CN" altLang="en-US"/>
        </a:p>
      </dgm:t>
    </dgm:pt>
    <dgm:pt modelId="{9CF9F5B0-08BA-4290-AB33-1106696417EB}" type="pres">
      <dgm:prSet presAssocID="{625E503C-2369-468C-8AB2-734A240B5601}" presName="dummy" presStyleCnt="0"/>
      <dgm:spPr/>
    </dgm:pt>
    <dgm:pt modelId="{A6E16541-80A9-4956-AB2F-8C7FC84E3585}" type="pres">
      <dgm:prSet presAssocID="{625E503C-2369-468C-8AB2-734A240B5601}" presName="node" presStyleLbl="revTx" presStyleIdx="6" presStyleCnt="7" custScaleX="166418" custRadScaleRad="94913" custRadScaleInc="-48180">
        <dgm:presLayoutVars>
          <dgm:bulletEnabled val="1"/>
        </dgm:presLayoutVars>
      </dgm:prSet>
      <dgm:spPr/>
      <dgm:t>
        <a:bodyPr/>
        <a:lstStyle/>
        <a:p>
          <a:endParaRPr lang="zh-CN" altLang="en-US"/>
        </a:p>
      </dgm:t>
    </dgm:pt>
    <dgm:pt modelId="{DEC920AF-3EEC-4F86-81E6-C54F83C02618}" type="pres">
      <dgm:prSet presAssocID="{DD0C5CE4-7A96-43B8-ACD0-297848872E6E}" presName="sibTrans" presStyleLbl="node1" presStyleIdx="6" presStyleCnt="7" custScaleY="97782"/>
      <dgm:spPr/>
      <dgm:t>
        <a:bodyPr/>
        <a:lstStyle/>
        <a:p>
          <a:endParaRPr lang="zh-CN" altLang="en-US"/>
        </a:p>
      </dgm:t>
    </dgm:pt>
  </dgm:ptLst>
  <dgm:cxnLst>
    <dgm:cxn modelId="{EFCACB5C-B7E5-4A45-8A25-AB91FE0265B2}" srcId="{6EE6EDE4-D9F9-426C-B94A-609A9EC7A85C}" destId="{625E503C-2369-468C-8AB2-734A240B5601}" srcOrd="6" destOrd="0" parTransId="{DAA6D94C-3C82-4758-8974-A7D173E24927}" sibTransId="{DD0C5CE4-7A96-43B8-ACD0-297848872E6E}"/>
    <dgm:cxn modelId="{49ECAC5B-7946-418F-876A-F700AE21C92C}" srcId="{6EE6EDE4-D9F9-426C-B94A-609A9EC7A85C}" destId="{0205CC54-8C25-46C9-9539-25591F376F8F}" srcOrd="3" destOrd="0" parTransId="{BDE5F9E3-6CA0-4553-BBBD-1B448E226228}" sibTransId="{61207076-74CA-4F44-8597-297C85CBC0F8}"/>
    <dgm:cxn modelId="{A5483D5E-84C6-412E-A916-439F15CC292B}" type="presOf" srcId="{625E503C-2369-468C-8AB2-734A240B5601}" destId="{A6E16541-80A9-4956-AB2F-8C7FC84E3585}" srcOrd="0" destOrd="0" presId="urn:microsoft.com/office/officeart/2005/8/layout/cycle1"/>
    <dgm:cxn modelId="{81AC9D1C-4F51-4533-9597-CFAE35A71A96}" type="presOf" srcId="{980FD227-8AA9-4CFD-A008-75A2814F40A3}" destId="{2E3C505C-BB89-450C-83DE-51A880B02A1A}" srcOrd="0" destOrd="0" presId="urn:microsoft.com/office/officeart/2005/8/layout/cycle1"/>
    <dgm:cxn modelId="{7283D2F0-571A-4431-A153-F2FE2091EEBD}" type="presOf" srcId="{4D908711-F89D-4428-BDD9-B7A8820C3F40}" destId="{850B693F-512A-41EB-9D52-0784EB261506}" srcOrd="0" destOrd="0" presId="urn:microsoft.com/office/officeart/2005/8/layout/cycle1"/>
    <dgm:cxn modelId="{6E029CC9-F45E-4E47-ADA9-6A195BA943B4}" type="presOf" srcId="{63149B26-7A62-4A18-B54C-3BA23FD88C3C}" destId="{01DBBC47-1FB3-4632-8ABC-C0973059F283}" srcOrd="0" destOrd="0" presId="urn:microsoft.com/office/officeart/2005/8/layout/cycle1"/>
    <dgm:cxn modelId="{6765570C-59E4-45AD-B049-56089BA55CD3}" type="presOf" srcId="{61207076-74CA-4F44-8597-297C85CBC0F8}" destId="{504C6D23-8323-4973-950C-F88109E5D2F4}" srcOrd="0" destOrd="0" presId="urn:microsoft.com/office/officeart/2005/8/layout/cycle1"/>
    <dgm:cxn modelId="{A8741CE2-A9E4-4F59-9D2D-21E349538B35}" type="presOf" srcId="{A2FC789B-331A-47AC-8B63-E23939FDC7B9}" destId="{BACCF713-4EBB-4722-A604-70063E4E9A09}" srcOrd="0" destOrd="0" presId="urn:microsoft.com/office/officeart/2005/8/layout/cycle1"/>
    <dgm:cxn modelId="{BCFFF840-FCB6-43C1-9E8A-C8C9850ABD15}" srcId="{6EE6EDE4-D9F9-426C-B94A-609A9EC7A85C}" destId="{D02DAD0A-5004-46F7-9510-BD6507F2DC8A}" srcOrd="1" destOrd="0" parTransId="{7863C763-459D-48EC-A8D8-9600949B49E6}" sibTransId="{980FD227-8AA9-4CFD-A008-75A2814F40A3}"/>
    <dgm:cxn modelId="{D0AE7B79-9F22-4851-9A1A-81817DA856D9}" type="presOf" srcId="{5D746288-C7A5-413F-A9BF-E280DBA8F5E2}" destId="{AF23A31B-4058-42C3-AB9C-36D2D136BF5F}" srcOrd="0" destOrd="0" presId="urn:microsoft.com/office/officeart/2005/8/layout/cycle1"/>
    <dgm:cxn modelId="{D92F3D13-F9B6-4E06-9CDA-6DA3B71A52B3}" type="presOf" srcId="{DD0C5CE4-7A96-43B8-ACD0-297848872E6E}" destId="{DEC920AF-3EEC-4F86-81E6-C54F83C02618}" srcOrd="0" destOrd="0" presId="urn:microsoft.com/office/officeart/2005/8/layout/cycle1"/>
    <dgm:cxn modelId="{E398F513-6EE9-45F9-8BF7-9F090C27CAF4}" type="presOf" srcId="{02F95300-0ADD-4D90-B2F5-15D72144E942}" destId="{B6574139-6A55-40FF-B241-F5449A655434}" srcOrd="0" destOrd="0" presId="urn:microsoft.com/office/officeart/2005/8/layout/cycle1"/>
    <dgm:cxn modelId="{27CEB870-0D87-4B8C-B946-899DBAE256BA}" type="presOf" srcId="{0205CC54-8C25-46C9-9539-25591F376F8F}" destId="{A0F72E69-EE85-4604-A8FE-AE4894EF818E}" srcOrd="0" destOrd="0" presId="urn:microsoft.com/office/officeart/2005/8/layout/cycle1"/>
    <dgm:cxn modelId="{FBCA9110-A793-4813-9C90-D633DFBBFF6B}" srcId="{6EE6EDE4-D9F9-426C-B94A-609A9EC7A85C}" destId="{C14F7522-BFBD-400D-86F0-B3FF018A940A}" srcOrd="2" destOrd="0" parTransId="{229EBF0C-FA72-41CB-9220-22EF6017487B}" sibTransId="{4D908711-F89D-4428-BDD9-B7A8820C3F40}"/>
    <dgm:cxn modelId="{53F1C568-0A22-4D10-B04A-A85E09E817F6}" type="presOf" srcId="{C14F7522-BFBD-400D-86F0-B3FF018A940A}" destId="{C6BB5889-ADDE-4D08-AA90-F993EC76BC0F}" srcOrd="0" destOrd="0" presId="urn:microsoft.com/office/officeart/2005/8/layout/cycle1"/>
    <dgm:cxn modelId="{DD0C1A03-129A-4EB4-97E6-AF44B8C2B86E}" srcId="{6EE6EDE4-D9F9-426C-B94A-609A9EC7A85C}" destId="{02F95300-0ADD-4D90-B2F5-15D72144E942}" srcOrd="4" destOrd="0" parTransId="{923370AA-4BF4-4314-8D37-8C1525C77A8B}" sibTransId="{A2FC789B-331A-47AC-8B63-E23939FDC7B9}"/>
    <dgm:cxn modelId="{0D710CE2-3469-40B7-93C4-EB7240AE4D69}" type="presOf" srcId="{6EE6EDE4-D9F9-426C-B94A-609A9EC7A85C}" destId="{7BD227BC-BD89-492A-B056-084D31F013C2}" srcOrd="0" destOrd="0" presId="urn:microsoft.com/office/officeart/2005/8/layout/cycle1"/>
    <dgm:cxn modelId="{3DC7BE71-24D9-44B8-AAAA-4A823009859E}" type="presOf" srcId="{0C6CFFE9-7714-46F9-9FF0-FF589BE049E1}" destId="{57079EAA-B5EC-4B43-BCD8-9FA409893A20}" srcOrd="0" destOrd="0" presId="urn:microsoft.com/office/officeart/2005/8/layout/cycle1"/>
    <dgm:cxn modelId="{F6E9C22C-CBEB-40DA-8765-F3417535F1D6}" srcId="{6EE6EDE4-D9F9-426C-B94A-609A9EC7A85C}" destId="{5D746288-C7A5-413F-A9BF-E280DBA8F5E2}" srcOrd="5" destOrd="0" parTransId="{39633F2D-C39C-41DE-BD1B-8C8A7BE8795C}" sibTransId="{63149B26-7A62-4A18-B54C-3BA23FD88C3C}"/>
    <dgm:cxn modelId="{4DE6B5C0-7892-4BAA-A92E-35930AEA5B07}" srcId="{6EE6EDE4-D9F9-426C-B94A-609A9EC7A85C}" destId="{59842AD8-8AC2-4CA7-BC5A-F99384590B6A}" srcOrd="0" destOrd="0" parTransId="{295B7300-B23A-4646-B3F8-CD6A4B64FC03}" sibTransId="{0C6CFFE9-7714-46F9-9FF0-FF589BE049E1}"/>
    <dgm:cxn modelId="{9A3AAB0A-47BB-4008-A5AC-2AF7AAAC8029}" type="presOf" srcId="{D02DAD0A-5004-46F7-9510-BD6507F2DC8A}" destId="{0CFBCD6B-BDE2-4B03-8492-33C68B4979D2}" srcOrd="0" destOrd="0" presId="urn:microsoft.com/office/officeart/2005/8/layout/cycle1"/>
    <dgm:cxn modelId="{B7AC2D45-213C-4C3E-8C0D-FC5674FEED7D}" type="presOf" srcId="{59842AD8-8AC2-4CA7-BC5A-F99384590B6A}" destId="{B0897AE3-EAC3-484E-B531-236DAC44FD60}" srcOrd="0" destOrd="0" presId="urn:microsoft.com/office/officeart/2005/8/layout/cycle1"/>
    <dgm:cxn modelId="{DDECE9E4-C2D8-4707-8793-AFE443818875}" type="presParOf" srcId="{7BD227BC-BD89-492A-B056-084D31F013C2}" destId="{DEF7054C-64CB-4103-BAAC-F8750A2AE296}" srcOrd="0" destOrd="0" presId="urn:microsoft.com/office/officeart/2005/8/layout/cycle1"/>
    <dgm:cxn modelId="{45CE3A05-60E8-41EA-9643-7E66645B19A4}" type="presParOf" srcId="{7BD227BC-BD89-492A-B056-084D31F013C2}" destId="{B0897AE3-EAC3-484E-B531-236DAC44FD60}" srcOrd="1" destOrd="0" presId="urn:microsoft.com/office/officeart/2005/8/layout/cycle1"/>
    <dgm:cxn modelId="{52FC10B8-9CE0-49B5-9E51-E5EE9691164E}" type="presParOf" srcId="{7BD227BC-BD89-492A-B056-084D31F013C2}" destId="{57079EAA-B5EC-4B43-BCD8-9FA409893A20}" srcOrd="2" destOrd="0" presId="urn:microsoft.com/office/officeart/2005/8/layout/cycle1"/>
    <dgm:cxn modelId="{AA9608D3-8AE7-4125-BADE-E43CE623ABF7}" type="presParOf" srcId="{7BD227BC-BD89-492A-B056-084D31F013C2}" destId="{AA90BFF3-6BA8-4FBC-BBC2-9467FDAFF4F5}" srcOrd="3" destOrd="0" presId="urn:microsoft.com/office/officeart/2005/8/layout/cycle1"/>
    <dgm:cxn modelId="{AA25747D-0D1F-4620-8C95-621A99B8C7A5}" type="presParOf" srcId="{7BD227BC-BD89-492A-B056-084D31F013C2}" destId="{0CFBCD6B-BDE2-4B03-8492-33C68B4979D2}" srcOrd="4" destOrd="0" presId="urn:microsoft.com/office/officeart/2005/8/layout/cycle1"/>
    <dgm:cxn modelId="{C84350F1-BA2F-4E81-A869-9857A250900F}" type="presParOf" srcId="{7BD227BC-BD89-492A-B056-084D31F013C2}" destId="{2E3C505C-BB89-450C-83DE-51A880B02A1A}" srcOrd="5" destOrd="0" presId="urn:microsoft.com/office/officeart/2005/8/layout/cycle1"/>
    <dgm:cxn modelId="{F35A577C-B175-4FBE-BD13-59B8EDE989BE}" type="presParOf" srcId="{7BD227BC-BD89-492A-B056-084D31F013C2}" destId="{4EC8BABF-971B-41D3-806D-39A0F8EC92C5}" srcOrd="6" destOrd="0" presId="urn:microsoft.com/office/officeart/2005/8/layout/cycle1"/>
    <dgm:cxn modelId="{A4ADDAE7-ED7B-4688-B421-5A5353E694E8}" type="presParOf" srcId="{7BD227BC-BD89-492A-B056-084D31F013C2}" destId="{C6BB5889-ADDE-4D08-AA90-F993EC76BC0F}" srcOrd="7" destOrd="0" presId="urn:microsoft.com/office/officeart/2005/8/layout/cycle1"/>
    <dgm:cxn modelId="{30DCA4C9-9D91-4117-B8DF-3149CB8183E6}" type="presParOf" srcId="{7BD227BC-BD89-492A-B056-084D31F013C2}" destId="{850B693F-512A-41EB-9D52-0784EB261506}" srcOrd="8" destOrd="0" presId="urn:microsoft.com/office/officeart/2005/8/layout/cycle1"/>
    <dgm:cxn modelId="{2967BF8B-0799-486C-A780-2D3CB88BC7A2}" type="presParOf" srcId="{7BD227BC-BD89-492A-B056-084D31F013C2}" destId="{0ACA13F3-694E-4564-958D-E15C53B52442}" srcOrd="9" destOrd="0" presId="urn:microsoft.com/office/officeart/2005/8/layout/cycle1"/>
    <dgm:cxn modelId="{4891C7CD-E32B-40FD-BC22-35F583E30018}" type="presParOf" srcId="{7BD227BC-BD89-492A-B056-084D31F013C2}" destId="{A0F72E69-EE85-4604-A8FE-AE4894EF818E}" srcOrd="10" destOrd="0" presId="urn:microsoft.com/office/officeart/2005/8/layout/cycle1"/>
    <dgm:cxn modelId="{A19A14BD-CEED-4BF6-9BFD-6B3CFC658BB1}" type="presParOf" srcId="{7BD227BC-BD89-492A-B056-084D31F013C2}" destId="{504C6D23-8323-4973-950C-F88109E5D2F4}" srcOrd="11" destOrd="0" presId="urn:microsoft.com/office/officeart/2005/8/layout/cycle1"/>
    <dgm:cxn modelId="{C2649478-A42C-4665-8582-60DECDAE80F4}" type="presParOf" srcId="{7BD227BC-BD89-492A-B056-084D31F013C2}" destId="{B285C5C1-F72D-481A-8543-AE527072A986}" srcOrd="12" destOrd="0" presId="urn:microsoft.com/office/officeart/2005/8/layout/cycle1"/>
    <dgm:cxn modelId="{6672B01F-E638-4B15-95BC-1404F2DDFB56}" type="presParOf" srcId="{7BD227BC-BD89-492A-B056-084D31F013C2}" destId="{B6574139-6A55-40FF-B241-F5449A655434}" srcOrd="13" destOrd="0" presId="urn:microsoft.com/office/officeart/2005/8/layout/cycle1"/>
    <dgm:cxn modelId="{26499293-D31C-460E-B098-80478ADE12BD}" type="presParOf" srcId="{7BD227BC-BD89-492A-B056-084D31F013C2}" destId="{BACCF713-4EBB-4722-A604-70063E4E9A09}" srcOrd="14" destOrd="0" presId="urn:microsoft.com/office/officeart/2005/8/layout/cycle1"/>
    <dgm:cxn modelId="{03E2CB78-B8D2-48BB-A623-2B768EC1BB49}" type="presParOf" srcId="{7BD227BC-BD89-492A-B056-084D31F013C2}" destId="{B1BF7FC0-B835-4939-92E8-C73040B4DACD}" srcOrd="15" destOrd="0" presId="urn:microsoft.com/office/officeart/2005/8/layout/cycle1"/>
    <dgm:cxn modelId="{FBC89DFD-B011-4D59-B069-D0F8FC2F6FCC}" type="presParOf" srcId="{7BD227BC-BD89-492A-B056-084D31F013C2}" destId="{AF23A31B-4058-42C3-AB9C-36D2D136BF5F}" srcOrd="16" destOrd="0" presId="urn:microsoft.com/office/officeart/2005/8/layout/cycle1"/>
    <dgm:cxn modelId="{D57B171E-5F52-46A6-9F8E-4D1A33956D95}" type="presParOf" srcId="{7BD227BC-BD89-492A-B056-084D31F013C2}" destId="{01DBBC47-1FB3-4632-8ABC-C0973059F283}" srcOrd="17" destOrd="0" presId="urn:microsoft.com/office/officeart/2005/8/layout/cycle1"/>
    <dgm:cxn modelId="{3E769DC5-CAE8-48D3-87CD-88F1D0F89D1F}" type="presParOf" srcId="{7BD227BC-BD89-492A-B056-084D31F013C2}" destId="{9CF9F5B0-08BA-4290-AB33-1106696417EB}" srcOrd="18" destOrd="0" presId="urn:microsoft.com/office/officeart/2005/8/layout/cycle1"/>
    <dgm:cxn modelId="{2DE76F67-7E9C-4732-A268-D36C57CCC971}" type="presParOf" srcId="{7BD227BC-BD89-492A-B056-084D31F013C2}" destId="{A6E16541-80A9-4956-AB2F-8C7FC84E3585}" srcOrd="19" destOrd="0" presId="urn:microsoft.com/office/officeart/2005/8/layout/cycle1"/>
    <dgm:cxn modelId="{130FFB76-0906-4D8E-BEA1-CB9D19838552}" type="presParOf" srcId="{7BD227BC-BD89-492A-B056-084D31F013C2}" destId="{DEC920AF-3EEC-4F86-81E6-C54F83C02618}" srcOrd="20"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BAA6CF3-83EE-4475-A418-9774F64218B5}" type="datetimeFigureOut">
              <a:rPr lang="zh-CN" altLang="en-US" smtClean="0"/>
              <a:t>2024/12/14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B24EE0-B61E-478C-8993-12BD31BEAB7D}" type="slidenum">
              <a:rPr lang="zh-CN" altLang="en-US" smtClean="0"/>
              <a:t>‹#›</a:t>
            </a:fld>
            <a:endParaRPr lang="zh-CN" altLang="en-US"/>
          </a:p>
        </p:txBody>
      </p:sp>
    </p:spTree>
    <p:extLst>
      <p:ext uri="{BB962C8B-B14F-4D97-AF65-F5344CB8AC3E}">
        <p14:creationId xmlns:p14="http://schemas.microsoft.com/office/powerpoint/2010/main" val="31095270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FCE283-C499-47A1-AEB3-FB6DAE7F9A82}" type="datetimeFigureOut">
              <a:rPr lang="zh-CN" altLang="en-US" smtClean="0"/>
              <a:t>2024/12/14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A452A-FBB3-4FC5-B6FC-1F5B4BC66F0A}" type="slidenum">
              <a:rPr lang="zh-CN" altLang="en-US" smtClean="0"/>
              <a:t>‹#›</a:t>
            </a:fld>
            <a:endParaRPr lang="zh-CN" altLang="en-US"/>
          </a:p>
        </p:txBody>
      </p:sp>
    </p:spTree>
    <p:extLst>
      <p:ext uri="{BB962C8B-B14F-4D97-AF65-F5344CB8AC3E}">
        <p14:creationId xmlns:p14="http://schemas.microsoft.com/office/powerpoint/2010/main" val="5107349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管理的本质是什么呢？德鲁克的</a:t>
            </a:r>
            <a:r>
              <a:rPr lang="en-US" altLang="zh-CN" dirty="0"/>
              <a:t>《</a:t>
            </a:r>
            <a:r>
              <a:rPr lang="zh-CN" altLang="en-US" dirty="0"/>
              <a:t>高效能的管理者</a:t>
            </a:r>
            <a:r>
              <a:rPr lang="en-US" altLang="zh-CN" dirty="0"/>
              <a:t>》</a:t>
            </a:r>
            <a:r>
              <a:rPr lang="zh-CN" altLang="en-US" dirty="0"/>
              <a:t>：使组织的绩效得到提升，使人员的潜能得到充分的发挥。</a:t>
            </a:r>
          </a:p>
        </p:txBody>
      </p:sp>
      <p:sp>
        <p:nvSpPr>
          <p:cNvPr id="4" name="灯片编号占位符 3"/>
          <p:cNvSpPr>
            <a:spLocks noGrp="1"/>
          </p:cNvSpPr>
          <p:nvPr>
            <p:ph type="sldNum" sz="quarter" idx="5"/>
          </p:nvPr>
        </p:nvSpPr>
        <p:spPr/>
        <p:txBody>
          <a:bodyPr/>
          <a:lstStyle/>
          <a:p>
            <a:fld id="{462A452A-FBB3-4FC5-B6FC-1F5B4BC66F0A}" type="slidenum">
              <a:rPr lang="zh-CN" altLang="en-US" smtClean="0"/>
              <a:t>1</a:t>
            </a:fld>
            <a:endParaRPr lang="zh-CN" altLang="en-US"/>
          </a:p>
        </p:txBody>
      </p:sp>
    </p:spTree>
    <p:extLst>
      <p:ext uri="{BB962C8B-B14F-4D97-AF65-F5344CB8AC3E}">
        <p14:creationId xmlns:p14="http://schemas.microsoft.com/office/powerpoint/2010/main" val="2078041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1200" b="0" i="0" u="none" strike="noStrike" kern="1200" dirty="0">
                <a:solidFill>
                  <a:schemeClr val="tx1"/>
                </a:solidFill>
                <a:effectLst/>
                <a:latin typeface="+mn-lt"/>
                <a:ea typeface="+mn-ea"/>
                <a:cs typeface="+mn-cs"/>
              </a:rPr>
              <a:t>干嘉伟如今在高瓴资本担任运营合伙人，但作为曾助力美团于“千团大战”中大获全胜的股肱之臣，他在担任美团</a:t>
            </a:r>
            <a:r>
              <a:rPr lang="en-US" altLang="zh-CN" sz="1200" b="0" i="0" u="none" strike="noStrike" kern="1200" dirty="0">
                <a:solidFill>
                  <a:schemeClr val="tx1"/>
                </a:solidFill>
                <a:effectLst/>
                <a:latin typeface="+mn-lt"/>
                <a:ea typeface="+mn-ea"/>
                <a:cs typeface="+mn-cs"/>
              </a:rPr>
              <a:t>COO</a:t>
            </a:r>
            <a:r>
              <a:rPr lang="zh-CN" altLang="en-US" sz="1200" b="0" i="0" u="none" strike="noStrike" kern="1200" dirty="0">
                <a:solidFill>
                  <a:schemeClr val="tx1"/>
                </a:solidFill>
                <a:effectLst/>
                <a:latin typeface="+mn-lt"/>
                <a:ea typeface="+mn-ea"/>
                <a:cs typeface="+mn-cs"/>
              </a:rPr>
              <a:t>之前，曾是阿里</a:t>
            </a:r>
            <a:r>
              <a:rPr lang="en-US" altLang="zh-CN" sz="1200" b="0" i="0" u="none" strike="noStrike" kern="1200" dirty="0">
                <a:solidFill>
                  <a:schemeClr val="tx1"/>
                </a:solidFill>
                <a:effectLst/>
                <a:latin typeface="+mn-lt"/>
                <a:ea typeface="+mn-ea"/>
                <a:cs typeface="+mn-cs"/>
              </a:rPr>
              <a:t>B2B</a:t>
            </a:r>
            <a:r>
              <a:rPr lang="zh-CN" altLang="en-US" sz="1200" b="0" i="0" u="none" strike="noStrike" kern="1200" dirty="0">
                <a:solidFill>
                  <a:schemeClr val="tx1"/>
                </a:solidFill>
                <a:effectLst/>
                <a:latin typeface="+mn-lt"/>
                <a:ea typeface="+mn-ea"/>
                <a:cs typeface="+mn-cs"/>
              </a:rPr>
              <a:t>公司的副总裁。</a:t>
            </a:r>
            <a:endParaRPr lang="en-US" altLang="zh-CN" sz="1200" b="0" i="0" u="none" strike="noStrike" kern="1200" dirty="0">
              <a:solidFill>
                <a:schemeClr val="tx1"/>
              </a:solidFill>
              <a:effectLst/>
              <a:latin typeface="+mn-lt"/>
              <a:ea typeface="+mn-ea"/>
              <a:cs typeface="+mn-cs"/>
            </a:endParaRPr>
          </a:p>
          <a:p>
            <a:pPr algn="just"/>
            <a:r>
              <a:rPr lang="zh-CN" altLang="en-US" dirty="0">
                <a:solidFill>
                  <a:srgbClr val="191919"/>
                </a:solidFill>
                <a:latin typeface="&amp;quot"/>
              </a:rPr>
              <a:t>干嘉伟解释说，“假”就是标准操作规范，规定你必须怎么干，就怎么干；“真”是人才和组织的发展提升。</a:t>
            </a:r>
          </a:p>
          <a:p>
            <a:pPr algn="just"/>
            <a:r>
              <a:rPr lang="zh-CN" altLang="en-US" b="1" dirty="0">
                <a:solidFill>
                  <a:srgbClr val="191919"/>
                </a:solidFill>
                <a:latin typeface="&amp;quot"/>
              </a:rPr>
              <a:t>换句话说就是：过程指标、结果指标只是一种手段，目的是通过这些手段找到更靠谱的人，建立更强大的团队。</a:t>
            </a:r>
            <a:endParaRPr lang="zh-CN" altLang="en-US"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2</a:t>
            </a:fld>
            <a:endParaRPr lang="zh-CN" altLang="en-US"/>
          </a:p>
        </p:txBody>
      </p:sp>
    </p:spTree>
    <p:extLst>
      <p:ext uri="{BB962C8B-B14F-4D97-AF65-F5344CB8AC3E}">
        <p14:creationId xmlns:p14="http://schemas.microsoft.com/office/powerpoint/2010/main" val="1853368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3</a:t>
            </a:fld>
            <a:endParaRPr lang="zh-CN" altLang="en-US"/>
          </a:p>
        </p:txBody>
      </p:sp>
    </p:spTree>
    <p:extLst>
      <p:ext uri="{BB962C8B-B14F-4D97-AF65-F5344CB8AC3E}">
        <p14:creationId xmlns:p14="http://schemas.microsoft.com/office/powerpoint/2010/main" val="4049383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领导者的力量，任正非</a:t>
            </a:r>
          </a:p>
        </p:txBody>
      </p:sp>
      <p:sp>
        <p:nvSpPr>
          <p:cNvPr id="4" name="灯片编号占位符 3"/>
          <p:cNvSpPr>
            <a:spLocks noGrp="1"/>
          </p:cNvSpPr>
          <p:nvPr>
            <p:ph type="sldNum" sz="quarter" idx="10"/>
          </p:nvPr>
        </p:nvSpPr>
        <p:spPr/>
        <p:txBody>
          <a:bodyPr/>
          <a:lstStyle/>
          <a:p>
            <a:fld id="{462A452A-FBB3-4FC5-B6FC-1F5B4BC66F0A}" type="slidenum">
              <a:rPr lang="zh-CN" altLang="en-US" smtClean="0"/>
              <a:t>25</a:t>
            </a:fld>
            <a:endParaRPr lang="zh-CN" altLang="en-US"/>
          </a:p>
        </p:txBody>
      </p:sp>
    </p:spTree>
    <p:extLst>
      <p:ext uri="{BB962C8B-B14F-4D97-AF65-F5344CB8AC3E}">
        <p14:creationId xmlns:p14="http://schemas.microsoft.com/office/powerpoint/2010/main" val="1014544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以过程方法建立体系</a:t>
            </a:r>
          </a:p>
        </p:txBody>
      </p:sp>
      <p:sp>
        <p:nvSpPr>
          <p:cNvPr id="4" name="灯片编号占位符 3"/>
          <p:cNvSpPr>
            <a:spLocks noGrp="1"/>
          </p:cNvSpPr>
          <p:nvPr>
            <p:ph type="sldNum" sz="quarter" idx="10"/>
          </p:nvPr>
        </p:nvSpPr>
        <p:spPr/>
        <p:txBody>
          <a:bodyPr/>
          <a:lstStyle/>
          <a:p>
            <a:fld id="{462A452A-FBB3-4FC5-B6FC-1F5B4BC66F0A}" type="slidenum">
              <a:rPr lang="zh-CN" altLang="en-US" smtClean="0"/>
              <a:t>27</a:t>
            </a:fld>
            <a:endParaRPr lang="zh-CN" altLang="en-US"/>
          </a:p>
        </p:txBody>
      </p:sp>
    </p:spTree>
    <p:extLst>
      <p:ext uri="{BB962C8B-B14F-4D97-AF65-F5344CB8AC3E}">
        <p14:creationId xmlns:p14="http://schemas.microsoft.com/office/powerpoint/2010/main" val="541341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28</a:t>
            </a:fld>
            <a:endParaRPr lang="zh-CN" altLang="en-US"/>
          </a:p>
        </p:txBody>
      </p:sp>
    </p:spTree>
    <p:extLst>
      <p:ext uri="{BB962C8B-B14F-4D97-AF65-F5344CB8AC3E}">
        <p14:creationId xmlns:p14="http://schemas.microsoft.com/office/powerpoint/2010/main" val="3283020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事实的，确定的，以数据为基础。统计分析</a:t>
            </a:r>
            <a:r>
              <a:rPr lang="en-US" altLang="zh-CN" dirty="0" err="1"/>
              <a:t>Cpk</a:t>
            </a:r>
            <a:r>
              <a:rPr lang="en-US" altLang="zh-CN" dirty="0"/>
              <a:t>, </a:t>
            </a:r>
            <a:r>
              <a:rPr lang="en-US" altLang="zh-CN" dirty="0" err="1"/>
              <a:t>Ppk</a:t>
            </a:r>
            <a:r>
              <a:rPr lang="zh-CN" altLang="en-US" dirty="0"/>
              <a:t>，数据统计是为了更好的做决策。</a:t>
            </a:r>
          </a:p>
        </p:txBody>
      </p:sp>
      <p:sp>
        <p:nvSpPr>
          <p:cNvPr id="4" name="灯片编号占位符 3"/>
          <p:cNvSpPr>
            <a:spLocks noGrp="1"/>
          </p:cNvSpPr>
          <p:nvPr>
            <p:ph type="sldNum" sz="quarter" idx="10"/>
          </p:nvPr>
        </p:nvSpPr>
        <p:spPr/>
        <p:txBody>
          <a:bodyPr/>
          <a:lstStyle/>
          <a:p>
            <a:fld id="{462A452A-FBB3-4FC5-B6FC-1F5B4BC66F0A}" type="slidenum">
              <a:rPr lang="zh-CN" altLang="en-US" smtClean="0"/>
              <a:t>29</a:t>
            </a:fld>
            <a:endParaRPr lang="zh-CN" altLang="en-US"/>
          </a:p>
        </p:txBody>
      </p:sp>
    </p:spTree>
    <p:extLst>
      <p:ext uri="{BB962C8B-B14F-4D97-AF65-F5344CB8AC3E}">
        <p14:creationId xmlns:p14="http://schemas.microsoft.com/office/powerpoint/2010/main" val="531013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质量策划：</a:t>
            </a:r>
            <a:r>
              <a:rPr lang="en-US" altLang="zh-CN" dirty="0"/>
              <a:t>Quality planning </a:t>
            </a:r>
            <a:r>
              <a:rPr lang="zh-CN" altLang="en-US" dirty="0"/>
              <a:t>（</a:t>
            </a:r>
            <a:r>
              <a:rPr lang="en-US" altLang="zh-CN" dirty="0"/>
              <a:t>ISO9000</a:t>
            </a:r>
            <a:r>
              <a:rPr lang="zh-CN" altLang="en-US" dirty="0"/>
              <a:t>：</a:t>
            </a:r>
            <a:r>
              <a:rPr lang="en-US" altLang="zh-CN" dirty="0"/>
              <a:t>2005</a:t>
            </a:r>
            <a:r>
              <a:rPr lang="zh-CN" altLang="en-US" dirty="0"/>
              <a:t>）质量管理的一部分，致力于制定质量目标并规定必要的运行过程和相关资源以实现质量目标。</a:t>
            </a:r>
          </a:p>
        </p:txBody>
      </p:sp>
      <p:sp>
        <p:nvSpPr>
          <p:cNvPr id="4" name="灯片编号占位符 3"/>
          <p:cNvSpPr>
            <a:spLocks noGrp="1"/>
          </p:cNvSpPr>
          <p:nvPr>
            <p:ph type="sldNum" sz="quarter" idx="5"/>
          </p:nvPr>
        </p:nvSpPr>
        <p:spPr/>
        <p:txBody>
          <a:bodyPr/>
          <a:lstStyle/>
          <a:p>
            <a:fld id="{462A452A-FBB3-4FC5-B6FC-1F5B4BC66F0A}" type="slidenum">
              <a:rPr lang="zh-CN" altLang="en-US" smtClean="0"/>
              <a:t>35</a:t>
            </a:fld>
            <a:endParaRPr lang="zh-CN" altLang="en-US"/>
          </a:p>
        </p:txBody>
      </p:sp>
    </p:spTree>
    <p:extLst>
      <p:ext uri="{BB962C8B-B14F-4D97-AF65-F5344CB8AC3E}">
        <p14:creationId xmlns:p14="http://schemas.microsoft.com/office/powerpoint/2010/main" val="2041317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医疗器械的临床试验一般按照类别在规定数量的医疗机构做规定例数，并且试验结果符合相应的方案和预期用途的要求，就可以，跟药品临床试验有区别</a:t>
            </a:r>
          </a:p>
        </p:txBody>
      </p:sp>
      <p:sp>
        <p:nvSpPr>
          <p:cNvPr id="4" name="灯片编号占位符 3"/>
          <p:cNvSpPr>
            <a:spLocks noGrp="1"/>
          </p:cNvSpPr>
          <p:nvPr>
            <p:ph type="sldNum" sz="quarter" idx="5"/>
          </p:nvPr>
        </p:nvSpPr>
        <p:spPr/>
        <p:txBody>
          <a:bodyPr/>
          <a:lstStyle/>
          <a:p>
            <a:fld id="{462A452A-FBB3-4FC5-B6FC-1F5B4BC66F0A}" type="slidenum">
              <a:rPr lang="zh-CN" altLang="en-US" smtClean="0"/>
              <a:t>53</a:t>
            </a:fld>
            <a:endParaRPr lang="zh-CN" altLang="en-US"/>
          </a:p>
        </p:txBody>
      </p:sp>
    </p:spTree>
    <p:extLst>
      <p:ext uri="{BB962C8B-B14F-4D97-AF65-F5344CB8AC3E}">
        <p14:creationId xmlns:p14="http://schemas.microsoft.com/office/powerpoint/2010/main" val="2949189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单独用文献走同品种的临床评价，成功的概率太小。同品种拿到对照产品的技术要求或者检验报告成功把握性大一些。</a:t>
            </a:r>
          </a:p>
        </p:txBody>
      </p:sp>
      <p:sp>
        <p:nvSpPr>
          <p:cNvPr id="4" name="灯片编号占位符 3"/>
          <p:cNvSpPr>
            <a:spLocks noGrp="1"/>
          </p:cNvSpPr>
          <p:nvPr>
            <p:ph type="sldNum" sz="quarter" idx="5"/>
          </p:nvPr>
        </p:nvSpPr>
        <p:spPr/>
        <p:txBody>
          <a:bodyPr/>
          <a:lstStyle/>
          <a:p>
            <a:fld id="{462A452A-FBB3-4FC5-B6FC-1F5B4BC66F0A}" type="slidenum">
              <a:rPr lang="zh-CN" altLang="en-US" smtClean="0"/>
              <a:t>54</a:t>
            </a:fld>
            <a:endParaRPr lang="zh-CN" altLang="en-US"/>
          </a:p>
        </p:txBody>
      </p:sp>
    </p:spTree>
    <p:extLst>
      <p:ext uri="{BB962C8B-B14F-4D97-AF65-F5344CB8AC3E}">
        <p14:creationId xmlns:p14="http://schemas.microsoft.com/office/powerpoint/2010/main" val="3876777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58</a:t>
            </a:fld>
            <a:endParaRPr lang="zh-CN" altLang="en-US"/>
          </a:p>
        </p:txBody>
      </p:sp>
    </p:spTree>
    <p:extLst>
      <p:ext uri="{BB962C8B-B14F-4D97-AF65-F5344CB8AC3E}">
        <p14:creationId xmlns:p14="http://schemas.microsoft.com/office/powerpoint/2010/main" val="1849323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62</a:t>
            </a:fld>
            <a:endParaRPr lang="zh-CN" altLang="en-US"/>
          </a:p>
        </p:txBody>
      </p:sp>
    </p:spTree>
    <p:extLst>
      <p:ext uri="{BB962C8B-B14F-4D97-AF65-F5344CB8AC3E}">
        <p14:creationId xmlns:p14="http://schemas.microsoft.com/office/powerpoint/2010/main" val="1690759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63</a:t>
            </a:fld>
            <a:endParaRPr lang="zh-CN" altLang="en-US"/>
          </a:p>
        </p:txBody>
      </p:sp>
    </p:spTree>
    <p:extLst>
      <p:ext uri="{BB962C8B-B14F-4D97-AF65-F5344CB8AC3E}">
        <p14:creationId xmlns:p14="http://schemas.microsoft.com/office/powerpoint/2010/main" val="1690759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64</a:t>
            </a:fld>
            <a:endParaRPr lang="zh-CN" altLang="en-US"/>
          </a:p>
        </p:txBody>
      </p:sp>
    </p:spTree>
    <p:extLst>
      <p:ext uri="{BB962C8B-B14F-4D97-AF65-F5344CB8AC3E}">
        <p14:creationId xmlns:p14="http://schemas.microsoft.com/office/powerpoint/2010/main" val="1690759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65</a:t>
            </a:fld>
            <a:endParaRPr lang="zh-CN" altLang="en-US"/>
          </a:p>
        </p:txBody>
      </p:sp>
    </p:spTree>
    <p:extLst>
      <p:ext uri="{BB962C8B-B14F-4D97-AF65-F5344CB8AC3E}">
        <p14:creationId xmlns:p14="http://schemas.microsoft.com/office/powerpoint/2010/main" val="1690759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66</a:t>
            </a:fld>
            <a:endParaRPr lang="zh-CN" altLang="en-US"/>
          </a:p>
        </p:txBody>
      </p:sp>
    </p:spTree>
    <p:extLst>
      <p:ext uri="{BB962C8B-B14F-4D97-AF65-F5344CB8AC3E}">
        <p14:creationId xmlns:p14="http://schemas.microsoft.com/office/powerpoint/2010/main" val="1690759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适用于涉及医疗器械生命周期的一个或多个阶段的组织</a:t>
            </a:r>
            <a:endParaRPr lang="en-US" altLang="zh-CN" dirty="0"/>
          </a:p>
          <a:p>
            <a:r>
              <a:rPr lang="zh-CN" altLang="en-US" dirty="0"/>
              <a:t>适用于向医疗器械组织提供产品</a:t>
            </a:r>
            <a:r>
              <a:rPr lang="en-US" altLang="zh-CN" dirty="0"/>
              <a:t>(</a:t>
            </a:r>
            <a:r>
              <a:rPr lang="zh-CN" altLang="en-US" dirty="0"/>
              <a:t>包括与</a:t>
            </a:r>
            <a:r>
              <a:rPr lang="en-US" altLang="zh-CN" dirty="0"/>
              <a:t>QMS</a:t>
            </a:r>
            <a:r>
              <a:rPr lang="zh-CN" altLang="en-US" dirty="0"/>
              <a:t>有关的服务</a:t>
            </a:r>
            <a:r>
              <a:rPr lang="en-US" altLang="zh-CN" dirty="0"/>
              <a:t>)</a:t>
            </a:r>
            <a:r>
              <a:rPr lang="zh-CN" altLang="en-US" dirty="0"/>
              <a:t>的供方或外部方使用</a:t>
            </a:r>
            <a:endParaRPr lang="en-US" altLang="zh-CN" dirty="0"/>
          </a:p>
          <a:p>
            <a:r>
              <a:rPr lang="zh-CN" altLang="en-US" dirty="0"/>
              <a:t>特别强调组织有监视、维护和控制外包过程的责任</a:t>
            </a:r>
            <a:endParaRPr lang="en-US" altLang="zh-CN" dirty="0"/>
          </a:p>
          <a:p>
            <a:r>
              <a:rPr lang="zh-CN" altLang="en-US" dirty="0"/>
              <a:t>不适用的要求扩展到第</a:t>
            </a:r>
            <a:r>
              <a:rPr lang="en-US" altLang="zh-CN" dirty="0"/>
              <a:t>6</a:t>
            </a:r>
            <a:r>
              <a:rPr lang="zh-CN" altLang="en-US" dirty="0"/>
              <a:t>章和第</a:t>
            </a:r>
            <a:r>
              <a:rPr lang="en-US" altLang="zh-CN" dirty="0"/>
              <a:t>8</a:t>
            </a:r>
            <a:r>
              <a:rPr lang="zh-CN" altLang="en-US" dirty="0"/>
              <a:t>章</a:t>
            </a:r>
            <a:endParaRPr lang="en-US" altLang="zh-CN" dirty="0"/>
          </a:p>
          <a:p>
            <a:endParaRPr lang="en-US" altLang="zh-CN" dirty="0"/>
          </a:p>
          <a:p>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77</a:t>
            </a:fld>
            <a:endParaRPr lang="zh-CN" altLang="en-US"/>
          </a:p>
        </p:txBody>
      </p:sp>
    </p:spTree>
    <p:extLst>
      <p:ext uri="{BB962C8B-B14F-4D97-AF65-F5344CB8AC3E}">
        <p14:creationId xmlns:p14="http://schemas.microsoft.com/office/powerpoint/2010/main" val="3922489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78</a:t>
            </a:fld>
            <a:endParaRPr lang="zh-CN" altLang="en-US"/>
          </a:p>
        </p:txBody>
      </p:sp>
    </p:spTree>
    <p:extLst>
      <p:ext uri="{BB962C8B-B14F-4D97-AF65-F5344CB8AC3E}">
        <p14:creationId xmlns:p14="http://schemas.microsoft.com/office/powerpoint/2010/main" val="3922489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79</a:t>
            </a:fld>
            <a:endParaRPr lang="zh-CN" altLang="en-US"/>
          </a:p>
        </p:txBody>
      </p:sp>
    </p:spTree>
    <p:extLst>
      <p:ext uri="{BB962C8B-B14F-4D97-AF65-F5344CB8AC3E}">
        <p14:creationId xmlns:p14="http://schemas.microsoft.com/office/powerpoint/2010/main" val="3922489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80</a:t>
            </a:fld>
            <a:endParaRPr lang="zh-CN" altLang="en-US"/>
          </a:p>
        </p:txBody>
      </p:sp>
    </p:spTree>
    <p:extLst>
      <p:ext uri="{BB962C8B-B14F-4D97-AF65-F5344CB8AC3E}">
        <p14:creationId xmlns:p14="http://schemas.microsoft.com/office/powerpoint/2010/main" val="3922489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介入类医疗器械：通过外科手段插入人体、腔道、血管中，进行短时间的治疗或检查，典型的如医疗器械分类目录中</a:t>
            </a:r>
            <a:r>
              <a:rPr lang="en-US" altLang="zh-CN" dirty="0"/>
              <a:t>0313“</a:t>
            </a:r>
            <a:r>
              <a:rPr lang="zh-CN" altLang="en-US" dirty="0"/>
              <a:t>神经和心血管手术器械</a:t>
            </a:r>
            <a:r>
              <a:rPr lang="en-US" altLang="zh-CN" dirty="0"/>
              <a:t>-</a:t>
            </a:r>
            <a:r>
              <a:rPr lang="zh-CN" altLang="en-US" dirty="0"/>
              <a:t>心血管介入器械”中的器械。</a:t>
            </a:r>
          </a:p>
        </p:txBody>
      </p:sp>
      <p:sp>
        <p:nvSpPr>
          <p:cNvPr id="4" name="灯片编号占位符 3"/>
          <p:cNvSpPr>
            <a:spLocks noGrp="1"/>
          </p:cNvSpPr>
          <p:nvPr>
            <p:ph type="sldNum" sz="quarter" idx="5"/>
          </p:nvPr>
        </p:nvSpPr>
        <p:spPr/>
        <p:txBody>
          <a:bodyPr/>
          <a:lstStyle/>
          <a:p>
            <a:fld id="{462A452A-FBB3-4FC5-B6FC-1F5B4BC66F0A}" type="slidenum">
              <a:rPr lang="zh-CN" altLang="en-US" smtClean="0"/>
              <a:t>99</a:t>
            </a:fld>
            <a:endParaRPr lang="zh-CN" altLang="en-US"/>
          </a:p>
        </p:txBody>
      </p:sp>
    </p:spTree>
    <p:extLst>
      <p:ext uri="{BB962C8B-B14F-4D97-AF65-F5344CB8AC3E}">
        <p14:creationId xmlns:p14="http://schemas.microsoft.com/office/powerpoint/2010/main" val="2034753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103</a:t>
            </a:fld>
            <a:endParaRPr lang="zh-CN" altLang="en-US"/>
          </a:p>
        </p:txBody>
      </p:sp>
    </p:spTree>
    <p:extLst>
      <p:ext uri="{BB962C8B-B14F-4D97-AF65-F5344CB8AC3E}">
        <p14:creationId xmlns:p14="http://schemas.microsoft.com/office/powerpoint/2010/main" val="2554786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a:latin typeface="楷体" pitchFamily="49" charset="-122"/>
              <a:ea typeface="楷体" pitchFamily="49" charset="-122"/>
            </a:endParaRPr>
          </a:p>
        </p:txBody>
      </p:sp>
      <p:sp>
        <p:nvSpPr>
          <p:cNvPr id="4" name="灯片编号占位符 3"/>
          <p:cNvSpPr>
            <a:spLocks noGrp="1"/>
          </p:cNvSpPr>
          <p:nvPr>
            <p:ph type="sldNum" sz="quarter" idx="10"/>
          </p:nvPr>
        </p:nvSpPr>
        <p:spPr/>
        <p:txBody>
          <a:bodyPr/>
          <a:lstStyle/>
          <a:p>
            <a:fld id="{462A452A-FBB3-4FC5-B6FC-1F5B4BC66F0A}" type="slidenum">
              <a:rPr lang="zh-CN" altLang="en-US" smtClean="0"/>
              <a:t>115</a:t>
            </a:fld>
            <a:endParaRPr lang="zh-CN" altLang="en-US"/>
          </a:p>
        </p:txBody>
      </p:sp>
    </p:spTree>
    <p:extLst>
      <p:ext uri="{BB962C8B-B14F-4D97-AF65-F5344CB8AC3E}">
        <p14:creationId xmlns:p14="http://schemas.microsoft.com/office/powerpoint/2010/main" val="27975128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欧盟对技术文件的保存期限：植入性产品</a:t>
            </a:r>
            <a:r>
              <a:rPr lang="en-US" altLang="zh-CN" dirty="0"/>
              <a:t>15</a:t>
            </a:r>
            <a:r>
              <a:rPr lang="zh-CN" altLang="en-US" dirty="0"/>
              <a:t>年，其他大于等于</a:t>
            </a:r>
            <a:r>
              <a:rPr lang="en-US" altLang="zh-CN" dirty="0"/>
              <a:t>5</a:t>
            </a:r>
            <a:r>
              <a:rPr lang="zh-CN" altLang="en-US" dirty="0"/>
              <a:t>年。</a:t>
            </a:r>
          </a:p>
        </p:txBody>
      </p:sp>
      <p:sp>
        <p:nvSpPr>
          <p:cNvPr id="4" name="灯片编号占位符 3"/>
          <p:cNvSpPr>
            <a:spLocks noGrp="1"/>
          </p:cNvSpPr>
          <p:nvPr>
            <p:ph type="sldNum" sz="quarter" idx="10"/>
          </p:nvPr>
        </p:nvSpPr>
        <p:spPr/>
        <p:txBody>
          <a:bodyPr/>
          <a:lstStyle/>
          <a:p>
            <a:fld id="{462A452A-FBB3-4FC5-B6FC-1F5B4BC66F0A}" type="slidenum">
              <a:rPr lang="zh-CN" altLang="en-US" smtClean="0"/>
              <a:t>125</a:t>
            </a:fld>
            <a:endParaRPr lang="zh-CN" altLang="en-US"/>
          </a:p>
        </p:txBody>
      </p:sp>
    </p:spTree>
    <p:extLst>
      <p:ext uri="{BB962C8B-B14F-4D97-AF65-F5344CB8AC3E}">
        <p14:creationId xmlns:p14="http://schemas.microsoft.com/office/powerpoint/2010/main" val="33969367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126</a:t>
            </a:fld>
            <a:endParaRPr lang="zh-CN" altLang="en-US"/>
          </a:p>
        </p:txBody>
      </p:sp>
    </p:spTree>
    <p:extLst>
      <p:ext uri="{BB962C8B-B14F-4D97-AF65-F5344CB8AC3E}">
        <p14:creationId xmlns:p14="http://schemas.microsoft.com/office/powerpoint/2010/main" val="3396936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将</a:t>
            </a:r>
            <a:r>
              <a:rPr lang="en-US" altLang="zh-CN" dirty="0"/>
              <a:t>ISO9001</a:t>
            </a:r>
            <a:r>
              <a:rPr lang="zh-CN" altLang="en-US" dirty="0"/>
              <a:t>中的持续改进，修改为保持</a:t>
            </a:r>
            <a:r>
              <a:rPr lang="en-US" altLang="zh-CN" dirty="0"/>
              <a:t>QMS</a:t>
            </a:r>
            <a:r>
              <a:rPr lang="zh-CN" altLang="en-US" dirty="0"/>
              <a:t>有效性</a:t>
            </a:r>
          </a:p>
        </p:txBody>
      </p:sp>
      <p:sp>
        <p:nvSpPr>
          <p:cNvPr id="4" name="灯片编号占位符 3"/>
          <p:cNvSpPr>
            <a:spLocks noGrp="1"/>
          </p:cNvSpPr>
          <p:nvPr>
            <p:ph type="sldNum" sz="quarter" idx="10"/>
          </p:nvPr>
        </p:nvSpPr>
        <p:spPr/>
        <p:txBody>
          <a:bodyPr/>
          <a:lstStyle/>
          <a:p>
            <a:fld id="{462A452A-FBB3-4FC5-B6FC-1F5B4BC66F0A}" type="slidenum">
              <a:rPr lang="zh-CN" altLang="en-US" smtClean="0"/>
              <a:t>130</a:t>
            </a:fld>
            <a:endParaRPr lang="zh-CN" altLang="en-US"/>
          </a:p>
        </p:txBody>
      </p:sp>
    </p:spTree>
    <p:extLst>
      <p:ext uri="{BB962C8B-B14F-4D97-AF65-F5344CB8AC3E}">
        <p14:creationId xmlns:p14="http://schemas.microsoft.com/office/powerpoint/2010/main" val="38299131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将</a:t>
            </a:r>
            <a:r>
              <a:rPr lang="en-US" altLang="zh-CN" dirty="0"/>
              <a:t>ISO9001</a:t>
            </a:r>
            <a:r>
              <a:rPr lang="zh-CN" altLang="en-US" dirty="0"/>
              <a:t>中的持续改进，修改为保持</a:t>
            </a:r>
            <a:r>
              <a:rPr lang="en-US" altLang="zh-CN" dirty="0"/>
              <a:t>QMS</a:t>
            </a:r>
            <a:r>
              <a:rPr lang="zh-CN" altLang="en-US" dirty="0"/>
              <a:t>有效性</a:t>
            </a:r>
          </a:p>
        </p:txBody>
      </p:sp>
      <p:sp>
        <p:nvSpPr>
          <p:cNvPr id="4" name="灯片编号占位符 3"/>
          <p:cNvSpPr>
            <a:spLocks noGrp="1"/>
          </p:cNvSpPr>
          <p:nvPr>
            <p:ph type="sldNum" sz="quarter" idx="10"/>
          </p:nvPr>
        </p:nvSpPr>
        <p:spPr/>
        <p:txBody>
          <a:bodyPr/>
          <a:lstStyle/>
          <a:p>
            <a:fld id="{462A452A-FBB3-4FC5-B6FC-1F5B4BC66F0A}" type="slidenum">
              <a:rPr lang="zh-CN" altLang="en-US" smtClean="0"/>
              <a:t>131</a:t>
            </a:fld>
            <a:endParaRPr lang="zh-CN" altLang="en-US"/>
          </a:p>
        </p:txBody>
      </p:sp>
    </p:spTree>
    <p:extLst>
      <p:ext uri="{BB962C8B-B14F-4D97-AF65-F5344CB8AC3E}">
        <p14:creationId xmlns:p14="http://schemas.microsoft.com/office/powerpoint/2010/main" val="3829913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将</a:t>
            </a:r>
            <a:r>
              <a:rPr lang="en-US" altLang="zh-CN" dirty="0"/>
              <a:t>ISO9001</a:t>
            </a:r>
            <a:r>
              <a:rPr lang="zh-CN" altLang="en-US" dirty="0"/>
              <a:t>中的持续改进，修改为保持</a:t>
            </a:r>
            <a:r>
              <a:rPr lang="en-US" altLang="zh-CN" dirty="0"/>
              <a:t>QMS</a:t>
            </a:r>
            <a:r>
              <a:rPr lang="zh-CN" altLang="en-US" dirty="0"/>
              <a:t>有效性</a:t>
            </a:r>
          </a:p>
        </p:txBody>
      </p:sp>
      <p:sp>
        <p:nvSpPr>
          <p:cNvPr id="4" name="灯片编号占位符 3"/>
          <p:cNvSpPr>
            <a:spLocks noGrp="1"/>
          </p:cNvSpPr>
          <p:nvPr>
            <p:ph type="sldNum" sz="quarter" idx="10"/>
          </p:nvPr>
        </p:nvSpPr>
        <p:spPr/>
        <p:txBody>
          <a:bodyPr/>
          <a:lstStyle/>
          <a:p>
            <a:fld id="{462A452A-FBB3-4FC5-B6FC-1F5B4BC66F0A}" type="slidenum">
              <a:rPr lang="zh-CN" altLang="en-US" smtClean="0"/>
              <a:t>132</a:t>
            </a:fld>
            <a:endParaRPr lang="zh-CN" altLang="en-US"/>
          </a:p>
        </p:txBody>
      </p:sp>
    </p:spTree>
    <p:extLst>
      <p:ext uri="{BB962C8B-B14F-4D97-AF65-F5344CB8AC3E}">
        <p14:creationId xmlns:p14="http://schemas.microsoft.com/office/powerpoint/2010/main" val="3829913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将</a:t>
            </a:r>
            <a:r>
              <a:rPr lang="en-US" altLang="zh-CN" dirty="0"/>
              <a:t>ISO9001</a:t>
            </a:r>
            <a:r>
              <a:rPr lang="zh-CN" altLang="en-US" dirty="0"/>
              <a:t>中的持续改进，修改为保持</a:t>
            </a:r>
            <a:r>
              <a:rPr lang="en-US" altLang="zh-CN" dirty="0"/>
              <a:t>QMS</a:t>
            </a:r>
            <a:r>
              <a:rPr lang="zh-CN" altLang="en-US" dirty="0"/>
              <a:t>有效性</a:t>
            </a:r>
          </a:p>
        </p:txBody>
      </p:sp>
      <p:sp>
        <p:nvSpPr>
          <p:cNvPr id="4" name="灯片编号占位符 3"/>
          <p:cNvSpPr>
            <a:spLocks noGrp="1"/>
          </p:cNvSpPr>
          <p:nvPr>
            <p:ph type="sldNum" sz="quarter" idx="10"/>
          </p:nvPr>
        </p:nvSpPr>
        <p:spPr/>
        <p:txBody>
          <a:bodyPr/>
          <a:lstStyle/>
          <a:p>
            <a:fld id="{462A452A-FBB3-4FC5-B6FC-1F5B4BC66F0A}" type="slidenum">
              <a:rPr lang="zh-CN" altLang="en-US" smtClean="0"/>
              <a:t>133</a:t>
            </a:fld>
            <a:endParaRPr lang="zh-CN" altLang="en-US"/>
          </a:p>
        </p:txBody>
      </p:sp>
    </p:spTree>
    <p:extLst>
      <p:ext uri="{BB962C8B-B14F-4D97-AF65-F5344CB8AC3E}">
        <p14:creationId xmlns:p14="http://schemas.microsoft.com/office/powerpoint/2010/main" val="38299131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－－满足医疗器械和相关服务的要求</a:t>
            </a:r>
          </a:p>
          <a:p>
            <a:r>
              <a:rPr lang="zh-CN" altLang="en-US" dirty="0"/>
              <a:t>－－减少错误的发生</a:t>
            </a:r>
          </a:p>
          <a:p>
            <a:r>
              <a:rPr lang="zh-CN" altLang="en-US" dirty="0"/>
              <a:t>－－缩短内审关闭的时间</a:t>
            </a:r>
          </a:p>
          <a:p>
            <a:r>
              <a:rPr lang="zh-CN" altLang="en-US" dirty="0"/>
              <a:t>－－满足策划的安排</a:t>
            </a:r>
          </a:p>
          <a:p>
            <a:r>
              <a:rPr lang="zh-CN" altLang="en-US" dirty="0"/>
              <a:t>－－缩短对顾客抱怨的处理时间</a:t>
            </a:r>
          </a:p>
        </p:txBody>
      </p:sp>
      <p:sp>
        <p:nvSpPr>
          <p:cNvPr id="4" name="灯片编号占位符 3"/>
          <p:cNvSpPr>
            <a:spLocks noGrp="1"/>
          </p:cNvSpPr>
          <p:nvPr>
            <p:ph type="sldNum" sz="quarter" idx="10"/>
          </p:nvPr>
        </p:nvSpPr>
        <p:spPr/>
        <p:txBody>
          <a:bodyPr/>
          <a:lstStyle/>
          <a:p>
            <a:fld id="{462A452A-FBB3-4FC5-B6FC-1F5B4BC66F0A}" type="slidenum">
              <a:rPr lang="zh-CN" altLang="en-US" smtClean="0"/>
              <a:t>134</a:t>
            </a:fld>
            <a:endParaRPr lang="zh-CN" altLang="en-US"/>
          </a:p>
        </p:txBody>
      </p:sp>
    </p:spTree>
    <p:extLst>
      <p:ext uri="{BB962C8B-B14F-4D97-AF65-F5344CB8AC3E}">
        <p14:creationId xmlns:p14="http://schemas.microsoft.com/office/powerpoint/2010/main" val="7916769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158</a:t>
            </a:fld>
            <a:endParaRPr lang="zh-CN" altLang="en-US"/>
          </a:p>
        </p:txBody>
      </p:sp>
    </p:spTree>
    <p:extLst>
      <p:ext uri="{BB962C8B-B14F-4D97-AF65-F5344CB8AC3E}">
        <p14:creationId xmlns:p14="http://schemas.microsoft.com/office/powerpoint/2010/main" val="4041435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159</a:t>
            </a:fld>
            <a:endParaRPr lang="zh-CN" altLang="en-US"/>
          </a:p>
        </p:txBody>
      </p:sp>
    </p:spTree>
    <p:extLst>
      <p:ext uri="{BB962C8B-B14F-4D97-AF65-F5344CB8AC3E}">
        <p14:creationId xmlns:p14="http://schemas.microsoft.com/office/powerpoint/2010/main" val="35488692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169</a:t>
            </a:fld>
            <a:endParaRPr lang="zh-CN" altLang="en-US"/>
          </a:p>
        </p:txBody>
      </p:sp>
    </p:spTree>
    <p:extLst>
      <p:ext uri="{BB962C8B-B14F-4D97-AF65-F5344CB8AC3E}">
        <p14:creationId xmlns:p14="http://schemas.microsoft.com/office/powerpoint/2010/main" val="36002070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62A452A-FBB3-4FC5-B6FC-1F5B4BC66F0A}" type="slidenum">
              <a:rPr lang="zh-CN" altLang="en-US" smtClean="0"/>
              <a:t>170</a:t>
            </a:fld>
            <a:endParaRPr lang="zh-CN" altLang="en-US"/>
          </a:p>
        </p:txBody>
      </p:sp>
    </p:spTree>
    <p:extLst>
      <p:ext uri="{BB962C8B-B14F-4D97-AF65-F5344CB8AC3E}">
        <p14:creationId xmlns:p14="http://schemas.microsoft.com/office/powerpoint/2010/main" val="36002070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217</a:t>
            </a:fld>
            <a:endParaRPr lang="zh-CN" altLang="en-US"/>
          </a:p>
        </p:txBody>
      </p:sp>
    </p:spTree>
    <p:extLst>
      <p:ext uri="{BB962C8B-B14F-4D97-AF65-F5344CB8AC3E}">
        <p14:creationId xmlns:p14="http://schemas.microsoft.com/office/powerpoint/2010/main" val="36737705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降低隐藏的故障 </a:t>
            </a:r>
            <a:r>
              <a:rPr lang="en-US" altLang="zh-CN" dirty="0"/>
              <a:t>Hidden Faults</a:t>
            </a:r>
            <a:endParaRPr lang="zh-CN" altLang="en-US"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249</a:t>
            </a:fld>
            <a:endParaRPr lang="zh-CN" altLang="en-US"/>
          </a:p>
        </p:txBody>
      </p:sp>
    </p:spTree>
    <p:extLst>
      <p:ext uri="{BB962C8B-B14F-4D97-AF65-F5344CB8AC3E}">
        <p14:creationId xmlns:p14="http://schemas.microsoft.com/office/powerpoint/2010/main" val="20024711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ICT </a:t>
            </a:r>
            <a:r>
              <a:rPr lang="zh-CN" altLang="en-US" dirty="0"/>
              <a:t>全称 </a:t>
            </a:r>
            <a:r>
              <a:rPr lang="en-US" altLang="zh-CN" dirty="0"/>
              <a:t>in circuit test</a:t>
            </a:r>
            <a:r>
              <a:rPr lang="zh-CN" altLang="en-US" dirty="0"/>
              <a:t>意思是在电路中测试</a:t>
            </a:r>
            <a:endParaRPr lang="en-US" altLang="zh-CN" dirty="0"/>
          </a:p>
          <a:p>
            <a:r>
              <a:rPr lang="zh-CN" altLang="en-US" sz="1200" dirty="0">
                <a:ea typeface="楷体" panose="02010609060101010101" pitchFamily="49" charset="-122"/>
              </a:rPr>
              <a:t>在采用</a:t>
            </a:r>
            <a:r>
              <a:rPr lang="en-US" altLang="zh-CN" sz="1200" dirty="0">
                <a:ea typeface="楷体" panose="02010609060101010101" pitchFamily="49" charset="-122"/>
              </a:rPr>
              <a:t>FCT</a:t>
            </a:r>
            <a:r>
              <a:rPr lang="zh-CN" altLang="en-US" sz="1200" dirty="0">
                <a:ea typeface="楷体" panose="02010609060101010101" pitchFamily="49" charset="-122"/>
              </a:rPr>
              <a:t>功能测试前，需要上变压器，避免烧坏板子或设备。任何工程实验都是基于一定的工程条件。</a:t>
            </a:r>
            <a:endParaRPr lang="zh-CN" altLang="en-US"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250</a:t>
            </a:fld>
            <a:endParaRPr lang="zh-CN" altLang="en-US"/>
          </a:p>
        </p:txBody>
      </p:sp>
    </p:spTree>
    <p:extLst>
      <p:ext uri="{BB962C8B-B14F-4D97-AF65-F5344CB8AC3E}">
        <p14:creationId xmlns:p14="http://schemas.microsoft.com/office/powerpoint/2010/main" val="22045711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251</a:t>
            </a:fld>
            <a:endParaRPr lang="zh-CN" altLang="en-US"/>
          </a:p>
        </p:txBody>
      </p:sp>
    </p:spTree>
    <p:extLst>
      <p:ext uri="{BB962C8B-B14F-4D97-AF65-F5344CB8AC3E}">
        <p14:creationId xmlns:p14="http://schemas.microsoft.com/office/powerpoint/2010/main" val="27081884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FCT</a:t>
            </a:r>
            <a:r>
              <a:rPr lang="zh-CN" altLang="en-US" dirty="0"/>
              <a:t>检测覆盖面窄</a:t>
            </a:r>
            <a:r>
              <a:rPr lang="en-US" altLang="zh-CN" dirty="0"/>
              <a:t>poor coverage</a:t>
            </a:r>
            <a:r>
              <a:rPr lang="zh-CN" altLang="en-US" dirty="0"/>
              <a:t>，比如只测试输出端</a:t>
            </a:r>
          </a:p>
        </p:txBody>
      </p:sp>
      <p:sp>
        <p:nvSpPr>
          <p:cNvPr id="4" name="灯片编号占位符 3"/>
          <p:cNvSpPr>
            <a:spLocks noGrp="1"/>
          </p:cNvSpPr>
          <p:nvPr>
            <p:ph type="sldNum" sz="quarter" idx="5"/>
          </p:nvPr>
        </p:nvSpPr>
        <p:spPr/>
        <p:txBody>
          <a:bodyPr/>
          <a:lstStyle/>
          <a:p>
            <a:fld id="{462A452A-FBB3-4FC5-B6FC-1F5B4BC66F0A}" type="slidenum">
              <a:rPr lang="zh-CN" altLang="en-US" smtClean="0"/>
              <a:t>252</a:t>
            </a:fld>
            <a:endParaRPr lang="zh-CN" altLang="en-US"/>
          </a:p>
        </p:txBody>
      </p:sp>
    </p:spTree>
    <p:extLst>
      <p:ext uri="{BB962C8B-B14F-4D97-AF65-F5344CB8AC3E}">
        <p14:creationId xmlns:p14="http://schemas.microsoft.com/office/powerpoint/2010/main" val="5271922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261</a:t>
            </a:fld>
            <a:endParaRPr lang="zh-CN" altLang="en-US"/>
          </a:p>
        </p:txBody>
      </p:sp>
    </p:spTree>
    <p:extLst>
      <p:ext uri="{BB962C8B-B14F-4D97-AF65-F5344CB8AC3E}">
        <p14:creationId xmlns:p14="http://schemas.microsoft.com/office/powerpoint/2010/main" val="22012701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显著性水平（</a:t>
            </a:r>
            <a:r>
              <a:rPr lang="en-US" altLang="zh-CN" dirty="0"/>
              <a:t>S</a:t>
            </a:r>
            <a:r>
              <a:rPr lang="zh-CN" altLang="en-US" dirty="0"/>
              <a:t>） </a:t>
            </a:r>
            <a:r>
              <a:rPr lang="en-US" altLang="zh-CN" dirty="0"/>
              <a:t>- </a:t>
            </a:r>
            <a:r>
              <a:rPr lang="zh-CN" altLang="en-US" dirty="0"/>
              <a:t>显著性水平是指假设为真时拒绝该假设的风险。 此值通常取 </a:t>
            </a:r>
            <a:r>
              <a:rPr lang="en-US" altLang="zh-CN" dirty="0"/>
              <a:t>0.05</a:t>
            </a:r>
            <a:r>
              <a:rPr lang="zh-CN" altLang="en-US" dirty="0"/>
              <a:t>；</a:t>
            </a:r>
            <a:endParaRPr lang="en-US" altLang="zh-CN" dirty="0"/>
          </a:p>
          <a:p>
            <a:r>
              <a:rPr lang="zh-CN" altLang="en-US" dirty="0"/>
              <a:t>期望的把握度</a:t>
            </a:r>
            <a:r>
              <a:rPr lang="el-GR" altLang="zh-CN" dirty="0"/>
              <a:t>1-β</a:t>
            </a:r>
            <a:r>
              <a:rPr lang="zh-CN" altLang="en-US" dirty="0"/>
              <a:t>（功效值</a:t>
            </a:r>
            <a:r>
              <a:rPr lang="en-US" altLang="zh-CN" dirty="0"/>
              <a:t>W)</a:t>
            </a:r>
            <a:r>
              <a:rPr lang="zh-CN" altLang="en-US" dirty="0"/>
              <a:t> </a:t>
            </a:r>
            <a:r>
              <a:rPr lang="en-US" altLang="zh-CN" dirty="0"/>
              <a:t>- </a:t>
            </a:r>
            <a:r>
              <a:rPr lang="zh-CN" altLang="en-US" dirty="0"/>
              <a:t>把握度是指当差异效应存在时，检测出该影响的概率，通常</a:t>
            </a:r>
            <a:r>
              <a:rPr lang="en-US" altLang="zh-CN" dirty="0"/>
              <a:t>0.9</a:t>
            </a:r>
            <a:r>
              <a:rPr lang="zh-CN" altLang="en-US" dirty="0"/>
              <a:t>；</a:t>
            </a:r>
            <a:endParaRPr lang="en-US" altLang="zh-CN" dirty="0"/>
          </a:p>
          <a:p>
            <a:r>
              <a:rPr lang="zh-CN" altLang="en-US" dirty="0"/>
              <a:t>标准差（</a:t>
            </a:r>
            <a:r>
              <a:rPr lang="en-US" altLang="zh-CN" dirty="0"/>
              <a:t>V</a:t>
            </a:r>
            <a:r>
              <a:rPr lang="zh-CN" altLang="en-US" dirty="0"/>
              <a:t>）</a:t>
            </a:r>
            <a:r>
              <a:rPr lang="en-US" altLang="zh-CN" dirty="0"/>
              <a:t>- </a:t>
            </a:r>
            <a:r>
              <a:rPr lang="zh-CN" altLang="en-US" dirty="0"/>
              <a:t>预期评估得到的值。</a:t>
            </a:r>
            <a:endParaRPr lang="en-US" altLang="zh-CN" dirty="0"/>
          </a:p>
          <a:p>
            <a:r>
              <a:rPr lang="zh-CN" altLang="en-US" dirty="0"/>
              <a:t>期望的差异值（</a:t>
            </a:r>
            <a:r>
              <a:rPr lang="en-US" altLang="zh-CN" dirty="0"/>
              <a:t>D</a:t>
            </a:r>
            <a:r>
              <a:rPr lang="zh-CN" altLang="en-US" dirty="0"/>
              <a:t>）</a:t>
            </a:r>
            <a:r>
              <a:rPr lang="en-US" altLang="zh-CN" dirty="0"/>
              <a:t>- </a:t>
            </a:r>
            <a:r>
              <a:rPr lang="zh-CN" altLang="en-US" dirty="0"/>
              <a:t>差异是指希望通过检验可以检测到的最低变化（影响） 的大小。 差异的测量单位必须与标准差相同。</a:t>
            </a:r>
            <a:endParaRPr lang="en-US" altLang="zh-CN"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262</a:t>
            </a:fld>
            <a:endParaRPr lang="zh-CN" altLang="en-US"/>
          </a:p>
        </p:txBody>
      </p:sp>
    </p:spTree>
    <p:extLst>
      <p:ext uri="{BB962C8B-B14F-4D97-AF65-F5344CB8AC3E}">
        <p14:creationId xmlns:p14="http://schemas.microsoft.com/office/powerpoint/2010/main" val="24785425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显著性水平（</a:t>
            </a:r>
            <a:r>
              <a:rPr lang="en-US" altLang="zh-CN" dirty="0"/>
              <a:t>S</a:t>
            </a:r>
            <a:r>
              <a:rPr lang="zh-CN" altLang="en-US" dirty="0"/>
              <a:t>） </a:t>
            </a:r>
            <a:r>
              <a:rPr lang="en-US" altLang="zh-CN" dirty="0"/>
              <a:t>- </a:t>
            </a:r>
            <a:r>
              <a:rPr lang="zh-CN" altLang="en-US" dirty="0"/>
              <a:t>显著性水平是指假设为真时拒绝该假设的风险。 此值通常取 </a:t>
            </a:r>
            <a:r>
              <a:rPr lang="en-US" altLang="zh-CN" dirty="0"/>
              <a:t>0.05</a:t>
            </a:r>
            <a:r>
              <a:rPr lang="zh-CN" altLang="en-US" dirty="0"/>
              <a:t>；</a:t>
            </a:r>
            <a:endParaRPr lang="en-US" altLang="zh-CN" dirty="0"/>
          </a:p>
          <a:p>
            <a:r>
              <a:rPr lang="zh-CN" altLang="en-US" dirty="0"/>
              <a:t>期望的把握度</a:t>
            </a:r>
            <a:r>
              <a:rPr lang="el-GR" altLang="zh-CN" dirty="0"/>
              <a:t>1-β</a:t>
            </a:r>
            <a:r>
              <a:rPr lang="zh-CN" altLang="en-US" dirty="0"/>
              <a:t>（功效值</a:t>
            </a:r>
            <a:r>
              <a:rPr lang="en-US" altLang="zh-CN" dirty="0"/>
              <a:t>W)</a:t>
            </a:r>
            <a:r>
              <a:rPr lang="zh-CN" altLang="en-US" dirty="0"/>
              <a:t> </a:t>
            </a:r>
            <a:r>
              <a:rPr lang="en-US" altLang="zh-CN" dirty="0"/>
              <a:t>- </a:t>
            </a:r>
            <a:r>
              <a:rPr lang="zh-CN" altLang="en-US" dirty="0"/>
              <a:t>把握度是指当差异效应存在时，检测出该影响的概率，通常</a:t>
            </a:r>
            <a:r>
              <a:rPr lang="en-US" altLang="zh-CN" dirty="0"/>
              <a:t>0.9</a:t>
            </a:r>
            <a:r>
              <a:rPr lang="zh-CN" altLang="en-US" dirty="0"/>
              <a:t>；</a:t>
            </a:r>
            <a:endParaRPr lang="en-US" altLang="zh-CN" dirty="0"/>
          </a:p>
          <a:p>
            <a:r>
              <a:rPr lang="zh-CN" altLang="en-US" dirty="0"/>
              <a:t>标准差（</a:t>
            </a:r>
            <a:r>
              <a:rPr lang="en-US" altLang="zh-CN" dirty="0"/>
              <a:t>V</a:t>
            </a:r>
            <a:r>
              <a:rPr lang="zh-CN" altLang="en-US" dirty="0"/>
              <a:t>）</a:t>
            </a:r>
            <a:r>
              <a:rPr lang="en-US" altLang="zh-CN" dirty="0"/>
              <a:t>- </a:t>
            </a:r>
            <a:r>
              <a:rPr lang="zh-CN" altLang="en-US" dirty="0"/>
              <a:t>预期评估得到的值。</a:t>
            </a:r>
            <a:endParaRPr lang="en-US" altLang="zh-CN" dirty="0"/>
          </a:p>
          <a:p>
            <a:r>
              <a:rPr lang="zh-CN" altLang="en-US" dirty="0"/>
              <a:t>期望的差异值（</a:t>
            </a:r>
            <a:r>
              <a:rPr lang="en-US" altLang="zh-CN" dirty="0"/>
              <a:t>D</a:t>
            </a:r>
            <a:r>
              <a:rPr lang="zh-CN" altLang="en-US" dirty="0"/>
              <a:t>）</a:t>
            </a:r>
            <a:r>
              <a:rPr lang="en-US" altLang="zh-CN" dirty="0"/>
              <a:t>- </a:t>
            </a:r>
            <a:r>
              <a:rPr lang="zh-CN" altLang="en-US" dirty="0"/>
              <a:t>差异是指希望通过检验可以检测到的最低变化（影响） 的大小。 差异的测量单位必须与标准差相同。</a:t>
            </a:r>
            <a:endParaRPr lang="en-US" altLang="zh-CN"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263</a:t>
            </a:fld>
            <a:endParaRPr lang="zh-CN" altLang="en-US"/>
          </a:p>
        </p:txBody>
      </p:sp>
    </p:spTree>
    <p:extLst>
      <p:ext uri="{BB962C8B-B14F-4D97-AF65-F5344CB8AC3E}">
        <p14:creationId xmlns:p14="http://schemas.microsoft.com/office/powerpoint/2010/main" val="215288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AQL: </a:t>
            </a:r>
            <a:r>
              <a:rPr lang="zh-CN" altLang="en-US" dirty="0"/>
              <a:t>连续的系列批，可接收的最大不良率。控制将合格品错判为不合格而拒收的风险。</a:t>
            </a:r>
            <a:endParaRPr lang="en-US" altLang="zh-CN" dirty="0"/>
          </a:p>
          <a:p>
            <a:r>
              <a:rPr lang="en-US" altLang="zh-CN" dirty="0"/>
              <a:t>RQL: </a:t>
            </a:r>
            <a:r>
              <a:rPr lang="zh-CN" altLang="en-US" dirty="0"/>
              <a:t>单独批不应接收的最小不良率。控制将不合格品错判为合格品而接收的风险。</a:t>
            </a:r>
            <a:endParaRPr lang="en-US" altLang="zh-CN" dirty="0"/>
          </a:p>
        </p:txBody>
      </p:sp>
      <p:sp>
        <p:nvSpPr>
          <p:cNvPr id="4" name="灯片编号占位符 3"/>
          <p:cNvSpPr>
            <a:spLocks noGrp="1"/>
          </p:cNvSpPr>
          <p:nvPr>
            <p:ph type="sldNum" sz="quarter" idx="5"/>
          </p:nvPr>
        </p:nvSpPr>
        <p:spPr/>
        <p:txBody>
          <a:bodyPr/>
          <a:lstStyle/>
          <a:p>
            <a:fld id="{462A452A-FBB3-4FC5-B6FC-1F5B4BC66F0A}" type="slidenum">
              <a:rPr lang="zh-CN" altLang="en-US" smtClean="0"/>
              <a:t>264</a:t>
            </a:fld>
            <a:endParaRPr lang="zh-CN" altLang="en-US"/>
          </a:p>
        </p:txBody>
      </p:sp>
    </p:spTree>
    <p:extLst>
      <p:ext uri="{BB962C8B-B14F-4D97-AF65-F5344CB8AC3E}">
        <p14:creationId xmlns:p14="http://schemas.microsoft.com/office/powerpoint/2010/main" val="3419894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755576" y="1484784"/>
            <a:ext cx="7772400" cy="1080120"/>
          </a:xfrm>
          <a:prstGeom prst="rect">
            <a:avLst/>
          </a:prstGeom>
        </p:spPr>
        <p:txBody>
          <a:bodyPr/>
          <a:lstStyle>
            <a:lvl1pPr>
              <a:defRPr sz="3200">
                <a:solidFill>
                  <a:schemeClr val="tx1"/>
                </a:solidFill>
                <a:latin typeface="Times New Roman" pitchFamily="18" charset="0"/>
                <a:ea typeface="+mn-ea"/>
                <a:cs typeface="Times New Roman" pitchFamily="18" charset="0"/>
              </a:defRPr>
            </a:lvl1pPr>
          </a:lstStyle>
          <a:p>
            <a:r>
              <a:rPr lang="en-US" altLang="zh-CN" dirty="0"/>
              <a:t>YY/T 0287-2017 / ISO13485:2016</a:t>
            </a:r>
            <a:br>
              <a:rPr lang="en-US" altLang="zh-CN" dirty="0"/>
            </a:br>
            <a:r>
              <a:rPr lang="zh-CN" altLang="en-US" dirty="0"/>
              <a:t>医疗器械 质量管理体系 用于法规的要求</a:t>
            </a:r>
          </a:p>
        </p:txBody>
      </p:sp>
      <p:sp>
        <p:nvSpPr>
          <p:cNvPr id="3" name="副标题 2"/>
          <p:cNvSpPr>
            <a:spLocks noGrp="1"/>
          </p:cNvSpPr>
          <p:nvPr>
            <p:ph type="subTitle" idx="1"/>
          </p:nvPr>
        </p:nvSpPr>
        <p:spPr>
          <a:xfrm>
            <a:off x="1259632" y="2852936"/>
            <a:ext cx="6400800" cy="1752600"/>
          </a:xfrm>
          <a:prstGeom prst="rect">
            <a:avLst/>
          </a:prstGeom>
        </p:spPr>
        <p:txBody>
          <a:bodyPr/>
          <a:lstStyle>
            <a:lvl1pPr marL="0" indent="0" algn="ctr">
              <a:buNone/>
              <a:defRPr sz="2800" b="0">
                <a:solidFill>
                  <a:schemeClr val="bg1">
                    <a:lumMod val="50000"/>
                  </a:schemeClr>
                </a:solidFill>
                <a:latin typeface="Times New Roman" pitchFamily="18" charset="0"/>
                <a:cs typeface="Times New Roman"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698DD1A3-829B-4EFE-AE02-FEE0EA19AA18}" type="slidenum">
              <a:rPr lang="zh-CN" altLang="en-US" smtClean="0"/>
              <a:t>‹#›</a:t>
            </a:fld>
            <a:endParaRPr lang="zh-CN" altLang="en-US"/>
          </a:p>
        </p:txBody>
      </p:sp>
    </p:spTree>
    <p:extLst>
      <p:ext uri="{BB962C8B-B14F-4D97-AF65-F5344CB8AC3E}">
        <p14:creationId xmlns:p14="http://schemas.microsoft.com/office/powerpoint/2010/main" val="322661385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600200"/>
            <a:ext cx="8229600" cy="4525963"/>
          </a:xfrm>
          <a:prstGeom prst="rect">
            <a:avLst/>
          </a:prstGeom>
        </p:spPr>
        <p:txBody>
          <a:bodyPr/>
          <a:lstStyle>
            <a:lvl1pPr>
              <a:defRPr b="1"/>
            </a:lvl1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698DD1A3-829B-4EFE-AE02-FEE0EA19AA18}" type="slidenum">
              <a:rPr lang="zh-CN" altLang="en-US" smtClean="0"/>
              <a:t>‹#›</a:t>
            </a:fld>
            <a:endParaRPr lang="zh-CN" altLang="en-US"/>
          </a:p>
        </p:txBody>
      </p:sp>
      <p:sp>
        <p:nvSpPr>
          <p:cNvPr id="7" name="标题占位符 1"/>
          <p:cNvSpPr txBox="1">
            <a:spLocks/>
          </p:cNvSpPr>
          <p:nvPr userDrawn="1"/>
        </p:nvSpPr>
        <p:spPr>
          <a:xfrm>
            <a:off x="467544" y="26064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b="1" kern="1200" baseline="0">
                <a:solidFill>
                  <a:srgbClr val="0070C0"/>
                </a:solidFill>
                <a:latin typeface="Times New Roman" pitchFamily="18" charset="0"/>
                <a:ea typeface="+mj-ea"/>
                <a:cs typeface="Times New Roman" pitchFamily="18" charset="0"/>
              </a:defRPr>
            </a:lvl1pPr>
          </a:lstStyle>
          <a:p>
            <a:endParaRPr lang="zh-CN" altLang="en-US" dirty="0"/>
          </a:p>
        </p:txBody>
      </p:sp>
    </p:spTree>
    <p:extLst>
      <p:ext uri="{BB962C8B-B14F-4D97-AF65-F5344CB8AC3E}">
        <p14:creationId xmlns:p14="http://schemas.microsoft.com/office/powerpoint/2010/main" val="2611511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722313" y="4406900"/>
            <a:ext cx="7772400" cy="1362075"/>
          </a:xfrm>
          <a:prstGeom prst="rect">
            <a:avLst/>
          </a:prstGeom>
        </p:spPr>
        <p:txBody>
          <a:bodyPr anchor="t"/>
          <a:lstStyle>
            <a:lvl1pPr algn="l">
              <a:defRPr sz="3200" b="1" cap="all"/>
            </a:lvl1pPr>
          </a:lstStyle>
          <a:p>
            <a:r>
              <a:rPr lang="en-US" altLang="zh-CN" dirty="0"/>
              <a:t>YY/T 0287-2017 / ISO13485:2016</a:t>
            </a:r>
            <a:br>
              <a:rPr lang="en-US" altLang="zh-CN" dirty="0"/>
            </a:br>
            <a:r>
              <a:rPr lang="zh-CN" altLang="en-US" dirty="0"/>
              <a:t>医疗器械 质量管理体系 用于法规的要求</a:t>
            </a:r>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698DD1A3-829B-4EFE-AE02-FEE0EA19AA18}" type="slidenum">
              <a:rPr lang="zh-CN" altLang="en-US" smtClean="0"/>
              <a:t>‹#›</a:t>
            </a:fld>
            <a:endParaRPr lang="zh-CN" altLang="en-US"/>
          </a:p>
        </p:txBody>
      </p:sp>
    </p:spTree>
    <p:extLst>
      <p:ext uri="{BB962C8B-B14F-4D97-AF65-F5344CB8AC3E}">
        <p14:creationId xmlns:p14="http://schemas.microsoft.com/office/powerpoint/2010/main" val="2657557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6356350"/>
            <a:ext cx="2133600" cy="365125"/>
          </a:xfrm>
          <a:prstGeom prst="rect">
            <a:avLst/>
          </a:prstGeom>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a:lstStyle/>
          <a:p>
            <a:fld id="{698DD1A3-829B-4EFE-AE02-FEE0EA19AA18}" type="slidenum">
              <a:rPr lang="zh-CN" altLang="en-US" smtClean="0"/>
              <a:t>‹#›</a:t>
            </a:fld>
            <a:endParaRPr lang="zh-CN" altLang="en-US"/>
          </a:p>
        </p:txBody>
      </p:sp>
    </p:spTree>
    <p:extLst>
      <p:ext uri="{BB962C8B-B14F-4D97-AF65-F5344CB8AC3E}">
        <p14:creationId xmlns:p14="http://schemas.microsoft.com/office/powerpoint/2010/main" val="3468389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6356350"/>
            <a:ext cx="2133600" cy="365125"/>
          </a:xfrm>
          <a:prstGeom prst="rect">
            <a:avLst/>
          </a:prstGeom>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a:xfrm>
            <a:off x="6553200" y="6356350"/>
            <a:ext cx="2133600" cy="365125"/>
          </a:xfrm>
          <a:prstGeom prst="rect">
            <a:avLst/>
          </a:prstGeom>
        </p:spPr>
        <p:txBody>
          <a:bodyPr/>
          <a:lstStyle/>
          <a:p>
            <a:fld id="{698DD1A3-829B-4EFE-AE02-FEE0EA19AA18}" type="slidenum">
              <a:rPr lang="zh-CN" altLang="en-US" smtClean="0"/>
              <a:t>‹#›</a:t>
            </a:fld>
            <a:endParaRPr lang="zh-CN" altLang="en-US"/>
          </a:p>
        </p:txBody>
      </p:sp>
    </p:spTree>
    <p:extLst>
      <p:ext uri="{BB962C8B-B14F-4D97-AF65-F5344CB8AC3E}">
        <p14:creationId xmlns:p14="http://schemas.microsoft.com/office/powerpoint/2010/main" val="1001461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457200" y="6356350"/>
            <a:ext cx="2133600" cy="365125"/>
          </a:xfrm>
          <a:prstGeom prst="rect">
            <a:avLst/>
          </a:prstGeom>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a:xfrm>
            <a:off x="6553200" y="6356350"/>
            <a:ext cx="2133600" cy="365125"/>
          </a:xfrm>
          <a:prstGeom prst="rect">
            <a:avLst/>
          </a:prstGeom>
        </p:spPr>
        <p:txBody>
          <a:bodyPr/>
          <a:lstStyle/>
          <a:p>
            <a:fld id="{698DD1A3-829B-4EFE-AE02-FEE0EA19AA18}" type="slidenum">
              <a:rPr lang="zh-CN" altLang="en-US" smtClean="0"/>
              <a:t>‹#›</a:t>
            </a:fld>
            <a:endParaRPr lang="zh-CN" altLang="en-US"/>
          </a:p>
        </p:txBody>
      </p:sp>
    </p:spTree>
    <p:extLst>
      <p:ext uri="{BB962C8B-B14F-4D97-AF65-F5344CB8AC3E}">
        <p14:creationId xmlns:p14="http://schemas.microsoft.com/office/powerpoint/2010/main" val="3289282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6553200" y="6356350"/>
            <a:ext cx="2133600" cy="365125"/>
          </a:xfrm>
          <a:prstGeom prst="rect">
            <a:avLst/>
          </a:prstGeom>
        </p:spPr>
        <p:txBody>
          <a:bodyPr/>
          <a:lstStyle/>
          <a:p>
            <a:fld id="{698DD1A3-829B-4EFE-AE02-FEE0EA19AA18}" type="slidenum">
              <a:rPr lang="zh-CN" altLang="en-US" smtClean="0"/>
              <a:t>‹#›</a:t>
            </a:fld>
            <a:endParaRPr lang="zh-CN" altLang="en-US"/>
          </a:p>
        </p:txBody>
      </p:sp>
    </p:spTree>
    <p:extLst>
      <p:ext uri="{BB962C8B-B14F-4D97-AF65-F5344CB8AC3E}">
        <p14:creationId xmlns:p14="http://schemas.microsoft.com/office/powerpoint/2010/main" val="285346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a:lstStyle/>
          <a:p>
            <a:fld id="{698DD1A3-829B-4EFE-AE02-FEE0EA19AA18}" type="slidenum">
              <a:rPr lang="zh-CN" altLang="en-US" smtClean="0"/>
              <a:t>‹#›</a:t>
            </a:fld>
            <a:endParaRPr lang="zh-CN" altLang="en-US"/>
          </a:p>
        </p:txBody>
      </p:sp>
    </p:spTree>
    <p:extLst>
      <p:ext uri="{BB962C8B-B14F-4D97-AF65-F5344CB8AC3E}">
        <p14:creationId xmlns:p14="http://schemas.microsoft.com/office/powerpoint/2010/main" val="3729818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a:lstStyle/>
          <a:p>
            <a:fld id="{698DD1A3-829B-4EFE-AE02-FEE0EA19AA18}" type="slidenum">
              <a:rPr lang="zh-CN" altLang="en-US" smtClean="0"/>
              <a:t>‹#›</a:t>
            </a:fld>
            <a:endParaRPr lang="zh-CN" altLang="en-US"/>
          </a:p>
        </p:txBody>
      </p:sp>
    </p:spTree>
    <p:extLst>
      <p:ext uri="{BB962C8B-B14F-4D97-AF65-F5344CB8AC3E}">
        <p14:creationId xmlns:p14="http://schemas.microsoft.com/office/powerpoint/2010/main" val="2669871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698DD1A3-829B-4EFE-AE02-FEE0EA19AA18}" type="slidenum">
              <a:rPr lang="zh-CN" altLang="en-US" smtClean="0"/>
              <a:t>‹#›</a:t>
            </a:fld>
            <a:endParaRPr lang="zh-CN" altLang="en-US"/>
          </a:p>
        </p:txBody>
      </p:sp>
    </p:spTree>
    <p:extLst>
      <p:ext uri="{BB962C8B-B14F-4D97-AF65-F5344CB8AC3E}">
        <p14:creationId xmlns:p14="http://schemas.microsoft.com/office/powerpoint/2010/main" val="2302393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698DD1A3-829B-4EFE-AE02-FEE0EA19AA18}" type="slidenum">
              <a:rPr lang="zh-CN" altLang="en-US" smtClean="0"/>
              <a:t>‹#›</a:t>
            </a:fld>
            <a:endParaRPr lang="zh-CN" altLang="en-US"/>
          </a:p>
        </p:txBody>
      </p:sp>
    </p:spTree>
    <p:extLst>
      <p:ext uri="{BB962C8B-B14F-4D97-AF65-F5344CB8AC3E}">
        <p14:creationId xmlns:p14="http://schemas.microsoft.com/office/powerpoint/2010/main" val="3827960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1_仅标题">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b="1">
                <a:solidFill>
                  <a:srgbClr val="0070C0"/>
                </a:solidFill>
              </a:defRPr>
            </a:lvl1pPr>
          </a:lstStyle>
          <a:p>
            <a:r>
              <a:rPr lang="en-US" altLang="zh-CN" dirty="0"/>
              <a:t>ETO</a:t>
            </a:r>
            <a:r>
              <a:rPr lang="zh-CN" altLang="en-US" dirty="0"/>
              <a:t>灭菌过程和材料的相容性</a:t>
            </a:r>
            <a:endParaRPr lang="en-US" dirty="0"/>
          </a:p>
        </p:txBody>
      </p:sp>
      <p:sp>
        <p:nvSpPr>
          <p:cNvPr id="3" name="Date Placeholder 2"/>
          <p:cNvSpPr>
            <a:spLocks noGrp="1"/>
          </p:cNvSpPr>
          <p:nvPr>
            <p:ph type="dt" sz="half" idx="10"/>
          </p:nvPr>
        </p:nvSpPr>
        <p:spPr/>
        <p:txBody>
          <a:bodyPr/>
          <a:lstStyle/>
          <a:p>
            <a:fld id="{51DDBD03-24DB-4608-BA15-0A8634DE8C0F}" type="datetime1">
              <a:rPr lang="en-US" altLang="zh-CN" smtClean="0"/>
              <a:t>12/14/2024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62209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8" name="矩形 7"/>
          <p:cNvSpPr/>
          <p:nvPr userDrawn="1"/>
        </p:nvSpPr>
        <p:spPr>
          <a:xfrm>
            <a:off x="467544" y="188640"/>
            <a:ext cx="8136904" cy="1077218"/>
          </a:xfrm>
          <a:prstGeom prst="rect">
            <a:avLst/>
          </a:prstGeom>
        </p:spPr>
        <p:txBody>
          <a:bodyPr wrap="square">
            <a:spAutoFit/>
          </a:bodyPr>
          <a:lstStyle/>
          <a:p>
            <a:pPr algn="ctr"/>
            <a:r>
              <a:rPr lang="en-US" altLang="zh-CN" sz="3200" b="1" dirty="0" smtClean="0">
                <a:solidFill>
                  <a:srgbClr val="0070C0"/>
                </a:solidFill>
                <a:latin typeface="Times New Roman" pitchFamily="18" charset="0"/>
                <a:cs typeface="Times New Roman" pitchFamily="18" charset="0"/>
              </a:rPr>
              <a:t>GB/T 42061-2022 / </a:t>
            </a:r>
            <a:r>
              <a:rPr lang="en-US" altLang="zh-CN" sz="3200" b="1" dirty="0">
                <a:solidFill>
                  <a:srgbClr val="0070C0"/>
                </a:solidFill>
                <a:latin typeface="Times New Roman" pitchFamily="18" charset="0"/>
                <a:cs typeface="Times New Roman" pitchFamily="18" charset="0"/>
              </a:rPr>
              <a:t>ISO13485:2016</a:t>
            </a:r>
            <a:br>
              <a:rPr lang="en-US" altLang="zh-CN" sz="3200" b="1" dirty="0">
                <a:solidFill>
                  <a:srgbClr val="0070C0"/>
                </a:solidFill>
                <a:latin typeface="Times New Roman" pitchFamily="18" charset="0"/>
                <a:cs typeface="Times New Roman" pitchFamily="18" charset="0"/>
              </a:rPr>
            </a:br>
            <a:r>
              <a:rPr lang="zh-CN" altLang="en-US" sz="3200" b="1" dirty="0">
                <a:solidFill>
                  <a:srgbClr val="0070C0"/>
                </a:solidFill>
                <a:latin typeface="Times New Roman" pitchFamily="18" charset="0"/>
                <a:cs typeface="Times New Roman" pitchFamily="18" charset="0"/>
              </a:rPr>
              <a:t>医疗器械   质量管理体系   用于法规的要求</a:t>
            </a:r>
          </a:p>
        </p:txBody>
      </p:sp>
    </p:spTree>
    <p:extLst>
      <p:ext uri="{BB962C8B-B14F-4D97-AF65-F5344CB8AC3E}">
        <p14:creationId xmlns:p14="http://schemas.microsoft.com/office/powerpoint/2010/main" val="3774516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sldNum="0" hdr="0" ftr="0" dt="0"/>
  <p:txStyles>
    <p:titleStyle>
      <a:lvl1pPr algn="ctr" defTabSz="914400" rtl="0" eaLnBrk="1" latinLnBrk="0" hangingPunct="1">
        <a:spcBef>
          <a:spcPct val="0"/>
        </a:spcBef>
        <a:buNone/>
        <a:defRPr sz="3600" b="1" kern="1200" baseline="0">
          <a:solidFill>
            <a:srgbClr val="0070C0"/>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image" Target="../media/image17.wmf"/><Relationship Id="rId7" Type="http://schemas.openxmlformats.org/officeDocument/2006/relationships/image" Target="../media/image21.w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20.wmf"/><Relationship Id="rId5" Type="http://schemas.openxmlformats.org/officeDocument/2006/relationships/image" Target="../media/image19.wmf"/><Relationship Id="rId10" Type="http://schemas.openxmlformats.org/officeDocument/2006/relationships/image" Target="../media/image16.wmf"/><Relationship Id="rId4" Type="http://schemas.openxmlformats.org/officeDocument/2006/relationships/image" Target="../media/image18.wmf"/><Relationship Id="rId9" Type="http://schemas.openxmlformats.org/officeDocument/2006/relationships/oleObject" Target="../embeddings/oleObject3.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23.e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hyperlink" Target="http://www.3lian.com/gif/DetailView.htm?Detail=http://img4.3lian.com/sucai/img1/28/31.gif" TargetMode="Externa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4.wmf"/><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hyperlink" Target="http://www.waston-china.com/sdp/397123/2/pd-2094886/1868111-1050028.html" TargetMode="External"/><Relationship Id="rId2" Type="http://schemas.openxmlformats.org/officeDocument/2006/relationships/image" Target="../media/image51.jpeg"/><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hyperlink" Target="http://www.montagne-bj.com/chanpinzhanshi-image/jitanbing.gif" TargetMode="External"/><Relationship Id="rId4" Type="http://schemas.openxmlformats.org/officeDocument/2006/relationships/image" Target="../media/image52.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1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2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26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26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844824"/>
            <a:ext cx="7772400" cy="1872208"/>
          </a:xfrm>
        </p:spPr>
        <p:txBody>
          <a:bodyPr/>
          <a:lstStyle/>
          <a:p>
            <a:r>
              <a:rPr lang="zh-CN" altLang="en-US" sz="4000" dirty="0">
                <a:latin typeface="+mn-ea"/>
              </a:rPr>
              <a:t>医疗器械行业</a:t>
            </a:r>
            <a:r>
              <a:rPr lang="en-US" altLang="zh-CN" sz="4000" dirty="0">
                <a:latin typeface="+mn-ea"/>
              </a:rPr>
              <a:t/>
            </a:r>
            <a:br>
              <a:rPr lang="en-US" altLang="zh-CN" sz="4000" dirty="0">
                <a:latin typeface="+mn-ea"/>
              </a:rPr>
            </a:br>
            <a:r>
              <a:rPr lang="zh-CN" altLang="en-US" sz="4000" dirty="0">
                <a:latin typeface="+mn-ea"/>
              </a:rPr>
              <a:t>质量管理体系</a:t>
            </a:r>
            <a:r>
              <a:rPr lang="en-US" altLang="zh-CN" sz="4000" dirty="0">
                <a:latin typeface="+mn-ea"/>
              </a:rPr>
              <a:t/>
            </a:r>
            <a:br>
              <a:rPr lang="en-US" altLang="zh-CN" sz="4000" dirty="0">
                <a:latin typeface="+mn-ea"/>
              </a:rPr>
            </a:br>
            <a:r>
              <a:rPr lang="zh-CN" altLang="en-US" sz="4000" dirty="0">
                <a:latin typeface="+mn-ea"/>
              </a:rPr>
              <a:t>培训教程</a:t>
            </a:r>
          </a:p>
        </p:txBody>
      </p:sp>
      <p:sp>
        <p:nvSpPr>
          <p:cNvPr id="3" name="副标题 2"/>
          <p:cNvSpPr>
            <a:spLocks noGrp="1"/>
          </p:cNvSpPr>
          <p:nvPr>
            <p:ph type="subTitle" idx="1"/>
          </p:nvPr>
        </p:nvSpPr>
        <p:spPr>
          <a:xfrm>
            <a:off x="1475656" y="5589240"/>
            <a:ext cx="6400800" cy="550912"/>
          </a:xfrm>
        </p:spPr>
        <p:txBody>
          <a:bodyPr/>
          <a:lstStyle/>
          <a:p>
            <a:r>
              <a:rPr lang="zh-CN" altLang="en-US" dirty="0"/>
              <a:t>周荣青 </a:t>
            </a:r>
            <a:r>
              <a:rPr lang="en-US" altLang="zh-CN" i="1" dirty="0"/>
              <a:t>134 5176 3182</a:t>
            </a:r>
          </a:p>
          <a:p>
            <a:endParaRPr lang="zh-CN" altLang="en-US" sz="2000" dirty="0"/>
          </a:p>
        </p:txBody>
      </p:sp>
    </p:spTree>
    <p:extLst>
      <p:ext uri="{BB962C8B-B14F-4D97-AF65-F5344CB8AC3E}">
        <p14:creationId xmlns:p14="http://schemas.microsoft.com/office/powerpoint/2010/main" val="19619218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xmlns="" id="{19F86B25-5AD0-4EE1-B761-FB8D5BD62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817" y="1484784"/>
            <a:ext cx="7742365" cy="4137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2698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719572" y="1556792"/>
            <a:ext cx="7704856" cy="3456384"/>
          </a:xfrm>
        </p:spPr>
        <p:txBody>
          <a:bodyPr>
            <a:noAutofit/>
          </a:bodyPr>
          <a:lstStyle/>
          <a:p>
            <a:r>
              <a:rPr lang="zh-CN" altLang="en-US" b="1" dirty="0" smtClean="0">
                <a:solidFill>
                  <a:schemeClr val="tx1"/>
                </a:solidFill>
              </a:rPr>
              <a:t>作者简介</a:t>
            </a:r>
            <a:endParaRPr lang="en-US" altLang="zh-CN" b="1" dirty="0" smtClean="0">
              <a:solidFill>
                <a:schemeClr val="tx1"/>
              </a:solidFill>
            </a:endParaRPr>
          </a:p>
          <a:p>
            <a:pPr algn="l"/>
            <a:endParaRPr lang="en-US" altLang="zh-CN" sz="2400" dirty="0" smtClean="0"/>
          </a:p>
          <a:p>
            <a:pPr algn="l"/>
            <a:r>
              <a:rPr lang="en-US" altLang="zh-CN" sz="2400" dirty="0" smtClean="0"/>
              <a:t>2004</a:t>
            </a:r>
            <a:r>
              <a:rPr lang="zh-CN" altLang="en-US" sz="2400" dirty="0" smtClean="0"/>
              <a:t>年进入医疗器械行业，从事</a:t>
            </a:r>
            <a:r>
              <a:rPr lang="zh-CN" altLang="en-US" sz="2400" b="1" dirty="0" smtClean="0">
                <a:solidFill>
                  <a:schemeClr val="tx1"/>
                </a:solidFill>
              </a:rPr>
              <a:t>质量管理、灭菌技术、产品注册</a:t>
            </a:r>
            <a:r>
              <a:rPr lang="zh-CN" altLang="en-US" sz="2400" dirty="0" smtClean="0"/>
              <a:t>相关的工作。行业覆盖</a:t>
            </a:r>
            <a:r>
              <a:rPr lang="zh-CN" altLang="en-US" sz="2400" b="1" dirty="0" smtClean="0">
                <a:solidFill>
                  <a:schemeClr val="tx1"/>
                </a:solidFill>
              </a:rPr>
              <a:t>无菌器械、有源仪器、</a:t>
            </a:r>
            <a:r>
              <a:rPr lang="en-US" altLang="zh-CN" sz="2400" b="1" dirty="0" smtClean="0">
                <a:solidFill>
                  <a:schemeClr val="tx1"/>
                </a:solidFill>
              </a:rPr>
              <a:t>IVD</a:t>
            </a:r>
            <a:r>
              <a:rPr lang="zh-CN" altLang="en-US" sz="2400" b="1" dirty="0" smtClean="0">
                <a:solidFill>
                  <a:schemeClr val="tx1"/>
                </a:solidFill>
              </a:rPr>
              <a:t>试剂</a:t>
            </a:r>
            <a:r>
              <a:rPr lang="zh-CN" altLang="en-US" sz="2400" dirty="0" smtClean="0"/>
              <a:t>。</a:t>
            </a:r>
            <a:endParaRPr lang="en-US" altLang="zh-CN" sz="2400" dirty="0" smtClean="0"/>
          </a:p>
          <a:p>
            <a:pPr algn="l"/>
            <a:endParaRPr lang="en-US" altLang="zh-CN" sz="2400" dirty="0" smtClean="0"/>
          </a:p>
          <a:p>
            <a:pPr algn="l"/>
            <a:r>
              <a:rPr lang="zh-CN" altLang="en-US" sz="2400" dirty="0" smtClean="0"/>
              <a:t>曾服务于</a:t>
            </a:r>
            <a:r>
              <a:rPr lang="en-US" altLang="zh-CN" sz="2400" b="1" dirty="0" err="1" smtClean="0">
                <a:solidFill>
                  <a:schemeClr val="tx1"/>
                </a:solidFill>
              </a:rPr>
              <a:t>Amsino</a:t>
            </a:r>
            <a:r>
              <a:rPr lang="zh-CN" altLang="en-US" sz="2400" b="1" dirty="0" smtClean="0">
                <a:solidFill>
                  <a:schemeClr val="tx1"/>
                </a:solidFill>
              </a:rPr>
              <a:t>医疗，</a:t>
            </a:r>
            <a:r>
              <a:rPr lang="en-US" altLang="zh-CN" sz="2400" b="1" dirty="0" smtClean="0">
                <a:solidFill>
                  <a:schemeClr val="tx1"/>
                </a:solidFill>
              </a:rPr>
              <a:t>GE</a:t>
            </a:r>
            <a:r>
              <a:rPr lang="zh-CN" altLang="en-US" sz="2400" b="1" dirty="0" smtClean="0">
                <a:solidFill>
                  <a:schemeClr val="tx1"/>
                </a:solidFill>
              </a:rPr>
              <a:t>医疗，雅培医疗，科森科技，希森美康</a:t>
            </a:r>
            <a:r>
              <a:rPr lang="zh-CN" altLang="en-US" sz="2400" dirty="0" smtClean="0"/>
              <a:t>等企业。</a:t>
            </a:r>
            <a:endParaRPr lang="en-US" altLang="zh-CN" sz="2400" u="sng" dirty="0" smtClean="0"/>
          </a:p>
        </p:txBody>
      </p:sp>
    </p:spTree>
    <p:extLst>
      <p:ext uri="{BB962C8B-B14F-4D97-AF65-F5344CB8AC3E}">
        <p14:creationId xmlns:p14="http://schemas.microsoft.com/office/powerpoint/2010/main" val="38509961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412776"/>
            <a:ext cx="7772400" cy="576064"/>
          </a:xfrm>
        </p:spPr>
        <p:txBody>
          <a:bodyPr/>
          <a:lstStyle/>
          <a:p>
            <a:pPr>
              <a:spcBef>
                <a:spcPct val="20000"/>
              </a:spcBef>
              <a:buFont typeface="Arial" pitchFamily="34" charset="0"/>
            </a:pPr>
            <a:r>
              <a:rPr lang="zh-CN" altLang="en-US" sz="3200" dirty="0">
                <a:latin typeface="+mn-lt"/>
                <a:ea typeface="+mn-ea"/>
                <a:cs typeface="+mn-cs"/>
              </a:rPr>
              <a:t>课程目标</a:t>
            </a:r>
          </a:p>
        </p:txBody>
      </p:sp>
      <p:sp>
        <p:nvSpPr>
          <p:cNvPr id="5" name="矩形 4"/>
          <p:cNvSpPr/>
          <p:nvPr/>
        </p:nvSpPr>
        <p:spPr>
          <a:xfrm>
            <a:off x="755576" y="2204864"/>
            <a:ext cx="7632848" cy="3539430"/>
          </a:xfrm>
          <a:prstGeom prst="rect">
            <a:avLst/>
          </a:prstGeom>
        </p:spPr>
        <p:txBody>
          <a:bodyPr wrap="square">
            <a:spAutoFit/>
          </a:bodyPr>
          <a:lstStyle/>
          <a:p>
            <a:pPr marL="457200" indent="-457200">
              <a:buFont typeface="Arial" pitchFamily="34" charset="0"/>
              <a:buChar char="•"/>
            </a:pPr>
            <a:r>
              <a:rPr lang="zh-CN" altLang="en-US" sz="2800" dirty="0">
                <a:solidFill>
                  <a:schemeClr val="tx1">
                    <a:tint val="75000"/>
                  </a:schemeClr>
                </a:solidFill>
                <a:latin typeface="Times New Roman" pitchFamily="18" charset="0"/>
                <a:cs typeface="Times New Roman" pitchFamily="18" charset="0"/>
              </a:rPr>
              <a:t>理解</a:t>
            </a:r>
            <a:r>
              <a:rPr lang="en-US" altLang="zh-CN" sz="2800" dirty="0" smtClean="0">
                <a:solidFill>
                  <a:schemeClr val="tx1">
                    <a:tint val="75000"/>
                  </a:schemeClr>
                </a:solidFill>
                <a:latin typeface="Times New Roman" pitchFamily="18" charset="0"/>
                <a:cs typeface="Times New Roman" pitchFamily="18" charset="0"/>
              </a:rPr>
              <a:t>ISO13485</a:t>
            </a:r>
            <a:r>
              <a:rPr lang="zh-CN" altLang="en-US" sz="2800" dirty="0" smtClean="0">
                <a:solidFill>
                  <a:schemeClr val="tx1">
                    <a:tint val="75000"/>
                  </a:schemeClr>
                </a:solidFill>
                <a:latin typeface="Times New Roman" pitchFamily="18" charset="0"/>
                <a:cs typeface="Times New Roman" pitchFamily="18" charset="0"/>
              </a:rPr>
              <a:t>阐明</a:t>
            </a:r>
            <a:r>
              <a:rPr lang="zh-CN" altLang="en-US" sz="2800" dirty="0">
                <a:solidFill>
                  <a:schemeClr val="tx1">
                    <a:tint val="75000"/>
                  </a:schemeClr>
                </a:solidFill>
                <a:latin typeface="Times New Roman" pitchFamily="18" charset="0"/>
                <a:cs typeface="Times New Roman" pitchFamily="18" charset="0"/>
              </a:rPr>
              <a:t>的原则、基础，并能解释主要术语</a:t>
            </a:r>
            <a:endParaRPr lang="en-US" altLang="zh-CN" sz="2800" dirty="0">
              <a:solidFill>
                <a:schemeClr val="tx1">
                  <a:tint val="75000"/>
                </a:schemeClr>
              </a:solidFill>
              <a:latin typeface="Times New Roman" pitchFamily="18" charset="0"/>
              <a:cs typeface="Times New Roman" pitchFamily="18" charset="0"/>
            </a:endParaRPr>
          </a:p>
          <a:p>
            <a:pPr marL="457200" indent="-457200">
              <a:buFont typeface="Arial" pitchFamily="34" charset="0"/>
              <a:buChar char="•"/>
            </a:pPr>
            <a:r>
              <a:rPr lang="zh-CN" altLang="en-US" sz="2800" dirty="0">
                <a:solidFill>
                  <a:schemeClr val="tx1">
                    <a:tint val="75000"/>
                  </a:schemeClr>
                </a:solidFill>
                <a:latin typeface="Times New Roman" pitchFamily="18" charset="0"/>
                <a:cs typeface="Times New Roman" pitchFamily="18" charset="0"/>
              </a:rPr>
              <a:t>理解并能应用</a:t>
            </a:r>
            <a:r>
              <a:rPr lang="en-US" altLang="zh-CN" sz="2800" dirty="0" smtClean="0">
                <a:solidFill>
                  <a:schemeClr val="tx1">
                    <a:tint val="75000"/>
                  </a:schemeClr>
                </a:solidFill>
                <a:latin typeface="Times New Roman" pitchFamily="18" charset="0"/>
                <a:cs typeface="Times New Roman" pitchFamily="18" charset="0"/>
              </a:rPr>
              <a:t>ISO13485</a:t>
            </a:r>
            <a:r>
              <a:rPr lang="zh-CN" altLang="en-US" sz="2800" dirty="0" smtClean="0">
                <a:solidFill>
                  <a:schemeClr val="tx1">
                    <a:tint val="75000"/>
                  </a:schemeClr>
                </a:solidFill>
                <a:latin typeface="Times New Roman" pitchFamily="18" charset="0"/>
                <a:cs typeface="Times New Roman" pitchFamily="18" charset="0"/>
              </a:rPr>
              <a:t>各</a:t>
            </a:r>
            <a:r>
              <a:rPr lang="zh-CN" altLang="en-US" sz="2800" dirty="0">
                <a:solidFill>
                  <a:schemeClr val="tx1">
                    <a:tint val="75000"/>
                  </a:schemeClr>
                </a:solidFill>
                <a:latin typeface="Times New Roman" pitchFamily="18" charset="0"/>
                <a:cs typeface="Times New Roman" pitchFamily="18" charset="0"/>
              </a:rPr>
              <a:t>条款的要求用于建立、健全、评价质量管理体系</a:t>
            </a:r>
            <a:endParaRPr lang="en-US" altLang="zh-CN" sz="2800" dirty="0">
              <a:solidFill>
                <a:schemeClr val="tx1">
                  <a:tint val="75000"/>
                </a:schemeClr>
              </a:solidFill>
              <a:latin typeface="Times New Roman" pitchFamily="18" charset="0"/>
              <a:cs typeface="Times New Roman" pitchFamily="18" charset="0"/>
            </a:endParaRPr>
          </a:p>
          <a:p>
            <a:pPr marL="457200" indent="-457200">
              <a:buFont typeface="Arial" pitchFamily="34" charset="0"/>
              <a:buChar char="•"/>
            </a:pPr>
            <a:r>
              <a:rPr lang="zh-CN" altLang="en-US" sz="2800" dirty="0">
                <a:solidFill>
                  <a:schemeClr val="tx1">
                    <a:tint val="75000"/>
                  </a:schemeClr>
                </a:solidFill>
                <a:latin typeface="Times New Roman" pitchFamily="18" charset="0"/>
                <a:cs typeface="Times New Roman" pitchFamily="18" charset="0"/>
              </a:rPr>
              <a:t>理解</a:t>
            </a:r>
            <a:r>
              <a:rPr lang="en-US" altLang="zh-CN" sz="2800" dirty="0" smtClean="0">
                <a:solidFill>
                  <a:schemeClr val="tx1">
                    <a:tint val="75000"/>
                  </a:schemeClr>
                </a:solidFill>
                <a:latin typeface="Times New Roman" pitchFamily="18" charset="0"/>
                <a:cs typeface="Times New Roman" pitchFamily="18" charset="0"/>
              </a:rPr>
              <a:t>ISO13485</a:t>
            </a:r>
            <a:r>
              <a:rPr lang="zh-CN" altLang="en-US" sz="2800" dirty="0" smtClean="0">
                <a:solidFill>
                  <a:schemeClr val="tx1">
                    <a:tint val="75000"/>
                  </a:schemeClr>
                </a:solidFill>
                <a:latin typeface="Times New Roman" pitchFamily="18" charset="0"/>
                <a:cs typeface="Times New Roman" pitchFamily="18" charset="0"/>
              </a:rPr>
              <a:t>的</a:t>
            </a:r>
            <a:r>
              <a:rPr lang="zh-CN" altLang="en-US" sz="2800" dirty="0">
                <a:solidFill>
                  <a:schemeClr val="tx1">
                    <a:tint val="75000"/>
                  </a:schemeClr>
                </a:solidFill>
                <a:latin typeface="Times New Roman" pitchFamily="18" charset="0"/>
                <a:cs typeface="Times New Roman" pitchFamily="18" charset="0"/>
              </a:rPr>
              <a:t>主要内容</a:t>
            </a:r>
            <a:endParaRPr lang="en-US" altLang="zh-CN" sz="2800" dirty="0">
              <a:solidFill>
                <a:schemeClr val="tx1">
                  <a:tint val="75000"/>
                </a:schemeClr>
              </a:solidFill>
              <a:latin typeface="Times New Roman" pitchFamily="18" charset="0"/>
              <a:cs typeface="Times New Roman" pitchFamily="18" charset="0"/>
            </a:endParaRPr>
          </a:p>
          <a:p>
            <a:pPr marL="457200" indent="-457200">
              <a:buFont typeface="Arial" pitchFamily="34" charset="0"/>
              <a:buChar char="•"/>
            </a:pPr>
            <a:r>
              <a:rPr lang="zh-CN" altLang="en-US" sz="2800" dirty="0">
                <a:solidFill>
                  <a:schemeClr val="tx1">
                    <a:tint val="75000"/>
                  </a:schemeClr>
                </a:solidFill>
                <a:latin typeface="Times New Roman" pitchFamily="18" charset="0"/>
                <a:cs typeface="Times New Roman" pitchFamily="18" charset="0"/>
              </a:rPr>
              <a:t>会策划和准备内审</a:t>
            </a:r>
            <a:endParaRPr lang="en-US" altLang="zh-CN" sz="2800" dirty="0">
              <a:solidFill>
                <a:schemeClr val="tx1">
                  <a:tint val="75000"/>
                </a:schemeClr>
              </a:solidFill>
              <a:latin typeface="Times New Roman" pitchFamily="18" charset="0"/>
              <a:cs typeface="Times New Roman" pitchFamily="18" charset="0"/>
            </a:endParaRPr>
          </a:p>
          <a:p>
            <a:pPr marL="457200" indent="-457200">
              <a:buFont typeface="Arial" pitchFamily="34" charset="0"/>
              <a:buChar char="•"/>
            </a:pPr>
            <a:r>
              <a:rPr lang="zh-CN" altLang="en-US" sz="2800" dirty="0">
                <a:solidFill>
                  <a:schemeClr val="tx1">
                    <a:tint val="75000"/>
                  </a:schemeClr>
                </a:solidFill>
                <a:latin typeface="Times New Roman" pitchFamily="18" charset="0"/>
                <a:cs typeface="Times New Roman" pitchFamily="18" charset="0"/>
              </a:rPr>
              <a:t>能实施内审并报告结果</a:t>
            </a:r>
            <a:endParaRPr lang="en-US" altLang="zh-CN" sz="2800" dirty="0">
              <a:solidFill>
                <a:schemeClr val="tx1">
                  <a:tint val="75000"/>
                </a:schemeClr>
              </a:solidFill>
              <a:latin typeface="Times New Roman" pitchFamily="18" charset="0"/>
              <a:cs typeface="Times New Roman" pitchFamily="18" charset="0"/>
            </a:endParaRPr>
          </a:p>
          <a:p>
            <a:pPr marL="457200" indent="-457200">
              <a:buFont typeface="Arial" pitchFamily="34" charset="0"/>
              <a:buChar char="•"/>
            </a:pPr>
            <a:r>
              <a:rPr lang="zh-CN" altLang="en-US" sz="2800" dirty="0">
                <a:solidFill>
                  <a:schemeClr val="tx1">
                    <a:tint val="75000"/>
                  </a:schemeClr>
                </a:solidFill>
                <a:latin typeface="Times New Roman" pitchFamily="18" charset="0"/>
                <a:cs typeface="Times New Roman" pitchFamily="18" charset="0"/>
              </a:rPr>
              <a:t>了解与医疗器械有关的法律、法规及标准</a:t>
            </a:r>
            <a:endParaRPr lang="zh-CN" alt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1700455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412776"/>
            <a:ext cx="7772400" cy="576064"/>
          </a:xfrm>
        </p:spPr>
        <p:txBody>
          <a:bodyPr/>
          <a:lstStyle/>
          <a:p>
            <a:pPr>
              <a:spcBef>
                <a:spcPct val="20000"/>
              </a:spcBef>
              <a:buFont typeface="Arial" pitchFamily="34" charset="0"/>
            </a:pPr>
            <a:r>
              <a:rPr lang="zh-CN" altLang="en-US" dirty="0">
                <a:latin typeface="+mn-lt"/>
                <a:cs typeface="+mn-cs"/>
              </a:rPr>
              <a:t>质量管理体系认证标准</a:t>
            </a:r>
            <a:endParaRPr lang="zh-CN" altLang="en-US" sz="3200" dirty="0">
              <a:latin typeface="+mn-lt"/>
              <a:ea typeface="+mn-ea"/>
              <a:cs typeface="+mn-cs"/>
            </a:endParaRPr>
          </a:p>
        </p:txBody>
      </p:sp>
      <p:sp>
        <p:nvSpPr>
          <p:cNvPr id="5" name="矩形 4"/>
          <p:cNvSpPr/>
          <p:nvPr/>
        </p:nvSpPr>
        <p:spPr>
          <a:xfrm>
            <a:off x="755576" y="2204864"/>
            <a:ext cx="7632848" cy="3108543"/>
          </a:xfrm>
          <a:prstGeom prst="rect">
            <a:avLst/>
          </a:prstGeom>
        </p:spPr>
        <p:txBody>
          <a:bodyPr wrap="square">
            <a:spAutoFit/>
          </a:bodyPr>
          <a:lstStyle/>
          <a:p>
            <a:pPr marL="457200" indent="-457200">
              <a:buFont typeface="Arial" pitchFamily="34" charset="0"/>
              <a:buChar char="•"/>
            </a:pPr>
            <a:r>
              <a:rPr lang="zh-CN" altLang="en-US" sz="2800" dirty="0">
                <a:solidFill>
                  <a:schemeClr val="bg1">
                    <a:lumMod val="50000"/>
                  </a:schemeClr>
                </a:solidFill>
                <a:latin typeface="Times New Roman" pitchFamily="18" charset="0"/>
                <a:cs typeface="Times New Roman" pitchFamily="18" charset="0"/>
              </a:rPr>
              <a:t>一般行业</a:t>
            </a:r>
            <a:endParaRPr lang="en-US" altLang="zh-CN" sz="2800" dirty="0">
              <a:solidFill>
                <a:schemeClr val="bg1">
                  <a:lumMod val="50000"/>
                </a:schemeClr>
              </a:solidFill>
              <a:latin typeface="Times New Roman" pitchFamily="18" charset="0"/>
              <a:cs typeface="Times New Roman" pitchFamily="18" charset="0"/>
            </a:endParaRPr>
          </a:p>
          <a:p>
            <a:r>
              <a:rPr lang="en-US" altLang="zh-CN" sz="2800" dirty="0">
                <a:solidFill>
                  <a:schemeClr val="bg1">
                    <a:lumMod val="50000"/>
                  </a:schemeClr>
                </a:solidFill>
                <a:latin typeface="Times New Roman" pitchFamily="18" charset="0"/>
                <a:cs typeface="Times New Roman" pitchFamily="18" charset="0"/>
              </a:rPr>
              <a:t>——ISO9001:2015</a:t>
            </a:r>
          </a:p>
          <a:p>
            <a:r>
              <a:rPr lang="en-US" altLang="zh-CN" sz="2800" dirty="0">
                <a:solidFill>
                  <a:schemeClr val="bg1">
                    <a:lumMod val="50000"/>
                  </a:schemeClr>
                </a:solidFill>
                <a:latin typeface="Times New Roman" pitchFamily="18" charset="0"/>
                <a:cs typeface="Times New Roman" pitchFamily="18" charset="0"/>
              </a:rPr>
              <a:t>《</a:t>
            </a:r>
            <a:r>
              <a:rPr lang="zh-CN" altLang="en-US" sz="2800" dirty="0">
                <a:solidFill>
                  <a:schemeClr val="bg1">
                    <a:lumMod val="50000"/>
                  </a:schemeClr>
                </a:solidFill>
                <a:latin typeface="Times New Roman" pitchFamily="18" charset="0"/>
                <a:cs typeface="Times New Roman" pitchFamily="18" charset="0"/>
              </a:rPr>
              <a:t>质量管理体系 要求</a:t>
            </a:r>
            <a:r>
              <a:rPr lang="en-US" altLang="zh-CN" sz="2800" dirty="0">
                <a:solidFill>
                  <a:schemeClr val="bg1">
                    <a:lumMod val="50000"/>
                  </a:schemeClr>
                </a:solidFill>
                <a:latin typeface="Times New Roman" pitchFamily="18" charset="0"/>
                <a:cs typeface="Times New Roman" pitchFamily="18" charset="0"/>
              </a:rPr>
              <a:t>》</a:t>
            </a:r>
          </a:p>
          <a:p>
            <a:endParaRPr lang="en-US" altLang="zh-CN" sz="2800" dirty="0">
              <a:solidFill>
                <a:schemeClr val="bg1">
                  <a:lumMod val="50000"/>
                </a:schemeClr>
              </a:solidFill>
              <a:latin typeface="Times New Roman" pitchFamily="18" charset="0"/>
              <a:cs typeface="Times New Roman" pitchFamily="18" charset="0"/>
            </a:endParaRPr>
          </a:p>
          <a:p>
            <a:pPr marL="457200" indent="-457200">
              <a:buFont typeface="Arial" pitchFamily="34" charset="0"/>
              <a:buChar char="•"/>
            </a:pPr>
            <a:r>
              <a:rPr lang="zh-CN" altLang="en-US" sz="2800" dirty="0">
                <a:solidFill>
                  <a:schemeClr val="bg1">
                    <a:lumMod val="50000"/>
                  </a:schemeClr>
                </a:solidFill>
                <a:latin typeface="Times New Roman" pitchFamily="18" charset="0"/>
                <a:cs typeface="Times New Roman" pitchFamily="18" charset="0"/>
              </a:rPr>
              <a:t>医疗器械行业</a:t>
            </a:r>
            <a:endParaRPr lang="en-US" altLang="zh-CN" sz="2800" dirty="0">
              <a:solidFill>
                <a:schemeClr val="bg1">
                  <a:lumMod val="50000"/>
                </a:schemeClr>
              </a:solidFill>
              <a:latin typeface="Times New Roman" pitchFamily="18" charset="0"/>
              <a:cs typeface="Times New Roman" pitchFamily="18" charset="0"/>
            </a:endParaRPr>
          </a:p>
          <a:p>
            <a:r>
              <a:rPr lang="en-US" altLang="zh-CN" sz="2800" dirty="0">
                <a:solidFill>
                  <a:schemeClr val="bg1">
                    <a:lumMod val="50000"/>
                  </a:schemeClr>
                </a:solidFill>
                <a:latin typeface="Times New Roman" pitchFamily="18" charset="0"/>
                <a:cs typeface="Times New Roman" pitchFamily="18" charset="0"/>
              </a:rPr>
              <a:t>——</a:t>
            </a:r>
            <a:r>
              <a:rPr lang="en-US" altLang="zh-CN" sz="2800" dirty="0" smtClean="0">
                <a:solidFill>
                  <a:schemeClr val="bg1">
                    <a:lumMod val="50000"/>
                  </a:schemeClr>
                </a:solidFill>
                <a:latin typeface="Times New Roman" pitchFamily="18" charset="0"/>
                <a:cs typeface="Times New Roman" pitchFamily="18" charset="0"/>
              </a:rPr>
              <a:t>ISO13485:2016</a:t>
            </a:r>
          </a:p>
          <a:p>
            <a:r>
              <a:rPr lang="en-US" altLang="zh-CN" sz="2800" dirty="0" smtClean="0">
                <a:solidFill>
                  <a:schemeClr val="bg1">
                    <a:lumMod val="50000"/>
                  </a:schemeClr>
                </a:solidFill>
                <a:latin typeface="Times New Roman" pitchFamily="18" charset="0"/>
                <a:cs typeface="Times New Roman" pitchFamily="18" charset="0"/>
              </a:rPr>
              <a:t>《</a:t>
            </a:r>
            <a:r>
              <a:rPr lang="zh-CN" altLang="en-US" sz="2800" dirty="0">
                <a:solidFill>
                  <a:schemeClr val="bg1">
                    <a:lumMod val="50000"/>
                  </a:schemeClr>
                </a:solidFill>
                <a:latin typeface="Times New Roman" pitchFamily="18" charset="0"/>
                <a:cs typeface="Times New Roman" pitchFamily="18" charset="0"/>
              </a:rPr>
              <a:t>医疗器械 质量管理体系 用于法规的要求</a:t>
            </a:r>
            <a:r>
              <a:rPr lang="en-US" altLang="zh-CN" sz="2800" dirty="0">
                <a:solidFill>
                  <a:schemeClr val="bg1">
                    <a:lumMod val="50000"/>
                  </a:schemeClr>
                </a:solidFill>
                <a:latin typeface="Times New Roman" pitchFamily="18" charset="0"/>
                <a:cs typeface="Times New Roman" pitchFamily="18" charset="0"/>
              </a:rPr>
              <a:t>》</a:t>
            </a:r>
          </a:p>
        </p:txBody>
      </p:sp>
    </p:spTree>
    <p:extLst>
      <p:ext uri="{BB962C8B-B14F-4D97-AF65-F5344CB8AC3E}">
        <p14:creationId xmlns:p14="http://schemas.microsoft.com/office/powerpoint/2010/main" val="4961502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5576" y="2694399"/>
            <a:ext cx="7632848" cy="1815882"/>
          </a:xfrm>
          <a:prstGeom prst="rect">
            <a:avLst/>
          </a:prstGeom>
        </p:spPr>
        <p:txBody>
          <a:bodyPr wrap="square">
            <a:spAutoFit/>
          </a:bodyPr>
          <a:lstStyle/>
          <a:p>
            <a:r>
              <a:rPr lang="zh-CN" altLang="en-US" sz="2800" dirty="0">
                <a:latin typeface="Times New Roman" pitchFamily="18" charset="0"/>
                <a:cs typeface="Times New Roman" pitchFamily="18" charset="0"/>
              </a:rPr>
              <a:t>第一章  </a:t>
            </a:r>
            <a:r>
              <a:rPr lang="en-US" altLang="zh-CN" sz="2800" dirty="0">
                <a:latin typeface="Times New Roman" pitchFamily="18" charset="0"/>
                <a:cs typeface="Times New Roman" pitchFamily="18" charset="0"/>
              </a:rPr>
              <a:t>ISO9000</a:t>
            </a:r>
            <a:r>
              <a:rPr lang="zh-CN" altLang="en-US" sz="2800" dirty="0">
                <a:latin typeface="Times New Roman" pitchFamily="18" charset="0"/>
                <a:cs typeface="Times New Roman" pitchFamily="18" charset="0"/>
              </a:rPr>
              <a:t>族概论</a:t>
            </a:r>
            <a:endParaRPr lang="en-US" altLang="zh-CN" sz="2800" dirty="0">
              <a:latin typeface="Times New Roman" pitchFamily="18" charset="0"/>
              <a:cs typeface="Times New Roman" pitchFamily="18" charset="0"/>
            </a:endParaRPr>
          </a:p>
          <a:p>
            <a:r>
              <a:rPr lang="zh-CN" altLang="en-US" sz="2800" dirty="0">
                <a:latin typeface="Times New Roman" pitchFamily="18" charset="0"/>
                <a:cs typeface="Times New Roman" pitchFamily="18" charset="0"/>
              </a:rPr>
              <a:t>第二章  </a:t>
            </a:r>
            <a:r>
              <a:rPr lang="en-US" altLang="zh-CN" sz="2800" dirty="0">
                <a:latin typeface="Times New Roman" pitchFamily="18" charset="0"/>
                <a:cs typeface="Times New Roman" pitchFamily="18" charset="0"/>
              </a:rPr>
              <a:t>ISO13485</a:t>
            </a:r>
            <a:r>
              <a:rPr lang="zh-CN" altLang="en-US" sz="2800" dirty="0">
                <a:latin typeface="Times New Roman" pitchFamily="18" charset="0"/>
                <a:cs typeface="Times New Roman" pitchFamily="18" charset="0"/>
              </a:rPr>
              <a:t>标准概述</a:t>
            </a:r>
            <a:endParaRPr lang="en-US" altLang="zh-CN" sz="2800" dirty="0">
              <a:latin typeface="Times New Roman" pitchFamily="18" charset="0"/>
              <a:cs typeface="Times New Roman" pitchFamily="18" charset="0"/>
            </a:endParaRPr>
          </a:p>
          <a:p>
            <a:r>
              <a:rPr lang="zh-CN" altLang="en-US" sz="2800" dirty="0">
                <a:latin typeface="Times New Roman" pitchFamily="18" charset="0"/>
                <a:cs typeface="Times New Roman" pitchFamily="18" charset="0"/>
              </a:rPr>
              <a:t>第三章  </a:t>
            </a:r>
            <a:r>
              <a:rPr lang="en-US" altLang="zh-CN" sz="2800" dirty="0">
                <a:latin typeface="Times New Roman" pitchFamily="18" charset="0"/>
                <a:cs typeface="Times New Roman" pitchFamily="18" charset="0"/>
              </a:rPr>
              <a:t>ISO9000</a:t>
            </a:r>
            <a:r>
              <a:rPr lang="zh-CN" altLang="en-US" sz="2800" dirty="0">
                <a:latin typeface="Times New Roman" pitchFamily="18" charset="0"/>
                <a:cs typeface="Times New Roman" pitchFamily="18" charset="0"/>
              </a:rPr>
              <a:t>族标准的基础和术语</a:t>
            </a:r>
            <a:endParaRPr lang="en-US" altLang="zh-CN" sz="2800" dirty="0">
              <a:latin typeface="Times New Roman" pitchFamily="18" charset="0"/>
              <a:cs typeface="Times New Roman" pitchFamily="18" charset="0"/>
            </a:endParaRPr>
          </a:p>
          <a:p>
            <a:r>
              <a:rPr lang="zh-CN" altLang="en-US" sz="2800" dirty="0">
                <a:latin typeface="Times New Roman" pitchFamily="18" charset="0"/>
                <a:cs typeface="Times New Roman" pitchFamily="18" charset="0"/>
              </a:rPr>
              <a:t>第四章  医疗器械的法律法规与上市前产品注册</a:t>
            </a:r>
          </a:p>
        </p:txBody>
      </p:sp>
      <p:sp>
        <p:nvSpPr>
          <p:cNvPr id="4" name="矩形 3"/>
          <p:cNvSpPr/>
          <p:nvPr/>
        </p:nvSpPr>
        <p:spPr>
          <a:xfrm>
            <a:off x="755576" y="1702549"/>
            <a:ext cx="7632848" cy="646331"/>
          </a:xfrm>
          <a:prstGeom prst="rect">
            <a:avLst/>
          </a:prstGeom>
        </p:spPr>
        <p:txBody>
          <a:bodyPr wrap="square">
            <a:spAutoFit/>
          </a:bodyPr>
          <a:lstStyle/>
          <a:p>
            <a:pPr algn="ctr"/>
            <a:r>
              <a:rPr lang="zh-CN" altLang="en-US" sz="3600" b="1" dirty="0">
                <a:latin typeface="Times New Roman" pitchFamily="18" charset="0"/>
                <a:cs typeface="Times New Roman" pitchFamily="18" charset="0"/>
              </a:rPr>
              <a:t>目录</a:t>
            </a:r>
            <a:endParaRPr lang="en-US" altLang="zh-CN"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39561259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5576" y="2204864"/>
            <a:ext cx="7632848" cy="1200329"/>
          </a:xfrm>
          <a:prstGeom prst="rect">
            <a:avLst/>
          </a:prstGeom>
        </p:spPr>
        <p:txBody>
          <a:bodyPr wrap="square">
            <a:spAutoFit/>
          </a:bodyPr>
          <a:lstStyle/>
          <a:p>
            <a:pPr algn="ctr"/>
            <a:r>
              <a:rPr lang="zh-CN" altLang="en-US" sz="3600" b="1" dirty="0">
                <a:latin typeface="Times New Roman" pitchFamily="18" charset="0"/>
                <a:cs typeface="Times New Roman" pitchFamily="18" charset="0"/>
              </a:rPr>
              <a:t>第一章</a:t>
            </a:r>
            <a:endParaRPr lang="en-US" altLang="zh-CN" sz="3600" b="1" dirty="0">
              <a:latin typeface="Times New Roman" pitchFamily="18" charset="0"/>
              <a:cs typeface="Times New Roman" pitchFamily="18" charset="0"/>
            </a:endParaRPr>
          </a:p>
          <a:p>
            <a:pPr algn="ctr"/>
            <a:r>
              <a:rPr lang="en-US" altLang="zh-CN" sz="3600" b="1" dirty="0">
                <a:latin typeface="Times New Roman" pitchFamily="18" charset="0"/>
                <a:cs typeface="Times New Roman" pitchFamily="18" charset="0"/>
              </a:rPr>
              <a:t>ISO9000</a:t>
            </a:r>
            <a:r>
              <a:rPr lang="zh-CN" altLang="en-US" sz="3600" b="1" dirty="0">
                <a:latin typeface="Times New Roman" pitchFamily="18" charset="0"/>
                <a:cs typeface="Times New Roman" pitchFamily="18" charset="0"/>
              </a:rPr>
              <a:t>族概论</a:t>
            </a:r>
            <a:endParaRPr lang="en-US" altLang="zh-CN" sz="3600" b="1" dirty="0">
              <a:latin typeface="Times New Roman" pitchFamily="18" charset="0"/>
              <a:cs typeface="Times New Roman" pitchFamily="18" charset="0"/>
            </a:endParaRPr>
          </a:p>
        </p:txBody>
      </p:sp>
      <p:pic>
        <p:nvPicPr>
          <p:cNvPr id="4" name="Picture 6" descr="ISO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717032"/>
            <a:ext cx="6121400"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23418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27584" y="1639913"/>
            <a:ext cx="7344816" cy="4021335"/>
          </a:xfrm>
          <a:prstGeom prst="rect">
            <a:avLst/>
          </a:prstGeom>
          <a:noFill/>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2"/>
          <p:cNvSpPr txBox="1">
            <a:spLocks noChangeArrowheads="1"/>
          </p:cNvSpPr>
          <p:nvPr/>
        </p:nvSpPr>
        <p:spPr bwMode="auto">
          <a:xfrm>
            <a:off x="528538" y="1283629"/>
            <a:ext cx="8229600" cy="633203"/>
          </a:xfrm>
          <a:prstGeom prst="rect">
            <a:avLst/>
          </a:prstGeom>
          <a:solidFill>
            <a:srgbClr val="FFFFFF"/>
          </a:solidFill>
          <a:ln>
            <a:noFill/>
            <a:miter lim="800000"/>
            <a:headEnd/>
            <a:tailEnd/>
          </a:ln>
        </p:spPr>
        <p:txBody>
          <a:bodyPr/>
          <a:lstStyle>
            <a:lvl1pPr algn="ctr" defTabSz="914400" rtl="0" eaLnBrk="1" latinLnBrk="0" hangingPunct="1">
              <a:spcBef>
                <a:spcPct val="0"/>
              </a:spcBef>
              <a:buNone/>
              <a:defRPr sz="3600" b="1" kern="1200" baseline="0">
                <a:solidFill>
                  <a:srgbClr val="0070C0"/>
                </a:solidFill>
                <a:latin typeface="Times New Roman" pitchFamily="18" charset="0"/>
                <a:ea typeface="+mj-ea"/>
                <a:cs typeface="Times New Roman" pitchFamily="18" charset="0"/>
              </a:defRPr>
            </a:lvl1pPr>
          </a:lstStyle>
          <a:p>
            <a:r>
              <a:rPr lang="en-US" sz="3200" dirty="0">
                <a:solidFill>
                  <a:schemeClr val="bg1">
                    <a:lumMod val="50000"/>
                  </a:schemeClr>
                </a:solidFill>
              </a:rPr>
              <a:t>ISO</a:t>
            </a:r>
            <a:r>
              <a:rPr lang="zh-CN" altLang="en-US" sz="3200" dirty="0">
                <a:solidFill>
                  <a:schemeClr val="bg1">
                    <a:lumMod val="50000"/>
                  </a:schemeClr>
                </a:solidFill>
              </a:rPr>
              <a:t>标准的产生过程</a:t>
            </a:r>
          </a:p>
        </p:txBody>
      </p:sp>
      <p:sp>
        <p:nvSpPr>
          <p:cNvPr id="4" name="Rectangle 7"/>
          <p:cNvSpPr>
            <a:spLocks noChangeArrowheads="1"/>
          </p:cNvSpPr>
          <p:nvPr/>
        </p:nvSpPr>
        <p:spPr bwMode="auto">
          <a:xfrm>
            <a:off x="755576" y="5664150"/>
            <a:ext cx="7561263"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buFont typeface="Wingdings" pitchFamily="2" charset="2"/>
              <a:buNone/>
            </a:pPr>
            <a:r>
              <a:rPr lang="en-US" sz="1600" dirty="0"/>
              <a:t>WD  (WORK DRAFT) </a:t>
            </a:r>
            <a:r>
              <a:rPr lang="zh-CN" altLang="en-US" sz="1600" dirty="0"/>
              <a:t>工作组草案                             </a:t>
            </a:r>
            <a:r>
              <a:rPr lang="en-US" sz="1600" dirty="0"/>
              <a:t>CD     (COMMITE DRAFT)      </a:t>
            </a:r>
            <a:r>
              <a:rPr lang="zh-CN" altLang="en-US" sz="1600" dirty="0"/>
              <a:t>委员会草案</a:t>
            </a:r>
          </a:p>
          <a:p>
            <a:pPr eaLnBrk="1" hangingPunct="1">
              <a:buFont typeface="Wingdings" pitchFamily="2" charset="2"/>
              <a:buNone/>
            </a:pPr>
            <a:r>
              <a:rPr lang="en-US" sz="1600" dirty="0"/>
              <a:t>DIS   (DRAFT INTERNATIONAL STANDARD)   </a:t>
            </a:r>
            <a:r>
              <a:rPr lang="zh-CN" altLang="en-US" sz="1600" dirty="0"/>
              <a:t>国际标准草案</a:t>
            </a:r>
          </a:p>
          <a:p>
            <a:pPr eaLnBrk="1" hangingPunct="1">
              <a:buFont typeface="Wingdings" pitchFamily="2" charset="2"/>
              <a:buNone/>
            </a:pPr>
            <a:r>
              <a:rPr lang="en-US" sz="1600" dirty="0"/>
              <a:t>FDIS (FINAL DRAFT INTERNATIONAL STANDARD)  </a:t>
            </a:r>
            <a:r>
              <a:rPr lang="zh-CN" altLang="en-US" sz="1600" dirty="0"/>
              <a:t>最终国际标准草案</a:t>
            </a:r>
          </a:p>
          <a:p>
            <a:pPr eaLnBrk="1" hangingPunct="1">
              <a:buFont typeface="Wingdings" pitchFamily="2" charset="2"/>
              <a:buNone/>
            </a:pPr>
            <a:r>
              <a:rPr lang="en-US" sz="1600" dirty="0"/>
              <a:t>IS      (INTERNATIONAL STANDARD)   </a:t>
            </a:r>
            <a:r>
              <a:rPr lang="zh-CN" altLang="en-US" sz="1600" dirty="0"/>
              <a:t>国际标准  </a:t>
            </a:r>
          </a:p>
        </p:txBody>
      </p:sp>
    </p:spTree>
    <p:extLst>
      <p:ext uri="{BB962C8B-B14F-4D97-AF65-F5344CB8AC3E}">
        <p14:creationId xmlns:p14="http://schemas.microsoft.com/office/powerpoint/2010/main" val="27501829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979712" y="1556792"/>
            <a:ext cx="5305425"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Wingdings" pitchFamily="2" charset="2"/>
              <a:buNone/>
            </a:pPr>
            <a:r>
              <a:rPr lang="zh-CN" sz="3200" b="1" dirty="0">
                <a:latin typeface="+mn-ea"/>
              </a:rPr>
              <a:t>质量管理发展的历程</a:t>
            </a:r>
          </a:p>
        </p:txBody>
      </p:sp>
      <p:sp>
        <p:nvSpPr>
          <p:cNvPr id="4" name="AutoShape 5"/>
          <p:cNvSpPr>
            <a:spLocks noChangeArrowheads="1"/>
          </p:cNvSpPr>
          <p:nvPr/>
        </p:nvSpPr>
        <p:spPr bwMode="auto">
          <a:xfrm>
            <a:off x="713730" y="3277344"/>
            <a:ext cx="2016125" cy="1295400"/>
          </a:xfrm>
          <a:prstGeom prst="chevron">
            <a:avLst>
              <a:gd name="adj" fmla="val 21811"/>
            </a:avLst>
          </a:prstGeom>
          <a:gradFill rotWithShape="0">
            <a:gsLst>
              <a:gs pos="0">
                <a:srgbClr val="DDEBCF"/>
              </a:gs>
              <a:gs pos="50000">
                <a:srgbClr val="9CB86E"/>
              </a:gs>
              <a:gs pos="100000">
                <a:srgbClr val="156B13"/>
              </a:gs>
            </a:gsLst>
            <a:lin ang="5400000" scaled="1"/>
          </a:gradFill>
          <a:ln w="9525" cmpd="sng">
            <a:miter lim="800000"/>
            <a:headEnd/>
            <a:tailEnd/>
          </a:ln>
          <a:scene3d>
            <a:camera prst="legacyObliqueTopRight"/>
            <a:lightRig rig="legacyFlat3" dir="t"/>
          </a:scene3d>
          <a:sp3d extrusionH="430200" prstMaterial="legacyPlastic">
            <a:bevelT w="13500" h="13500" prst="angle"/>
            <a:bevelB w="13500" h="13500" prst="angle"/>
            <a:extrusionClr>
              <a:srgbClr val="DDEBCF"/>
            </a:extrusionClr>
          </a:sp3d>
        </p:spPr>
        <p:txBody>
          <a:bodyPr wrap="none" lIns="198000" rIns="0" anchor="ctr">
            <a:flatTx/>
          </a:bodyPr>
          <a:lstStyle/>
          <a:p>
            <a:pPr algn="ctr" eaLnBrk="1" hangingPunct="1">
              <a:buFont typeface="Wingdings" pitchFamily="2" charset="2"/>
              <a:buNone/>
            </a:pPr>
            <a:r>
              <a:rPr lang="zh-CN" altLang="en-US" sz="2200" b="1" dirty="0">
                <a:solidFill>
                  <a:srgbClr val="000099"/>
                </a:solidFill>
                <a:latin typeface="Times New Roman" pitchFamily="18" charset="0"/>
                <a:ea typeface="幼圆" pitchFamily="49" charset="-122"/>
              </a:rPr>
              <a:t>质量检验</a:t>
            </a:r>
          </a:p>
          <a:p>
            <a:pPr algn="ctr" eaLnBrk="1" hangingPunct="1">
              <a:buFont typeface="Wingdings" pitchFamily="2" charset="2"/>
              <a:buNone/>
            </a:pPr>
            <a:r>
              <a:rPr lang="en-US" sz="2200" b="1" dirty="0">
                <a:solidFill>
                  <a:srgbClr val="000099"/>
                </a:solidFill>
                <a:latin typeface="Times New Roman" pitchFamily="18" charset="0"/>
              </a:rPr>
              <a:t>Quality Test</a:t>
            </a:r>
          </a:p>
        </p:txBody>
      </p:sp>
      <p:sp>
        <p:nvSpPr>
          <p:cNvPr id="5" name="AutoShape 6"/>
          <p:cNvSpPr>
            <a:spLocks noChangeArrowheads="1"/>
          </p:cNvSpPr>
          <p:nvPr/>
        </p:nvSpPr>
        <p:spPr bwMode="auto">
          <a:xfrm>
            <a:off x="2618730" y="3277344"/>
            <a:ext cx="2016125" cy="1295400"/>
          </a:xfrm>
          <a:prstGeom prst="chevron">
            <a:avLst>
              <a:gd name="adj" fmla="val 21854"/>
            </a:avLst>
          </a:prstGeom>
          <a:gradFill rotWithShape="0">
            <a:gsLst>
              <a:gs pos="0">
                <a:srgbClr val="DDEBCF"/>
              </a:gs>
              <a:gs pos="50000">
                <a:srgbClr val="9CB86E"/>
              </a:gs>
              <a:gs pos="100000">
                <a:srgbClr val="156B13"/>
              </a:gs>
            </a:gsLst>
            <a:lin ang="5400000" scaled="1"/>
          </a:gradFill>
          <a:ln w="9525" cmpd="sng">
            <a:miter lim="800000"/>
            <a:headEnd/>
            <a:tailEnd/>
          </a:ln>
          <a:scene3d>
            <a:camera prst="legacyObliqueTopRight"/>
            <a:lightRig rig="legacyFlat3" dir="t"/>
          </a:scene3d>
          <a:sp3d extrusionH="430200" prstMaterial="legacyPlastic">
            <a:bevelT w="13500" h="13500" prst="angle"/>
            <a:bevelB w="13500" h="13500" prst="angle"/>
            <a:extrusionClr>
              <a:srgbClr val="DDEBCF"/>
            </a:extrusionClr>
          </a:sp3d>
        </p:spPr>
        <p:txBody>
          <a:bodyPr wrap="none" lIns="198000" rIns="0" anchor="ctr">
            <a:flatTx/>
          </a:bodyPr>
          <a:lstStyle/>
          <a:p>
            <a:pPr algn="ctr" eaLnBrk="1" hangingPunct="1">
              <a:buFont typeface="Wingdings" pitchFamily="2" charset="2"/>
              <a:buNone/>
            </a:pPr>
            <a:r>
              <a:rPr lang="zh-CN" altLang="en-US" sz="2200" b="1" dirty="0">
                <a:solidFill>
                  <a:srgbClr val="000099"/>
                </a:solidFill>
                <a:latin typeface="Times New Roman" pitchFamily="18" charset="0"/>
                <a:ea typeface="幼圆" pitchFamily="49" charset="-122"/>
              </a:rPr>
              <a:t>质量控制</a:t>
            </a:r>
          </a:p>
          <a:p>
            <a:pPr algn="ctr" eaLnBrk="1" hangingPunct="1">
              <a:buFont typeface="Wingdings" pitchFamily="2" charset="2"/>
              <a:buNone/>
            </a:pPr>
            <a:r>
              <a:rPr lang="en-US" sz="2000" b="1" dirty="0">
                <a:solidFill>
                  <a:srgbClr val="000099"/>
                </a:solidFill>
                <a:latin typeface="Times New Roman" pitchFamily="18" charset="0"/>
              </a:rPr>
              <a:t>Quality Control</a:t>
            </a:r>
          </a:p>
        </p:txBody>
      </p:sp>
      <p:sp>
        <p:nvSpPr>
          <p:cNvPr id="6" name="AutoShape 7"/>
          <p:cNvSpPr>
            <a:spLocks noChangeArrowheads="1"/>
          </p:cNvSpPr>
          <p:nvPr/>
        </p:nvSpPr>
        <p:spPr bwMode="auto">
          <a:xfrm>
            <a:off x="4523730" y="3277344"/>
            <a:ext cx="2016125" cy="1295400"/>
          </a:xfrm>
          <a:prstGeom prst="chevron">
            <a:avLst>
              <a:gd name="adj" fmla="val 21854"/>
            </a:avLst>
          </a:prstGeom>
          <a:gradFill rotWithShape="0">
            <a:gsLst>
              <a:gs pos="0">
                <a:srgbClr val="DDEBCF"/>
              </a:gs>
              <a:gs pos="50000">
                <a:srgbClr val="9CB86E"/>
              </a:gs>
              <a:gs pos="100000">
                <a:srgbClr val="156B13"/>
              </a:gs>
            </a:gsLst>
            <a:lin ang="5400000" scaled="1"/>
          </a:gradFill>
          <a:ln w="9525" cmpd="sng">
            <a:miter lim="800000"/>
            <a:headEnd/>
            <a:tailEnd/>
          </a:ln>
          <a:scene3d>
            <a:camera prst="legacyObliqueTopRight"/>
            <a:lightRig rig="legacyFlat3" dir="t"/>
          </a:scene3d>
          <a:sp3d extrusionH="430200" prstMaterial="legacyPlastic">
            <a:bevelT w="13500" h="13500" prst="angle"/>
            <a:bevelB w="13500" h="13500" prst="angle"/>
            <a:extrusionClr>
              <a:srgbClr val="DDEBCF"/>
            </a:extrusionClr>
          </a:sp3d>
        </p:spPr>
        <p:txBody>
          <a:bodyPr wrap="none" lIns="198000" rIns="0" anchor="ctr">
            <a:flatTx/>
          </a:bodyPr>
          <a:lstStyle/>
          <a:p>
            <a:pPr algn="ctr" eaLnBrk="1" hangingPunct="1">
              <a:buFont typeface="Wingdings" pitchFamily="2" charset="2"/>
              <a:buNone/>
            </a:pPr>
            <a:r>
              <a:rPr lang="zh-CN" altLang="en-US" sz="2200" b="1" dirty="0">
                <a:solidFill>
                  <a:srgbClr val="000099"/>
                </a:solidFill>
                <a:latin typeface="Times New Roman" pitchFamily="18" charset="0"/>
                <a:ea typeface="幼圆" pitchFamily="49" charset="-122"/>
              </a:rPr>
              <a:t>全面质量管理</a:t>
            </a:r>
          </a:p>
          <a:p>
            <a:pPr algn="ctr" eaLnBrk="1" hangingPunct="1">
              <a:buFont typeface="Wingdings" pitchFamily="2" charset="2"/>
              <a:buNone/>
            </a:pPr>
            <a:r>
              <a:rPr lang="en-US" sz="2200" b="1" dirty="0">
                <a:solidFill>
                  <a:srgbClr val="000099"/>
                </a:solidFill>
                <a:latin typeface="Times New Roman" pitchFamily="18" charset="0"/>
              </a:rPr>
              <a:t>TQM</a:t>
            </a:r>
          </a:p>
        </p:txBody>
      </p:sp>
      <p:sp>
        <p:nvSpPr>
          <p:cNvPr id="7" name="AutoShape 8"/>
          <p:cNvSpPr>
            <a:spLocks noChangeArrowheads="1"/>
          </p:cNvSpPr>
          <p:nvPr/>
        </p:nvSpPr>
        <p:spPr bwMode="auto">
          <a:xfrm>
            <a:off x="6428730" y="3247182"/>
            <a:ext cx="2016125" cy="1295400"/>
          </a:xfrm>
          <a:prstGeom prst="chevron">
            <a:avLst>
              <a:gd name="adj" fmla="val 21854"/>
            </a:avLst>
          </a:prstGeom>
          <a:gradFill rotWithShape="0">
            <a:gsLst>
              <a:gs pos="0">
                <a:srgbClr val="DDEBCF"/>
              </a:gs>
              <a:gs pos="50000">
                <a:srgbClr val="9CB86E"/>
              </a:gs>
              <a:gs pos="100000">
                <a:srgbClr val="156B13"/>
              </a:gs>
            </a:gsLst>
            <a:lin ang="5400000" scaled="1"/>
          </a:gradFill>
          <a:ln w="9525" cmpd="sng">
            <a:miter lim="800000"/>
            <a:headEnd/>
            <a:tailEnd/>
          </a:ln>
          <a:scene3d>
            <a:camera prst="legacyObliqueTopRight"/>
            <a:lightRig rig="legacyFlat3" dir="t"/>
          </a:scene3d>
          <a:sp3d extrusionH="430200" prstMaterial="legacyPlastic">
            <a:bevelT w="13500" h="13500" prst="angle"/>
            <a:bevelB w="13500" h="13500" prst="angle"/>
            <a:extrusionClr>
              <a:srgbClr val="DDEBCF"/>
            </a:extrusionClr>
          </a:sp3d>
        </p:spPr>
        <p:txBody>
          <a:bodyPr wrap="none" lIns="198000" rIns="0" anchor="ctr">
            <a:flatTx/>
          </a:bodyPr>
          <a:lstStyle/>
          <a:p>
            <a:pPr algn="ctr" eaLnBrk="1" hangingPunct="1">
              <a:buFont typeface="Wingdings" pitchFamily="2" charset="2"/>
              <a:buNone/>
            </a:pPr>
            <a:r>
              <a:rPr lang="zh-CN" altLang="en-US" sz="2200" b="1">
                <a:solidFill>
                  <a:srgbClr val="000099"/>
                </a:solidFill>
                <a:latin typeface="幼圆" pitchFamily="49" charset="-122"/>
                <a:ea typeface="幼圆" pitchFamily="49" charset="-122"/>
              </a:rPr>
              <a:t>迈向</a:t>
            </a:r>
            <a:r>
              <a:rPr lang="en-US" sz="2200" b="1">
                <a:solidFill>
                  <a:srgbClr val="000099"/>
                </a:solidFill>
                <a:latin typeface="幼圆" pitchFamily="49" charset="-122"/>
                <a:ea typeface="幼圆" pitchFamily="49" charset="-122"/>
              </a:rPr>
              <a:t>6σ</a:t>
            </a:r>
          </a:p>
          <a:p>
            <a:pPr algn="ctr" eaLnBrk="1" hangingPunct="1">
              <a:buFont typeface="Wingdings" pitchFamily="2" charset="2"/>
              <a:buNone/>
            </a:pPr>
            <a:r>
              <a:rPr lang="en-US" sz="2200" b="1">
                <a:solidFill>
                  <a:srgbClr val="000099"/>
                </a:solidFill>
                <a:latin typeface="Times New Roman" pitchFamily="18" charset="0"/>
              </a:rPr>
              <a:t>Marching 6σ</a:t>
            </a:r>
          </a:p>
        </p:txBody>
      </p:sp>
      <p:sp>
        <p:nvSpPr>
          <p:cNvPr id="8" name="AutoShape 9"/>
          <p:cNvSpPr>
            <a:spLocks noChangeArrowheads="1"/>
          </p:cNvSpPr>
          <p:nvPr/>
        </p:nvSpPr>
        <p:spPr bwMode="auto">
          <a:xfrm>
            <a:off x="683568" y="4725144"/>
            <a:ext cx="7837487" cy="1079500"/>
          </a:xfrm>
          <a:prstGeom prst="rightArrow">
            <a:avLst>
              <a:gd name="adj1" fmla="val 67944"/>
              <a:gd name="adj2" fmla="val 104669"/>
            </a:avLst>
          </a:prstGeom>
          <a:solidFill>
            <a:srgbClr val="339933"/>
          </a:solidFill>
          <a:ln w="9525" cmpd="sng">
            <a:solidFill>
              <a:schemeClr val="tx1"/>
            </a:solidFill>
            <a:miter lim="800000"/>
            <a:headEnd/>
            <a:tailEnd/>
          </a:ln>
        </p:spPr>
        <p:txBody>
          <a:bodyPr wrap="none" anchor="ctr"/>
          <a:lstStyle/>
          <a:p>
            <a:pPr algn="ctr" eaLnBrk="1" hangingPunct="1">
              <a:buFont typeface="Wingdings" pitchFamily="2" charset="2"/>
              <a:buNone/>
            </a:pPr>
            <a:r>
              <a:rPr lang="en-US" b="1" i="1">
                <a:solidFill>
                  <a:srgbClr val="FFFFCC"/>
                </a:solidFill>
                <a:latin typeface="Tahoma" pitchFamily="34" charset="0"/>
                <a:ea typeface="华文新魏" pitchFamily="2" charset="-122"/>
              </a:rPr>
              <a:t>1900               1930                   1950                  1990</a:t>
            </a:r>
            <a:r>
              <a:rPr lang="en-US" b="1">
                <a:latin typeface="Verdana" pitchFamily="34" charset="0"/>
                <a:ea typeface="华文新魏" pitchFamily="2" charset="-122"/>
              </a:rPr>
              <a:t>   </a:t>
            </a:r>
          </a:p>
        </p:txBody>
      </p:sp>
    </p:spTree>
    <p:extLst>
      <p:ext uri="{BB962C8B-B14F-4D97-AF65-F5344CB8AC3E}">
        <p14:creationId xmlns:p14="http://schemas.microsoft.com/office/powerpoint/2010/main" val="35576971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1"/>
          <p:cNvSpPr/>
          <p:nvPr/>
        </p:nvSpPr>
        <p:spPr>
          <a:xfrm>
            <a:off x="755576" y="2204864"/>
            <a:ext cx="7632848" cy="1815882"/>
          </a:xfrm>
          <a:prstGeom prst="rect">
            <a:avLst/>
          </a:prstGeom>
        </p:spPr>
        <p:txBody>
          <a:bodyPr wrap="square">
            <a:spAutoFit/>
          </a:bodyPr>
          <a:lstStyle/>
          <a:p>
            <a:r>
              <a:rPr lang="en-US" altLang="zh-CN" sz="2800" dirty="0">
                <a:latin typeface="Times New Roman" pitchFamily="18" charset="0"/>
                <a:cs typeface="Times New Roman" pitchFamily="18" charset="0"/>
              </a:rPr>
              <a:t>ISO13485</a:t>
            </a:r>
            <a:r>
              <a:rPr lang="zh-CN" altLang="en-US" sz="2800" dirty="0">
                <a:latin typeface="Times New Roman" pitchFamily="18" charset="0"/>
                <a:cs typeface="Times New Roman" pitchFamily="18" charset="0"/>
              </a:rPr>
              <a:t>标准的目的：</a:t>
            </a:r>
            <a:endParaRPr lang="en-US" altLang="zh-CN" sz="2800" dirty="0">
              <a:latin typeface="Times New Roman" pitchFamily="18" charset="0"/>
              <a:cs typeface="Times New Roman" pitchFamily="18" charset="0"/>
            </a:endParaRPr>
          </a:p>
          <a:p>
            <a:endParaRPr lang="en-US" altLang="zh-CN" sz="2800" dirty="0">
              <a:solidFill>
                <a:schemeClr val="bg1">
                  <a:lumMod val="50000"/>
                </a:schemeClr>
              </a:solidFill>
              <a:latin typeface="Times New Roman" pitchFamily="18" charset="0"/>
              <a:cs typeface="Times New Roman" pitchFamily="18" charset="0"/>
            </a:endParaRPr>
          </a:p>
          <a:p>
            <a:r>
              <a:rPr lang="zh-CN" altLang="en-US" sz="2800" dirty="0">
                <a:solidFill>
                  <a:schemeClr val="bg1">
                    <a:lumMod val="50000"/>
                  </a:schemeClr>
                </a:solidFill>
                <a:latin typeface="Times New Roman" pitchFamily="18" charset="0"/>
                <a:cs typeface="Times New Roman" pitchFamily="18" charset="0"/>
              </a:rPr>
              <a:t>关注医疗器械组织满足顾客和适用法规要求的能力</a:t>
            </a:r>
            <a:endParaRPr lang="en-US" altLang="zh-CN" sz="2800" dirty="0">
              <a:solidFill>
                <a:schemeClr val="bg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406205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5576" y="2204864"/>
            <a:ext cx="7632848" cy="1200329"/>
          </a:xfrm>
          <a:prstGeom prst="rect">
            <a:avLst/>
          </a:prstGeom>
        </p:spPr>
        <p:txBody>
          <a:bodyPr wrap="square">
            <a:spAutoFit/>
          </a:bodyPr>
          <a:lstStyle/>
          <a:p>
            <a:pPr algn="ctr"/>
            <a:r>
              <a:rPr lang="zh-CN" altLang="en-US" sz="3600" b="1" dirty="0">
                <a:latin typeface="Times New Roman" pitchFamily="18" charset="0"/>
                <a:cs typeface="Times New Roman" pitchFamily="18" charset="0"/>
              </a:rPr>
              <a:t>第二章</a:t>
            </a:r>
            <a:endParaRPr lang="en-US" altLang="zh-CN" sz="3600" b="1" dirty="0">
              <a:latin typeface="Times New Roman" pitchFamily="18" charset="0"/>
              <a:cs typeface="Times New Roman" pitchFamily="18" charset="0"/>
            </a:endParaRPr>
          </a:p>
          <a:p>
            <a:pPr algn="ctr"/>
            <a:r>
              <a:rPr lang="en-US" altLang="zh-CN" sz="3600" b="1" dirty="0">
                <a:latin typeface="Times New Roman" pitchFamily="18" charset="0"/>
                <a:cs typeface="Times New Roman" pitchFamily="18" charset="0"/>
              </a:rPr>
              <a:t>ISO13485</a:t>
            </a:r>
            <a:r>
              <a:rPr lang="zh-CN" altLang="en-US" sz="3600" b="1" dirty="0">
                <a:latin typeface="Times New Roman" pitchFamily="18" charset="0"/>
                <a:cs typeface="Times New Roman" pitchFamily="18" charset="0"/>
              </a:rPr>
              <a:t>标准概述</a:t>
            </a:r>
            <a:endParaRPr lang="en-US" altLang="zh-CN"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1886673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412776"/>
            <a:ext cx="7772400" cy="576064"/>
          </a:xfrm>
        </p:spPr>
        <p:txBody>
          <a:bodyPr/>
          <a:lstStyle/>
          <a:p>
            <a:pPr>
              <a:spcBef>
                <a:spcPct val="20000"/>
              </a:spcBef>
              <a:buFont typeface="Arial" pitchFamily="34" charset="0"/>
            </a:pPr>
            <a:r>
              <a:rPr lang="zh-CN" altLang="en-US" dirty="0">
                <a:latin typeface="+mn-lt"/>
                <a:cs typeface="+mn-cs"/>
              </a:rPr>
              <a:t>标准概述</a:t>
            </a:r>
            <a:endParaRPr lang="zh-CN" altLang="en-US" sz="3200" dirty="0">
              <a:latin typeface="+mn-lt"/>
              <a:ea typeface="+mn-ea"/>
              <a:cs typeface="+mn-cs"/>
            </a:endParaRPr>
          </a:p>
        </p:txBody>
      </p:sp>
      <p:sp>
        <p:nvSpPr>
          <p:cNvPr id="5" name="矩形 4"/>
          <p:cNvSpPr/>
          <p:nvPr/>
        </p:nvSpPr>
        <p:spPr>
          <a:xfrm>
            <a:off x="755576" y="2492896"/>
            <a:ext cx="7632848" cy="1815882"/>
          </a:xfrm>
          <a:prstGeom prst="rect">
            <a:avLst/>
          </a:prstGeom>
        </p:spPr>
        <p:txBody>
          <a:bodyPr wrap="square">
            <a:spAutoFit/>
          </a:bodyPr>
          <a:lstStyle/>
          <a:p>
            <a:r>
              <a:rPr lang="en-US" altLang="zh-CN" sz="2800" dirty="0">
                <a:solidFill>
                  <a:schemeClr val="bg1">
                    <a:lumMod val="50000"/>
                  </a:schemeClr>
                </a:solidFill>
                <a:latin typeface="Times New Roman" pitchFamily="18" charset="0"/>
                <a:cs typeface="Times New Roman" pitchFamily="18" charset="0"/>
              </a:rPr>
              <a:t>2017</a:t>
            </a:r>
            <a:r>
              <a:rPr lang="zh-CN" altLang="en-US" sz="2800" dirty="0">
                <a:solidFill>
                  <a:schemeClr val="bg1">
                    <a:lumMod val="50000"/>
                  </a:schemeClr>
                </a:solidFill>
                <a:latin typeface="Times New Roman" pitchFamily="18" charset="0"/>
                <a:cs typeface="Times New Roman" pitchFamily="18" charset="0"/>
              </a:rPr>
              <a:t>年</a:t>
            </a:r>
            <a:r>
              <a:rPr lang="en-US" altLang="zh-CN" sz="2800" dirty="0">
                <a:solidFill>
                  <a:schemeClr val="bg1">
                    <a:lumMod val="50000"/>
                  </a:schemeClr>
                </a:solidFill>
                <a:latin typeface="Times New Roman" pitchFamily="18" charset="0"/>
                <a:cs typeface="Times New Roman" pitchFamily="18" charset="0"/>
              </a:rPr>
              <a:t>1</a:t>
            </a:r>
            <a:r>
              <a:rPr lang="zh-CN" altLang="en-US" sz="2800" dirty="0">
                <a:solidFill>
                  <a:schemeClr val="bg1">
                    <a:lumMod val="50000"/>
                  </a:schemeClr>
                </a:solidFill>
                <a:latin typeface="Times New Roman" pitchFamily="18" charset="0"/>
                <a:cs typeface="Times New Roman" pitchFamily="18" charset="0"/>
              </a:rPr>
              <a:t>月</a:t>
            </a:r>
            <a:r>
              <a:rPr lang="en-US" altLang="zh-CN" sz="2800" dirty="0">
                <a:solidFill>
                  <a:schemeClr val="bg1">
                    <a:lumMod val="50000"/>
                  </a:schemeClr>
                </a:solidFill>
                <a:latin typeface="Times New Roman" pitchFamily="18" charset="0"/>
                <a:cs typeface="Times New Roman" pitchFamily="18" charset="0"/>
              </a:rPr>
              <a:t>19</a:t>
            </a:r>
            <a:r>
              <a:rPr lang="zh-CN" altLang="en-US" sz="2800" dirty="0">
                <a:solidFill>
                  <a:schemeClr val="bg1">
                    <a:lumMod val="50000"/>
                  </a:schemeClr>
                </a:solidFill>
                <a:latin typeface="Times New Roman" pitchFamily="18" charset="0"/>
                <a:cs typeface="Times New Roman" pitchFamily="18" charset="0"/>
              </a:rPr>
              <a:t>日，国家食品药品监督管理总局发布</a:t>
            </a:r>
            <a:r>
              <a:rPr lang="en-US" altLang="zh-CN" sz="2800" dirty="0">
                <a:solidFill>
                  <a:schemeClr val="bg1">
                    <a:lumMod val="50000"/>
                  </a:schemeClr>
                </a:solidFill>
                <a:latin typeface="Times New Roman" pitchFamily="18" charset="0"/>
                <a:cs typeface="Times New Roman" pitchFamily="18" charset="0"/>
              </a:rPr>
              <a:t>2017</a:t>
            </a:r>
            <a:r>
              <a:rPr lang="zh-CN" altLang="en-US" sz="2800" dirty="0">
                <a:solidFill>
                  <a:schemeClr val="bg1">
                    <a:lumMod val="50000"/>
                  </a:schemeClr>
                </a:solidFill>
                <a:latin typeface="Times New Roman" pitchFamily="18" charset="0"/>
                <a:cs typeface="Times New Roman" pitchFamily="18" charset="0"/>
              </a:rPr>
              <a:t>年第</a:t>
            </a:r>
            <a:r>
              <a:rPr lang="en-US" altLang="zh-CN" sz="2800" dirty="0">
                <a:solidFill>
                  <a:schemeClr val="bg1">
                    <a:lumMod val="50000"/>
                  </a:schemeClr>
                </a:solidFill>
                <a:latin typeface="Times New Roman" pitchFamily="18" charset="0"/>
                <a:cs typeface="Times New Roman" pitchFamily="18" charset="0"/>
              </a:rPr>
              <a:t>11</a:t>
            </a:r>
            <a:r>
              <a:rPr lang="zh-CN" altLang="en-US" sz="2800" dirty="0">
                <a:solidFill>
                  <a:schemeClr val="bg1">
                    <a:lumMod val="50000"/>
                  </a:schemeClr>
                </a:solidFill>
                <a:latin typeface="Times New Roman" pitchFamily="18" charset="0"/>
                <a:cs typeface="Times New Roman" pitchFamily="18" charset="0"/>
              </a:rPr>
              <a:t>号局令，公告：</a:t>
            </a:r>
            <a:r>
              <a:rPr lang="en-US" altLang="zh-CN" sz="2800" dirty="0">
                <a:solidFill>
                  <a:schemeClr val="bg1">
                    <a:lumMod val="50000"/>
                  </a:schemeClr>
                </a:solidFill>
                <a:latin typeface="Times New Roman" pitchFamily="18" charset="0"/>
                <a:cs typeface="Times New Roman" pitchFamily="18" charset="0"/>
              </a:rPr>
              <a:t>YY/T 0287—2017《</a:t>
            </a:r>
            <a:r>
              <a:rPr lang="zh-CN" altLang="en-US" sz="2800" dirty="0">
                <a:solidFill>
                  <a:schemeClr val="bg1">
                    <a:lumMod val="50000"/>
                  </a:schemeClr>
                </a:solidFill>
                <a:latin typeface="Times New Roman" pitchFamily="18" charset="0"/>
                <a:cs typeface="Times New Roman" pitchFamily="18" charset="0"/>
              </a:rPr>
              <a:t>医疗器械 质量管理体系 用于法规的要求</a:t>
            </a:r>
            <a:r>
              <a:rPr lang="en-US" altLang="zh-CN" sz="2800" dirty="0">
                <a:solidFill>
                  <a:schemeClr val="bg1">
                    <a:lumMod val="50000"/>
                  </a:schemeClr>
                </a:solidFill>
                <a:latin typeface="Times New Roman" pitchFamily="18" charset="0"/>
                <a:cs typeface="Times New Roman" pitchFamily="18" charset="0"/>
              </a:rPr>
              <a:t>》</a:t>
            </a:r>
            <a:r>
              <a:rPr lang="zh-CN" altLang="en-US" sz="2800" dirty="0">
                <a:solidFill>
                  <a:schemeClr val="bg1">
                    <a:lumMod val="50000"/>
                  </a:schemeClr>
                </a:solidFill>
                <a:latin typeface="Times New Roman" pitchFamily="18" charset="0"/>
                <a:cs typeface="Times New Roman" pitchFamily="18" charset="0"/>
              </a:rPr>
              <a:t>将于</a:t>
            </a:r>
            <a:r>
              <a:rPr lang="en-US" altLang="zh-CN" sz="2800" dirty="0">
                <a:solidFill>
                  <a:schemeClr val="bg1">
                    <a:lumMod val="50000"/>
                  </a:schemeClr>
                </a:solidFill>
                <a:latin typeface="Times New Roman" pitchFamily="18" charset="0"/>
                <a:cs typeface="Times New Roman" pitchFamily="18" charset="0"/>
              </a:rPr>
              <a:t>2017</a:t>
            </a:r>
            <a:r>
              <a:rPr lang="zh-CN" altLang="en-US" sz="2800" dirty="0">
                <a:solidFill>
                  <a:schemeClr val="bg1">
                    <a:lumMod val="50000"/>
                  </a:schemeClr>
                </a:solidFill>
                <a:latin typeface="Times New Roman" pitchFamily="18" charset="0"/>
                <a:cs typeface="Times New Roman" pitchFamily="18" charset="0"/>
              </a:rPr>
              <a:t>年</a:t>
            </a:r>
            <a:r>
              <a:rPr lang="en-US" altLang="zh-CN" sz="2800" dirty="0">
                <a:solidFill>
                  <a:schemeClr val="bg1">
                    <a:lumMod val="50000"/>
                  </a:schemeClr>
                </a:solidFill>
                <a:latin typeface="Times New Roman" pitchFamily="18" charset="0"/>
                <a:cs typeface="Times New Roman" pitchFamily="18" charset="0"/>
              </a:rPr>
              <a:t>5</a:t>
            </a:r>
            <a:r>
              <a:rPr lang="zh-CN" altLang="en-US" sz="2800" dirty="0">
                <a:solidFill>
                  <a:schemeClr val="bg1">
                    <a:lumMod val="50000"/>
                  </a:schemeClr>
                </a:solidFill>
                <a:latin typeface="Times New Roman" pitchFamily="18" charset="0"/>
                <a:cs typeface="Times New Roman" pitchFamily="18" charset="0"/>
              </a:rPr>
              <a:t>月</a:t>
            </a:r>
            <a:r>
              <a:rPr lang="en-US" altLang="zh-CN" sz="2800" dirty="0">
                <a:solidFill>
                  <a:schemeClr val="bg1">
                    <a:lumMod val="50000"/>
                  </a:schemeClr>
                </a:solidFill>
                <a:latin typeface="Times New Roman" pitchFamily="18" charset="0"/>
                <a:cs typeface="Times New Roman" pitchFamily="18" charset="0"/>
              </a:rPr>
              <a:t>1</a:t>
            </a:r>
            <a:r>
              <a:rPr lang="zh-CN" altLang="en-US" sz="2800" dirty="0">
                <a:solidFill>
                  <a:schemeClr val="bg1">
                    <a:lumMod val="50000"/>
                  </a:schemeClr>
                </a:solidFill>
                <a:latin typeface="Times New Roman" pitchFamily="18" charset="0"/>
                <a:cs typeface="Times New Roman" pitchFamily="18" charset="0"/>
              </a:rPr>
              <a:t>日起实施。</a:t>
            </a:r>
            <a:endParaRPr lang="en-US" altLang="zh-CN" sz="2800" dirty="0">
              <a:solidFill>
                <a:schemeClr val="bg1">
                  <a:lumMod val="50000"/>
                </a:schemeClr>
              </a:solidFill>
              <a:latin typeface="Times New Roman" pitchFamily="18" charset="0"/>
              <a:cs typeface="Times New Roman"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4108786707"/>
              </p:ext>
            </p:extLst>
          </p:nvPr>
        </p:nvGraphicFramePr>
        <p:xfrm>
          <a:off x="7164288" y="4797152"/>
          <a:ext cx="1803400" cy="1600200"/>
        </p:xfrm>
        <a:graphic>
          <a:graphicData uri="http://schemas.openxmlformats.org/presentationml/2006/ole">
            <mc:AlternateContent xmlns:mc="http://schemas.openxmlformats.org/markup-compatibility/2006">
              <mc:Choice xmlns:v="urn:schemas-microsoft-com:vml" Requires="v">
                <p:oleObj spid="_x0000_s12427" r:id="rId3" imgW="2857320" imgH="2536200" progId="CorelDraw.Graphic.9">
                  <p:embed/>
                </p:oleObj>
              </mc:Choice>
              <mc:Fallback>
                <p:oleObj r:id="rId3" imgW="2857320" imgH="2536200" progId="CorelDraw.Graphic.9">
                  <p:embed/>
                  <p:pic>
                    <p:nvPicPr>
                      <p:cNvPr id="0" name="对象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4797152"/>
                        <a:ext cx="18034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962649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412776"/>
            <a:ext cx="7772400" cy="576064"/>
          </a:xfrm>
        </p:spPr>
        <p:txBody>
          <a:bodyPr/>
          <a:lstStyle/>
          <a:p>
            <a:pPr>
              <a:spcBef>
                <a:spcPct val="20000"/>
              </a:spcBef>
              <a:buFont typeface="Arial" pitchFamily="34" charset="0"/>
            </a:pPr>
            <a:r>
              <a:rPr lang="zh-CN" altLang="en-US" dirty="0">
                <a:latin typeface="+mn-lt"/>
                <a:cs typeface="+mn-cs"/>
              </a:rPr>
              <a:t>标准概述</a:t>
            </a:r>
            <a:endParaRPr lang="zh-CN" altLang="en-US" sz="3200" dirty="0">
              <a:latin typeface="+mn-lt"/>
              <a:ea typeface="+mn-ea"/>
              <a:cs typeface="+mn-cs"/>
            </a:endParaRPr>
          </a:p>
        </p:txBody>
      </p:sp>
      <p:sp>
        <p:nvSpPr>
          <p:cNvPr id="5" name="矩形 4"/>
          <p:cNvSpPr/>
          <p:nvPr/>
        </p:nvSpPr>
        <p:spPr>
          <a:xfrm>
            <a:off x="755576" y="2420888"/>
            <a:ext cx="7632848" cy="3539430"/>
          </a:xfrm>
          <a:prstGeom prst="rect">
            <a:avLst/>
          </a:prstGeom>
        </p:spPr>
        <p:txBody>
          <a:bodyPr wrap="square">
            <a:spAutoFit/>
          </a:bodyPr>
          <a:lstStyle/>
          <a:p>
            <a:pPr marL="457200" indent="-457200">
              <a:buFont typeface="Arial" pitchFamily="34" charset="0"/>
              <a:buChar char="•"/>
            </a:pPr>
            <a:r>
              <a:rPr lang="zh-CN" altLang="en-US" sz="2800" dirty="0">
                <a:solidFill>
                  <a:schemeClr val="bg1">
                    <a:lumMod val="50000"/>
                  </a:schemeClr>
                </a:solidFill>
                <a:latin typeface="Times New Roman" pitchFamily="18" charset="0"/>
                <a:cs typeface="Times New Roman" pitchFamily="18" charset="0"/>
              </a:rPr>
              <a:t>标准贯穿了产品立项、设计开发、样品制备、注册检测、临床评价、产品注册、生产、储存、安装或服务、使用、上市后监督反馈</a:t>
            </a:r>
            <a:r>
              <a:rPr lang="en-US" altLang="zh-CN" sz="2800" dirty="0">
                <a:solidFill>
                  <a:schemeClr val="bg1">
                    <a:lumMod val="50000"/>
                  </a:schemeClr>
                </a:solidFill>
                <a:latin typeface="Times New Roman" pitchFamily="18" charset="0"/>
                <a:cs typeface="Times New Roman" pitchFamily="18" charset="0"/>
              </a:rPr>
              <a:t>(PMF)</a:t>
            </a:r>
            <a:r>
              <a:rPr lang="zh-CN" altLang="en-US" sz="2800" dirty="0">
                <a:solidFill>
                  <a:schemeClr val="bg1">
                    <a:lumMod val="50000"/>
                  </a:schemeClr>
                </a:solidFill>
                <a:latin typeface="Times New Roman" pitchFamily="18" charset="0"/>
                <a:cs typeface="Times New Roman" pitchFamily="18" charset="0"/>
              </a:rPr>
              <a:t>、废弃处置等医疗器械全生命周期的每一个环节</a:t>
            </a:r>
            <a:r>
              <a:rPr lang="en-US" altLang="zh-CN" sz="2800" dirty="0">
                <a:solidFill>
                  <a:schemeClr val="bg1">
                    <a:lumMod val="50000"/>
                  </a:schemeClr>
                </a:solidFill>
                <a:latin typeface="Times New Roman" pitchFamily="18" charset="0"/>
                <a:cs typeface="Times New Roman" pitchFamily="18" charset="0"/>
              </a:rPr>
              <a:t>.</a:t>
            </a:r>
          </a:p>
          <a:p>
            <a:pPr marL="457200" indent="-457200">
              <a:buFont typeface="Arial" pitchFamily="34" charset="0"/>
              <a:buChar char="•"/>
            </a:pPr>
            <a:endParaRPr lang="en-US" altLang="zh-CN" sz="2800" dirty="0">
              <a:solidFill>
                <a:schemeClr val="bg1">
                  <a:lumMod val="50000"/>
                </a:schemeClr>
              </a:solidFill>
              <a:latin typeface="Times New Roman" pitchFamily="18" charset="0"/>
              <a:cs typeface="Times New Roman" pitchFamily="18" charset="0"/>
            </a:endParaRPr>
          </a:p>
          <a:p>
            <a:pPr marL="457200" indent="-457200">
              <a:buFont typeface="Arial" pitchFamily="34" charset="0"/>
              <a:buChar char="•"/>
            </a:pPr>
            <a:r>
              <a:rPr lang="zh-CN" altLang="en-US" sz="2800" dirty="0">
                <a:solidFill>
                  <a:schemeClr val="bg1">
                    <a:lumMod val="50000"/>
                  </a:schemeClr>
                </a:solidFill>
                <a:latin typeface="Times New Roman" pitchFamily="18" charset="0"/>
                <a:cs typeface="Times New Roman" pitchFamily="18" charset="0"/>
              </a:rPr>
              <a:t>这将对医疗器械行业的质量管理产生重大影响，医疗器械企业应给予高度重视！</a:t>
            </a:r>
            <a:endParaRPr lang="en-US" altLang="zh-CN" sz="2800" dirty="0">
              <a:solidFill>
                <a:schemeClr val="bg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8599903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412776"/>
            <a:ext cx="7772400" cy="576064"/>
          </a:xfrm>
        </p:spPr>
        <p:txBody>
          <a:bodyPr/>
          <a:lstStyle/>
          <a:p>
            <a:pPr>
              <a:spcBef>
                <a:spcPct val="20000"/>
              </a:spcBef>
              <a:buFont typeface="Arial" pitchFamily="34" charset="0"/>
            </a:pPr>
            <a:r>
              <a:rPr lang="zh-CN" altLang="en-US" dirty="0">
                <a:latin typeface="+mn-lt"/>
                <a:cs typeface="+mn-cs"/>
              </a:rPr>
              <a:t>标准概述</a:t>
            </a:r>
            <a:endParaRPr lang="zh-CN" altLang="en-US" sz="3200" dirty="0">
              <a:latin typeface="+mn-lt"/>
              <a:ea typeface="+mn-ea"/>
              <a:cs typeface="+mn-cs"/>
            </a:endParaRPr>
          </a:p>
        </p:txBody>
      </p:sp>
      <p:sp>
        <p:nvSpPr>
          <p:cNvPr id="5" name="矩形 4"/>
          <p:cNvSpPr/>
          <p:nvPr/>
        </p:nvSpPr>
        <p:spPr>
          <a:xfrm>
            <a:off x="755576" y="2420888"/>
            <a:ext cx="7632848" cy="3785652"/>
          </a:xfrm>
          <a:prstGeom prst="rect">
            <a:avLst/>
          </a:prstGeom>
        </p:spPr>
        <p:txBody>
          <a:bodyPr wrap="square">
            <a:spAutoFit/>
          </a:bodyPr>
          <a:lstStyle/>
          <a:p>
            <a:pPr marL="457200" indent="-457200">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标准引入和强化了大量医疗器械行业最佳实践。</a:t>
            </a:r>
            <a:endParaRPr lang="en-US" altLang="zh-CN" sz="2400" dirty="0">
              <a:solidFill>
                <a:schemeClr val="bg1">
                  <a:lumMod val="50000"/>
                </a:schemeClr>
              </a:solidFill>
              <a:latin typeface="Times New Roman" pitchFamily="18" charset="0"/>
              <a:cs typeface="Times New Roman" pitchFamily="18" charset="0"/>
            </a:endParaRPr>
          </a:p>
          <a:p>
            <a:pPr marL="457200" indent="-457200">
              <a:buFont typeface="Arial" pitchFamily="34" charset="0"/>
              <a:buChar char="•"/>
            </a:pPr>
            <a:endParaRPr lang="en-US" altLang="zh-CN" sz="2400" dirty="0">
              <a:solidFill>
                <a:schemeClr val="bg1">
                  <a:lumMod val="50000"/>
                </a:schemeClr>
              </a:solidFill>
              <a:latin typeface="Times New Roman" pitchFamily="18" charset="0"/>
              <a:cs typeface="Times New Roman" pitchFamily="18" charset="0"/>
            </a:endParaRPr>
          </a:p>
          <a:p>
            <a:pPr marL="457200" indent="-457200">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兼容了包括美国</a:t>
            </a:r>
            <a:r>
              <a:rPr lang="en-US" altLang="zh-CN" sz="2400" dirty="0">
                <a:solidFill>
                  <a:schemeClr val="bg1">
                    <a:lumMod val="50000"/>
                  </a:schemeClr>
                </a:solidFill>
                <a:latin typeface="Times New Roman" pitchFamily="18" charset="0"/>
                <a:cs typeface="Times New Roman" pitchFamily="18" charset="0"/>
              </a:rPr>
              <a:t>FDA QSR820</a:t>
            </a:r>
            <a:r>
              <a:rPr lang="zh-CN" altLang="en-US" sz="2400" dirty="0">
                <a:solidFill>
                  <a:schemeClr val="bg1">
                    <a:lumMod val="50000"/>
                  </a:schemeClr>
                </a:solidFill>
                <a:latin typeface="Times New Roman" pitchFamily="18" charset="0"/>
                <a:cs typeface="Times New Roman" pitchFamily="18" charset="0"/>
              </a:rPr>
              <a:t>、日本</a:t>
            </a:r>
            <a:r>
              <a:rPr lang="en-US" altLang="zh-CN" sz="2400" dirty="0">
                <a:solidFill>
                  <a:schemeClr val="bg1">
                    <a:lumMod val="50000"/>
                  </a:schemeClr>
                </a:solidFill>
                <a:latin typeface="Times New Roman" pitchFamily="18" charset="0"/>
                <a:cs typeface="Times New Roman" pitchFamily="18" charset="0"/>
              </a:rPr>
              <a:t>JPAL</a:t>
            </a:r>
            <a:r>
              <a:rPr lang="zh-CN" altLang="en-US" sz="2400" dirty="0">
                <a:solidFill>
                  <a:schemeClr val="bg1">
                    <a:lumMod val="50000"/>
                  </a:schemeClr>
                </a:solidFill>
                <a:latin typeface="Times New Roman" pitchFamily="18" charset="0"/>
                <a:cs typeface="Times New Roman" pitchFamily="18" charset="0"/>
              </a:rPr>
              <a:t>法规</a:t>
            </a:r>
            <a:r>
              <a:rPr lang="en-US" altLang="zh-CN" sz="2400" dirty="0">
                <a:solidFill>
                  <a:schemeClr val="bg1">
                    <a:lumMod val="50000"/>
                  </a:schemeClr>
                </a:solidFill>
                <a:latin typeface="Times New Roman" pitchFamily="18" charset="0"/>
                <a:cs typeface="Times New Roman" pitchFamily="18" charset="0"/>
              </a:rPr>
              <a:t>MO169</a:t>
            </a:r>
            <a:r>
              <a:rPr lang="zh-CN" altLang="en-US" sz="2400" dirty="0">
                <a:solidFill>
                  <a:schemeClr val="bg1">
                    <a:lumMod val="50000"/>
                  </a:schemeClr>
                </a:solidFill>
                <a:latin typeface="Times New Roman" pitchFamily="18" charset="0"/>
                <a:cs typeface="Times New Roman" pitchFamily="18" charset="0"/>
              </a:rPr>
              <a:t>、巴西</a:t>
            </a:r>
            <a:r>
              <a:rPr lang="en-US" altLang="zh-CN" sz="2400" dirty="0">
                <a:solidFill>
                  <a:schemeClr val="bg1">
                    <a:lumMod val="50000"/>
                  </a:schemeClr>
                </a:solidFill>
                <a:latin typeface="Times New Roman" pitchFamily="18" charset="0"/>
                <a:cs typeface="Times New Roman" pitchFamily="18" charset="0"/>
              </a:rPr>
              <a:t>GMP</a:t>
            </a:r>
            <a:r>
              <a:rPr lang="zh-CN" altLang="en-US" sz="2400" dirty="0">
                <a:solidFill>
                  <a:schemeClr val="bg1">
                    <a:lumMod val="50000"/>
                  </a:schemeClr>
                </a:solidFill>
                <a:latin typeface="Times New Roman" pitchFamily="18" charset="0"/>
                <a:cs typeface="Times New Roman" pitchFamily="18" charset="0"/>
              </a:rPr>
              <a:t>、欧盟</a:t>
            </a:r>
            <a:r>
              <a:rPr lang="en-US" altLang="zh-CN" sz="2400" dirty="0">
                <a:solidFill>
                  <a:schemeClr val="bg1">
                    <a:lumMod val="50000"/>
                  </a:schemeClr>
                </a:solidFill>
                <a:latin typeface="Times New Roman" pitchFamily="18" charset="0"/>
                <a:cs typeface="Times New Roman" pitchFamily="18" charset="0"/>
              </a:rPr>
              <a:t>MDR&amp;IVDR</a:t>
            </a:r>
            <a:r>
              <a:rPr lang="zh-CN" altLang="en-US" sz="2400" dirty="0">
                <a:solidFill>
                  <a:schemeClr val="bg1">
                    <a:lumMod val="50000"/>
                  </a:schemeClr>
                </a:solidFill>
                <a:latin typeface="Times New Roman" pitchFamily="18" charset="0"/>
                <a:cs typeface="Times New Roman" pitchFamily="18" charset="0"/>
              </a:rPr>
              <a:t>、加拿大、澳大利亚和中国</a:t>
            </a:r>
            <a:r>
              <a:rPr lang="en-US" altLang="zh-CN" sz="2400" dirty="0">
                <a:solidFill>
                  <a:schemeClr val="bg1">
                    <a:lumMod val="50000"/>
                  </a:schemeClr>
                </a:solidFill>
                <a:latin typeface="Times New Roman" pitchFamily="18" charset="0"/>
                <a:cs typeface="Times New Roman" pitchFamily="18" charset="0"/>
              </a:rPr>
              <a:t>NMPA 《</a:t>
            </a:r>
            <a:r>
              <a:rPr lang="zh-CN" altLang="en-US" sz="2400" dirty="0">
                <a:solidFill>
                  <a:schemeClr val="bg1">
                    <a:lumMod val="50000"/>
                  </a:schemeClr>
                </a:solidFill>
                <a:latin typeface="Times New Roman" pitchFamily="18" charset="0"/>
                <a:cs typeface="Times New Roman" pitchFamily="18" charset="0"/>
              </a:rPr>
              <a:t>医疗器械生产质量管理规范</a:t>
            </a:r>
            <a:r>
              <a:rPr lang="en-US" altLang="zh-CN" sz="2400" dirty="0">
                <a:solidFill>
                  <a:schemeClr val="bg1">
                    <a:lumMod val="50000"/>
                  </a:schemeClr>
                </a:solidFill>
                <a:latin typeface="Times New Roman" pitchFamily="18" charset="0"/>
                <a:cs typeface="Times New Roman" pitchFamily="18" charset="0"/>
              </a:rPr>
              <a:t>》</a:t>
            </a:r>
            <a:r>
              <a:rPr lang="zh-CN" altLang="en-US" sz="2400" dirty="0">
                <a:solidFill>
                  <a:schemeClr val="bg1">
                    <a:lumMod val="50000"/>
                  </a:schemeClr>
                </a:solidFill>
                <a:latin typeface="Times New Roman" pitchFamily="18" charset="0"/>
                <a:cs typeface="Times New Roman" pitchFamily="18" charset="0"/>
              </a:rPr>
              <a:t>等国家医疗器械法规的要求。</a:t>
            </a:r>
            <a:endParaRPr lang="en-US" altLang="zh-CN" sz="2400" dirty="0">
              <a:solidFill>
                <a:schemeClr val="bg1">
                  <a:lumMod val="50000"/>
                </a:schemeClr>
              </a:solidFill>
              <a:latin typeface="Times New Roman" pitchFamily="18" charset="0"/>
              <a:cs typeface="Times New Roman" pitchFamily="18" charset="0"/>
            </a:endParaRPr>
          </a:p>
          <a:p>
            <a:pPr marL="457200" indent="-457200">
              <a:buFont typeface="Arial" pitchFamily="34" charset="0"/>
              <a:buChar char="•"/>
            </a:pPr>
            <a:endParaRPr lang="en-US" altLang="zh-CN" sz="2400" dirty="0">
              <a:solidFill>
                <a:schemeClr val="bg1">
                  <a:lumMod val="50000"/>
                </a:schemeClr>
              </a:solidFill>
              <a:latin typeface="Times New Roman" pitchFamily="18" charset="0"/>
              <a:cs typeface="Times New Roman" pitchFamily="18" charset="0"/>
            </a:endParaRPr>
          </a:p>
          <a:p>
            <a:pPr marL="457200" indent="-457200">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此外，标准将体系和法规监管以及产品注册更好的结合，可帮助企业提升自主研发能力，提高企业的竞争能力。</a:t>
            </a:r>
            <a:endParaRPr lang="en-US" altLang="zh-CN" sz="2400" dirty="0">
              <a:solidFill>
                <a:schemeClr val="bg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2252474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412776"/>
            <a:ext cx="7772400" cy="576064"/>
          </a:xfrm>
        </p:spPr>
        <p:txBody>
          <a:bodyPr/>
          <a:lstStyle/>
          <a:p>
            <a:pPr>
              <a:spcBef>
                <a:spcPct val="20000"/>
              </a:spcBef>
              <a:buFont typeface="Arial" pitchFamily="34" charset="0"/>
            </a:pPr>
            <a:r>
              <a:rPr lang="zh-CN" altLang="en-US" dirty="0">
                <a:latin typeface="+mn-lt"/>
                <a:cs typeface="+mn-cs"/>
              </a:rPr>
              <a:t>标准概述</a:t>
            </a:r>
            <a:endParaRPr lang="zh-CN" altLang="en-US" sz="3200" dirty="0">
              <a:latin typeface="+mn-lt"/>
              <a:ea typeface="+mn-ea"/>
              <a:cs typeface="+mn-cs"/>
            </a:endParaRPr>
          </a:p>
        </p:txBody>
      </p:sp>
      <p:sp>
        <p:nvSpPr>
          <p:cNvPr id="5" name="矩形 4"/>
          <p:cNvSpPr/>
          <p:nvPr/>
        </p:nvSpPr>
        <p:spPr>
          <a:xfrm>
            <a:off x="755576" y="1988840"/>
            <a:ext cx="7848872" cy="3401637"/>
          </a:xfrm>
          <a:prstGeom prst="rect">
            <a:avLst/>
          </a:prstGeom>
        </p:spPr>
        <p:txBody>
          <a:bodyPr wrap="square">
            <a:spAutoFit/>
          </a:bodyPr>
          <a:lstStyle/>
          <a:p>
            <a:pPr>
              <a:lnSpc>
                <a:spcPct val="130000"/>
              </a:lnSpc>
            </a:pPr>
            <a:r>
              <a:rPr lang="zh-CN" altLang="en-US" sz="2400" dirty="0">
                <a:solidFill>
                  <a:schemeClr val="bg1">
                    <a:lumMod val="50000"/>
                  </a:schemeClr>
                </a:solidFill>
                <a:latin typeface="Times New Roman" pitchFamily="18" charset="0"/>
                <a:cs typeface="Times New Roman" pitchFamily="18" charset="0"/>
              </a:rPr>
              <a:t>标准相较于</a:t>
            </a:r>
            <a:r>
              <a:rPr lang="en-US" altLang="zh-CN" sz="2400" dirty="0">
                <a:solidFill>
                  <a:schemeClr val="bg1">
                    <a:lumMod val="50000"/>
                  </a:schemeClr>
                </a:solidFill>
                <a:latin typeface="Times New Roman" pitchFamily="18" charset="0"/>
                <a:cs typeface="Times New Roman" pitchFamily="18" charset="0"/>
              </a:rPr>
              <a:t>2003</a:t>
            </a:r>
            <a:r>
              <a:rPr lang="zh-CN" altLang="en-US" sz="2400" dirty="0">
                <a:solidFill>
                  <a:schemeClr val="bg1">
                    <a:lumMod val="50000"/>
                  </a:schemeClr>
                </a:solidFill>
                <a:latin typeface="Times New Roman" pitchFamily="18" charset="0"/>
                <a:cs typeface="Times New Roman" pitchFamily="18" charset="0"/>
              </a:rPr>
              <a:t>版有较大的变化：</a:t>
            </a:r>
            <a:endParaRPr lang="en-US" altLang="zh-CN" sz="2400" dirty="0">
              <a:solidFill>
                <a:schemeClr val="bg1">
                  <a:lumMod val="50000"/>
                </a:schemeClr>
              </a:solidFill>
              <a:latin typeface="Times New Roman" pitchFamily="18" charset="0"/>
              <a:cs typeface="Times New Roman" pitchFamily="18" charset="0"/>
            </a:endParaRPr>
          </a:p>
          <a:p>
            <a:pPr marL="457200" indent="-457200">
              <a:lnSpc>
                <a:spcPct val="13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从体系要求、文件和记录等方面更为具体；</a:t>
            </a:r>
            <a:endParaRPr lang="en-US" altLang="zh-CN" sz="2400" dirty="0">
              <a:solidFill>
                <a:schemeClr val="bg1">
                  <a:lumMod val="50000"/>
                </a:schemeClr>
              </a:solidFill>
              <a:latin typeface="Times New Roman" pitchFamily="18" charset="0"/>
              <a:cs typeface="Times New Roman" pitchFamily="18" charset="0"/>
            </a:endParaRPr>
          </a:p>
          <a:p>
            <a:pPr marL="457200" indent="-457200">
              <a:lnSpc>
                <a:spcPct val="13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新标准的要求更实际，更科学，更明确；</a:t>
            </a:r>
            <a:endParaRPr lang="en-US" altLang="zh-CN" sz="2400" dirty="0">
              <a:solidFill>
                <a:schemeClr val="bg1">
                  <a:lumMod val="50000"/>
                </a:schemeClr>
              </a:solidFill>
              <a:latin typeface="Times New Roman" pitchFamily="18" charset="0"/>
              <a:cs typeface="Times New Roman" pitchFamily="18" charset="0"/>
            </a:endParaRPr>
          </a:p>
          <a:p>
            <a:pPr marL="457200" indent="-457200">
              <a:lnSpc>
                <a:spcPct val="13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更广泛协调了法规要求；</a:t>
            </a:r>
            <a:endParaRPr lang="en-US" altLang="zh-CN" sz="2400" dirty="0">
              <a:solidFill>
                <a:schemeClr val="bg1">
                  <a:lumMod val="50000"/>
                </a:schemeClr>
              </a:solidFill>
              <a:latin typeface="Times New Roman" pitchFamily="18" charset="0"/>
              <a:cs typeface="Times New Roman" pitchFamily="18" charset="0"/>
            </a:endParaRPr>
          </a:p>
          <a:p>
            <a:pPr marL="457200" indent="-457200">
              <a:lnSpc>
                <a:spcPct val="13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最大限度的降低了风险；</a:t>
            </a:r>
            <a:endParaRPr lang="en-US" altLang="zh-CN" sz="2400" dirty="0">
              <a:solidFill>
                <a:schemeClr val="bg1">
                  <a:lumMod val="50000"/>
                </a:schemeClr>
              </a:solidFill>
              <a:latin typeface="Times New Roman" pitchFamily="18" charset="0"/>
              <a:cs typeface="Times New Roman" pitchFamily="18" charset="0"/>
            </a:endParaRPr>
          </a:p>
          <a:p>
            <a:pPr marL="457200" indent="-457200">
              <a:lnSpc>
                <a:spcPct val="13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确保医疗器械的安全和性能功能的有效；</a:t>
            </a:r>
            <a:endParaRPr lang="en-US" altLang="zh-CN" sz="2400" dirty="0">
              <a:solidFill>
                <a:schemeClr val="bg1">
                  <a:lumMod val="50000"/>
                </a:schemeClr>
              </a:solidFill>
              <a:latin typeface="Times New Roman" pitchFamily="18" charset="0"/>
              <a:cs typeface="Times New Roman" pitchFamily="18" charset="0"/>
            </a:endParaRPr>
          </a:p>
          <a:p>
            <a:pPr marL="457200" indent="-457200">
              <a:lnSpc>
                <a:spcPct val="13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为将来新技术应用和法规审核提供了更好的一致性。</a:t>
            </a:r>
            <a:endParaRPr lang="en-US" altLang="zh-CN" sz="2400" dirty="0">
              <a:solidFill>
                <a:schemeClr val="bg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0490161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340768"/>
            <a:ext cx="7772400" cy="576064"/>
          </a:xfrm>
        </p:spPr>
        <p:txBody>
          <a:bodyPr/>
          <a:lstStyle/>
          <a:p>
            <a:pPr>
              <a:spcBef>
                <a:spcPct val="20000"/>
              </a:spcBef>
              <a:buFont typeface="Arial" pitchFamily="34" charset="0"/>
            </a:pPr>
            <a:r>
              <a:rPr lang="zh-CN" altLang="en-US" dirty="0"/>
              <a:t>较之</a:t>
            </a:r>
            <a:r>
              <a:rPr lang="en-US" altLang="zh-CN" dirty="0"/>
              <a:t>YY/T 0287-2003</a:t>
            </a:r>
            <a:r>
              <a:rPr lang="zh-CN" altLang="en-US" dirty="0"/>
              <a:t>版本的主要变化</a:t>
            </a:r>
            <a:endParaRPr lang="zh-CN" altLang="en-US" sz="3200" dirty="0"/>
          </a:p>
        </p:txBody>
      </p:sp>
      <p:sp>
        <p:nvSpPr>
          <p:cNvPr id="5" name="矩形 4"/>
          <p:cNvSpPr/>
          <p:nvPr/>
        </p:nvSpPr>
        <p:spPr>
          <a:xfrm>
            <a:off x="755576" y="2071111"/>
            <a:ext cx="7632848" cy="4454233"/>
          </a:xfrm>
          <a:prstGeom prst="rect">
            <a:avLst/>
          </a:prstGeom>
        </p:spPr>
        <p:txBody>
          <a:bodyPr wrap="square">
            <a:spAutoFit/>
          </a:bodyPr>
          <a:lstStyle/>
          <a:p>
            <a:pPr marL="342900" indent="-342900">
              <a:lnSpc>
                <a:spcPct val="150000"/>
              </a:lnSpc>
              <a:buFont typeface="Wingdings" pitchFamily="2" charset="2"/>
              <a:buChar char="Ø"/>
            </a:pPr>
            <a:r>
              <a:rPr lang="zh-CN" altLang="en-US" sz="2400" dirty="0">
                <a:solidFill>
                  <a:schemeClr val="bg1">
                    <a:lumMod val="50000"/>
                  </a:schemeClr>
                </a:solidFill>
                <a:latin typeface="Times New Roman" pitchFamily="18" charset="0"/>
                <a:cs typeface="Times New Roman" pitchFamily="18" charset="0"/>
              </a:rPr>
              <a:t>更加强调法规要求</a:t>
            </a:r>
            <a:endParaRPr lang="en-US" altLang="zh-CN" sz="2400" dirty="0">
              <a:solidFill>
                <a:schemeClr val="bg1">
                  <a:lumMod val="50000"/>
                </a:schemeClr>
              </a:solidFill>
              <a:latin typeface="Times New Roman" pitchFamily="18" charset="0"/>
              <a:cs typeface="Times New Roman" pitchFamily="18" charset="0"/>
            </a:endParaRPr>
          </a:p>
          <a:p>
            <a:pPr marL="342900" indent="-342900">
              <a:lnSpc>
                <a:spcPct val="150000"/>
              </a:lnSpc>
              <a:buFont typeface="Wingdings" pitchFamily="2" charset="2"/>
              <a:buChar char="Ø"/>
            </a:pPr>
            <a:r>
              <a:rPr lang="zh-CN" altLang="en-US" sz="2400" dirty="0">
                <a:solidFill>
                  <a:schemeClr val="bg1">
                    <a:lumMod val="50000"/>
                  </a:schemeClr>
                </a:solidFill>
                <a:latin typeface="Times New Roman" pitchFamily="18" charset="0"/>
                <a:cs typeface="Times New Roman" pitchFamily="18" charset="0"/>
              </a:rPr>
              <a:t>更加强调风险管理</a:t>
            </a:r>
            <a:endParaRPr lang="en-US" altLang="zh-CN" sz="2400" dirty="0">
              <a:solidFill>
                <a:schemeClr val="bg1">
                  <a:lumMod val="50000"/>
                </a:schemeClr>
              </a:solidFill>
              <a:latin typeface="Times New Roman" pitchFamily="18" charset="0"/>
              <a:cs typeface="Times New Roman" pitchFamily="18" charset="0"/>
            </a:endParaRPr>
          </a:p>
          <a:p>
            <a:pPr marL="342900" indent="-342900">
              <a:lnSpc>
                <a:spcPct val="150000"/>
              </a:lnSpc>
              <a:buFont typeface="Wingdings" pitchFamily="2" charset="2"/>
              <a:buChar char="Ø"/>
            </a:pPr>
            <a:r>
              <a:rPr lang="zh-CN" altLang="en-US" sz="2400" dirty="0">
                <a:solidFill>
                  <a:schemeClr val="bg1">
                    <a:lumMod val="50000"/>
                  </a:schemeClr>
                </a:solidFill>
                <a:latin typeface="Times New Roman" pitchFamily="18" charset="0"/>
                <a:cs typeface="Times New Roman" pitchFamily="18" charset="0"/>
              </a:rPr>
              <a:t>引入新的可用性</a:t>
            </a:r>
            <a:r>
              <a:rPr lang="en-US" altLang="zh-CN" sz="2400" dirty="0">
                <a:solidFill>
                  <a:schemeClr val="bg1">
                    <a:lumMod val="50000"/>
                  </a:schemeClr>
                </a:solidFill>
                <a:latin typeface="Times New Roman" pitchFamily="18" charset="0"/>
                <a:cs typeface="Times New Roman" pitchFamily="18" charset="0"/>
              </a:rPr>
              <a:t>(usability)</a:t>
            </a:r>
            <a:r>
              <a:rPr lang="zh-CN" altLang="en-US" sz="2400" dirty="0">
                <a:solidFill>
                  <a:schemeClr val="bg1">
                    <a:lumMod val="50000"/>
                  </a:schemeClr>
                </a:solidFill>
                <a:latin typeface="Times New Roman" pitchFamily="18" charset="0"/>
                <a:cs typeface="Times New Roman" pitchFamily="18" charset="0"/>
              </a:rPr>
              <a:t>和软件应用的要求</a:t>
            </a:r>
            <a:endParaRPr lang="en-US" altLang="zh-CN" sz="2400" dirty="0">
              <a:solidFill>
                <a:schemeClr val="bg1">
                  <a:lumMod val="50000"/>
                </a:schemeClr>
              </a:solidFill>
              <a:latin typeface="Times New Roman" pitchFamily="18" charset="0"/>
              <a:cs typeface="Times New Roman" pitchFamily="18" charset="0"/>
            </a:endParaRPr>
          </a:p>
          <a:p>
            <a:pPr marL="342900" indent="-342900">
              <a:lnSpc>
                <a:spcPct val="150000"/>
              </a:lnSpc>
              <a:buFont typeface="Wingdings" pitchFamily="2" charset="2"/>
              <a:buChar char="Ø"/>
            </a:pPr>
            <a:r>
              <a:rPr lang="zh-CN" altLang="en-US" sz="2400" dirty="0">
                <a:solidFill>
                  <a:schemeClr val="bg1">
                    <a:lumMod val="50000"/>
                  </a:schemeClr>
                </a:solidFill>
                <a:latin typeface="Times New Roman" pitchFamily="18" charset="0"/>
                <a:cs typeface="Times New Roman" pitchFamily="18" charset="0"/>
              </a:rPr>
              <a:t>细化了设计过程的控制</a:t>
            </a:r>
            <a:endParaRPr lang="en-US" altLang="zh-CN" sz="2400" dirty="0">
              <a:solidFill>
                <a:schemeClr val="bg1">
                  <a:lumMod val="50000"/>
                </a:schemeClr>
              </a:solidFill>
              <a:latin typeface="Times New Roman" pitchFamily="18" charset="0"/>
              <a:cs typeface="Times New Roman" pitchFamily="18" charset="0"/>
            </a:endParaRPr>
          </a:p>
          <a:p>
            <a:pPr marL="342900" indent="-342900">
              <a:lnSpc>
                <a:spcPct val="150000"/>
              </a:lnSpc>
              <a:buFont typeface="Wingdings" pitchFamily="2" charset="2"/>
              <a:buChar char="Ø"/>
            </a:pPr>
            <a:r>
              <a:rPr lang="zh-CN" altLang="en-US" sz="2400" dirty="0">
                <a:solidFill>
                  <a:schemeClr val="bg1">
                    <a:lumMod val="50000"/>
                  </a:schemeClr>
                </a:solidFill>
                <a:latin typeface="Times New Roman" pitchFamily="18" charset="0"/>
                <a:cs typeface="Times New Roman" pitchFamily="18" charset="0"/>
              </a:rPr>
              <a:t>明确了变更控制的要求</a:t>
            </a:r>
            <a:endParaRPr lang="en-US" altLang="zh-CN" sz="2400" dirty="0">
              <a:solidFill>
                <a:schemeClr val="bg1">
                  <a:lumMod val="50000"/>
                </a:schemeClr>
              </a:solidFill>
              <a:latin typeface="Times New Roman" pitchFamily="18" charset="0"/>
              <a:cs typeface="Times New Roman" pitchFamily="18" charset="0"/>
            </a:endParaRPr>
          </a:p>
          <a:p>
            <a:pPr marL="342900" indent="-342900">
              <a:lnSpc>
                <a:spcPct val="150000"/>
              </a:lnSpc>
              <a:buFont typeface="Wingdings" pitchFamily="2" charset="2"/>
              <a:buChar char="Ø"/>
            </a:pPr>
            <a:r>
              <a:rPr lang="zh-CN" altLang="en-US" sz="2400" dirty="0">
                <a:solidFill>
                  <a:schemeClr val="bg1">
                    <a:lumMod val="50000"/>
                  </a:schemeClr>
                </a:solidFill>
                <a:latin typeface="Times New Roman" pitchFamily="18" charset="0"/>
                <a:cs typeface="Times New Roman" pitchFamily="18" charset="0"/>
              </a:rPr>
              <a:t>强化供应商控制要求</a:t>
            </a:r>
            <a:endParaRPr lang="en-US" altLang="zh-CN" sz="2400" dirty="0">
              <a:solidFill>
                <a:schemeClr val="bg1">
                  <a:lumMod val="50000"/>
                </a:schemeClr>
              </a:solidFill>
              <a:latin typeface="Times New Roman" pitchFamily="18" charset="0"/>
              <a:cs typeface="Times New Roman" pitchFamily="18" charset="0"/>
            </a:endParaRPr>
          </a:p>
          <a:p>
            <a:pPr marL="342900" indent="-342900">
              <a:lnSpc>
                <a:spcPct val="150000"/>
              </a:lnSpc>
              <a:buFont typeface="Wingdings" pitchFamily="2" charset="2"/>
              <a:buChar char="Ø"/>
            </a:pPr>
            <a:r>
              <a:rPr lang="zh-CN" altLang="en-US" sz="2400" dirty="0">
                <a:solidFill>
                  <a:schemeClr val="bg1">
                    <a:lumMod val="50000"/>
                  </a:schemeClr>
                </a:solidFill>
                <a:latin typeface="Times New Roman" pitchFamily="18" charset="0"/>
                <a:cs typeface="Times New Roman" pitchFamily="18" charset="0"/>
              </a:rPr>
              <a:t>明确追溯</a:t>
            </a:r>
            <a:r>
              <a:rPr lang="en-US" altLang="zh-CN" sz="2400" dirty="0">
                <a:solidFill>
                  <a:schemeClr val="bg1">
                    <a:lumMod val="50000"/>
                  </a:schemeClr>
                </a:solidFill>
                <a:latin typeface="Times New Roman" pitchFamily="18" charset="0"/>
                <a:cs typeface="Times New Roman" pitchFamily="18" charset="0"/>
              </a:rPr>
              <a:t>(UDI)</a:t>
            </a:r>
            <a:r>
              <a:rPr lang="zh-CN" altLang="en-US" sz="2400" dirty="0">
                <a:solidFill>
                  <a:schemeClr val="bg1">
                    <a:lumMod val="50000"/>
                  </a:schemeClr>
                </a:solidFill>
                <a:latin typeface="Times New Roman" pitchFamily="18" charset="0"/>
                <a:cs typeface="Times New Roman" pitchFamily="18" charset="0"/>
              </a:rPr>
              <a:t>的要求和目的</a:t>
            </a:r>
            <a:endParaRPr lang="en-US" altLang="zh-CN" sz="2400" dirty="0">
              <a:solidFill>
                <a:schemeClr val="bg1">
                  <a:lumMod val="50000"/>
                </a:schemeClr>
              </a:solidFill>
              <a:latin typeface="Times New Roman" pitchFamily="18" charset="0"/>
              <a:cs typeface="Times New Roman" pitchFamily="18" charset="0"/>
            </a:endParaRPr>
          </a:p>
          <a:p>
            <a:pPr marL="342900" indent="-342900">
              <a:lnSpc>
                <a:spcPct val="150000"/>
              </a:lnSpc>
              <a:buFont typeface="Wingdings" pitchFamily="2" charset="2"/>
              <a:buChar char="Ø"/>
            </a:pPr>
            <a:r>
              <a:rPr lang="zh-CN" altLang="en-US" sz="2400" dirty="0">
                <a:solidFill>
                  <a:schemeClr val="bg1">
                    <a:lumMod val="50000"/>
                  </a:schemeClr>
                </a:solidFill>
                <a:latin typeface="Times New Roman" pitchFamily="18" charset="0"/>
                <a:cs typeface="Times New Roman" pitchFamily="18" charset="0"/>
              </a:rPr>
              <a:t>增加有关反馈和投诉处理的要求</a:t>
            </a:r>
            <a:endParaRPr lang="en-US" altLang="zh-CN" sz="2400" dirty="0">
              <a:solidFill>
                <a:schemeClr val="bg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562753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340768"/>
            <a:ext cx="7772400" cy="576064"/>
          </a:xfrm>
        </p:spPr>
        <p:txBody>
          <a:bodyPr/>
          <a:lstStyle/>
          <a:p>
            <a:pPr>
              <a:spcBef>
                <a:spcPct val="20000"/>
              </a:spcBef>
              <a:buFont typeface="Arial" pitchFamily="34" charset="0"/>
            </a:pPr>
            <a:r>
              <a:rPr lang="zh-CN" altLang="en-US" dirty="0"/>
              <a:t>较之</a:t>
            </a:r>
            <a:r>
              <a:rPr lang="en-US" altLang="zh-CN" dirty="0"/>
              <a:t>YY/T 0287-2003</a:t>
            </a:r>
            <a:r>
              <a:rPr lang="zh-CN" altLang="en-US" dirty="0"/>
              <a:t>版本的具体变化</a:t>
            </a:r>
            <a:endParaRPr lang="zh-CN" altLang="en-US" sz="3200" dirty="0"/>
          </a:p>
        </p:txBody>
      </p:sp>
      <p:sp>
        <p:nvSpPr>
          <p:cNvPr id="5" name="矩形 4"/>
          <p:cNvSpPr/>
          <p:nvPr/>
        </p:nvSpPr>
        <p:spPr>
          <a:xfrm>
            <a:off x="755576" y="2071111"/>
            <a:ext cx="7632848" cy="3416320"/>
          </a:xfrm>
          <a:prstGeom prst="rect">
            <a:avLst/>
          </a:prstGeom>
        </p:spPr>
        <p:txBody>
          <a:bodyPr wrap="square">
            <a:spAutoFit/>
          </a:bodyPr>
          <a:lstStyle/>
          <a:p>
            <a:pPr>
              <a:lnSpc>
                <a:spcPct val="150000"/>
              </a:lnSpc>
            </a:pPr>
            <a:r>
              <a:rPr lang="en-US" altLang="zh-CN" sz="2400" dirty="0">
                <a:solidFill>
                  <a:schemeClr val="bg1">
                    <a:lumMod val="50000"/>
                  </a:schemeClr>
                </a:solidFill>
                <a:latin typeface="Times New Roman" pitchFamily="18" charset="0"/>
                <a:cs typeface="Times New Roman" pitchFamily="18" charset="0"/>
              </a:rPr>
              <a:t>1. </a:t>
            </a:r>
            <a:r>
              <a:rPr lang="zh-CN" altLang="en-US" sz="2400" dirty="0">
                <a:solidFill>
                  <a:schemeClr val="bg1">
                    <a:lumMod val="50000"/>
                  </a:schemeClr>
                </a:solidFill>
                <a:latin typeface="Times New Roman" pitchFamily="18" charset="0"/>
                <a:cs typeface="Times New Roman" pitchFamily="18" charset="0"/>
              </a:rPr>
              <a:t>适用的范围更明确</a:t>
            </a:r>
            <a:endParaRPr lang="en-US" altLang="zh-CN" sz="2400" dirty="0">
              <a:solidFill>
                <a:schemeClr val="bg1">
                  <a:lumMod val="50000"/>
                </a:schemeClr>
              </a:solidFill>
              <a:latin typeface="Times New Roman" pitchFamily="18" charset="0"/>
              <a:cs typeface="Times New Roman" pitchFamily="18" charset="0"/>
            </a:endParaRPr>
          </a:p>
          <a:p>
            <a:pPr>
              <a:lnSpc>
                <a:spcPct val="150000"/>
              </a:lnSpc>
            </a:pPr>
            <a:r>
              <a:rPr lang="zh-CN" altLang="en-US" sz="2400" dirty="0">
                <a:solidFill>
                  <a:schemeClr val="bg1">
                    <a:lumMod val="50000"/>
                  </a:schemeClr>
                </a:solidFill>
                <a:latin typeface="Times New Roman" pitchFamily="18" charset="0"/>
                <a:cs typeface="Times New Roman" pitchFamily="18" charset="0"/>
              </a:rPr>
              <a:t>对产品储存和分销，内外部供应商服务，甚至是相关方服务进行了适用性明确清晰的说明。</a:t>
            </a:r>
            <a:endParaRPr lang="en-US" altLang="zh-CN" sz="2400" dirty="0">
              <a:solidFill>
                <a:schemeClr val="bg1">
                  <a:lumMod val="50000"/>
                </a:schemeClr>
              </a:solidFill>
              <a:latin typeface="Times New Roman" pitchFamily="18" charset="0"/>
              <a:cs typeface="Times New Roman" pitchFamily="18" charset="0"/>
            </a:endParaRPr>
          </a:p>
          <a:p>
            <a:pPr>
              <a:lnSpc>
                <a:spcPct val="150000"/>
              </a:lnSpc>
            </a:pPr>
            <a:r>
              <a:rPr lang="zh-CN" altLang="en-US" sz="2400" dirty="0">
                <a:solidFill>
                  <a:schemeClr val="bg1">
                    <a:lumMod val="50000"/>
                  </a:schemeClr>
                </a:solidFill>
                <a:latin typeface="Times New Roman" pitchFamily="18" charset="0"/>
                <a:cs typeface="Times New Roman" pitchFamily="18" charset="0"/>
              </a:rPr>
              <a:t>例如：医疗器械经营企业；科研机构；物流运输企业；灭菌服务公司；安装和维护服务公司；软硬件以及零部件等供应商。</a:t>
            </a:r>
            <a:endParaRPr lang="en-US" altLang="zh-CN" sz="2400" dirty="0">
              <a:solidFill>
                <a:schemeClr val="bg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8358307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340768"/>
            <a:ext cx="7772400" cy="576064"/>
          </a:xfrm>
        </p:spPr>
        <p:txBody>
          <a:bodyPr/>
          <a:lstStyle/>
          <a:p>
            <a:pPr>
              <a:spcBef>
                <a:spcPct val="20000"/>
              </a:spcBef>
              <a:buFont typeface="Arial" pitchFamily="34" charset="0"/>
            </a:pPr>
            <a:r>
              <a:rPr lang="zh-CN" altLang="en-US" dirty="0"/>
              <a:t>较之</a:t>
            </a:r>
            <a:r>
              <a:rPr lang="en-US" altLang="zh-CN" dirty="0"/>
              <a:t>YY/T 0287-2003</a:t>
            </a:r>
            <a:r>
              <a:rPr lang="zh-CN" altLang="en-US" dirty="0"/>
              <a:t>版本的具体变化</a:t>
            </a:r>
            <a:endParaRPr lang="zh-CN" altLang="en-US" sz="3200" dirty="0"/>
          </a:p>
        </p:txBody>
      </p:sp>
      <p:sp>
        <p:nvSpPr>
          <p:cNvPr id="5" name="矩形 4"/>
          <p:cNvSpPr/>
          <p:nvPr/>
        </p:nvSpPr>
        <p:spPr>
          <a:xfrm>
            <a:off x="755576" y="2071111"/>
            <a:ext cx="7632848" cy="2308324"/>
          </a:xfrm>
          <a:prstGeom prst="rect">
            <a:avLst/>
          </a:prstGeom>
        </p:spPr>
        <p:txBody>
          <a:bodyPr wrap="square">
            <a:spAutoFit/>
          </a:bodyPr>
          <a:lstStyle/>
          <a:p>
            <a:pPr>
              <a:lnSpc>
                <a:spcPct val="150000"/>
              </a:lnSpc>
            </a:pPr>
            <a:r>
              <a:rPr lang="en-US" altLang="zh-CN" sz="2400" dirty="0">
                <a:solidFill>
                  <a:schemeClr val="bg1">
                    <a:lumMod val="50000"/>
                  </a:schemeClr>
                </a:solidFill>
                <a:latin typeface="Times New Roman" pitchFamily="18" charset="0"/>
                <a:cs typeface="Times New Roman" pitchFamily="18" charset="0"/>
              </a:rPr>
              <a:t>2. </a:t>
            </a:r>
            <a:r>
              <a:rPr lang="zh-CN" altLang="en-US" sz="2400" dirty="0">
                <a:solidFill>
                  <a:schemeClr val="bg1">
                    <a:lumMod val="50000"/>
                  </a:schemeClr>
                </a:solidFill>
                <a:latin typeface="Times New Roman" pitchFamily="18" charset="0"/>
                <a:cs typeface="Times New Roman" pitchFamily="18" charset="0"/>
              </a:rPr>
              <a:t>删减的条款更合理</a:t>
            </a:r>
            <a:endParaRPr lang="en-US" altLang="zh-CN" sz="2400" dirty="0">
              <a:solidFill>
                <a:schemeClr val="bg1">
                  <a:lumMod val="50000"/>
                </a:schemeClr>
              </a:solidFill>
              <a:latin typeface="Times New Roman" pitchFamily="18" charset="0"/>
              <a:cs typeface="Times New Roman" pitchFamily="18" charset="0"/>
            </a:endParaRPr>
          </a:p>
          <a:p>
            <a:pPr>
              <a:lnSpc>
                <a:spcPct val="150000"/>
              </a:lnSpc>
            </a:pPr>
            <a:r>
              <a:rPr lang="zh-CN" altLang="en-US" sz="2400" dirty="0">
                <a:solidFill>
                  <a:schemeClr val="bg1">
                    <a:lumMod val="50000"/>
                  </a:schemeClr>
                </a:solidFill>
                <a:latin typeface="Times New Roman" pitchFamily="18" charset="0"/>
                <a:cs typeface="Times New Roman" pitchFamily="18" charset="0"/>
              </a:rPr>
              <a:t>对不适用的条款进行了扩展，允许组织对第</a:t>
            </a:r>
            <a:r>
              <a:rPr lang="en-US" altLang="zh-CN" sz="2400" dirty="0">
                <a:solidFill>
                  <a:schemeClr val="bg1">
                    <a:lumMod val="50000"/>
                  </a:schemeClr>
                </a:solidFill>
                <a:latin typeface="Times New Roman" pitchFamily="18" charset="0"/>
                <a:cs typeface="Times New Roman" pitchFamily="18" charset="0"/>
              </a:rPr>
              <a:t>6</a:t>
            </a:r>
            <a:r>
              <a:rPr lang="zh-CN" altLang="en-US" sz="2400" dirty="0">
                <a:solidFill>
                  <a:schemeClr val="bg1">
                    <a:lumMod val="50000"/>
                  </a:schemeClr>
                </a:solidFill>
                <a:latin typeface="Times New Roman" pitchFamily="18" charset="0"/>
                <a:cs typeface="Times New Roman" pitchFamily="18" charset="0"/>
              </a:rPr>
              <a:t>、</a:t>
            </a:r>
            <a:r>
              <a:rPr lang="en-US" altLang="zh-CN" sz="2400" dirty="0">
                <a:solidFill>
                  <a:schemeClr val="bg1">
                    <a:lumMod val="50000"/>
                  </a:schemeClr>
                </a:solidFill>
                <a:latin typeface="Times New Roman" pitchFamily="18" charset="0"/>
                <a:cs typeface="Times New Roman" pitchFamily="18" charset="0"/>
              </a:rPr>
              <a:t>7</a:t>
            </a:r>
            <a:r>
              <a:rPr lang="zh-CN" altLang="en-US" sz="2400" dirty="0">
                <a:solidFill>
                  <a:schemeClr val="bg1">
                    <a:lumMod val="50000"/>
                  </a:schemeClr>
                </a:solidFill>
                <a:latin typeface="Times New Roman" pitchFamily="18" charset="0"/>
                <a:cs typeface="Times New Roman" pitchFamily="18" charset="0"/>
              </a:rPr>
              <a:t>或</a:t>
            </a:r>
            <a:r>
              <a:rPr lang="en-US" altLang="zh-CN" sz="2400" dirty="0">
                <a:solidFill>
                  <a:schemeClr val="bg1">
                    <a:lumMod val="50000"/>
                  </a:schemeClr>
                </a:solidFill>
                <a:latin typeface="Times New Roman" pitchFamily="18" charset="0"/>
                <a:cs typeface="Times New Roman" pitchFamily="18" charset="0"/>
              </a:rPr>
              <a:t>8</a:t>
            </a:r>
            <a:r>
              <a:rPr lang="zh-CN" altLang="en-US" sz="2400" dirty="0">
                <a:solidFill>
                  <a:schemeClr val="bg1">
                    <a:lumMod val="50000"/>
                  </a:schemeClr>
                </a:solidFill>
                <a:latin typeface="Times New Roman" pitchFamily="18" charset="0"/>
                <a:cs typeface="Times New Roman" pitchFamily="18" charset="0"/>
              </a:rPr>
              <a:t>章的条款进行合理删减，这一变化迎合了当前的商业运营模式，体现了标准的适用性。</a:t>
            </a:r>
            <a:endParaRPr lang="en-US" altLang="zh-CN" sz="2400" dirty="0">
              <a:solidFill>
                <a:schemeClr val="bg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7750021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340768"/>
            <a:ext cx="7772400" cy="576064"/>
          </a:xfrm>
        </p:spPr>
        <p:txBody>
          <a:bodyPr/>
          <a:lstStyle/>
          <a:p>
            <a:pPr>
              <a:spcBef>
                <a:spcPct val="20000"/>
              </a:spcBef>
              <a:buFont typeface="Arial" pitchFamily="34" charset="0"/>
            </a:pPr>
            <a:r>
              <a:rPr lang="zh-CN" altLang="en-US" dirty="0"/>
              <a:t>较之</a:t>
            </a:r>
            <a:r>
              <a:rPr lang="en-US" altLang="zh-CN" dirty="0"/>
              <a:t>YY/T 0287-2003</a:t>
            </a:r>
            <a:r>
              <a:rPr lang="zh-CN" altLang="en-US" dirty="0"/>
              <a:t>版本的具体变化</a:t>
            </a:r>
            <a:endParaRPr lang="zh-CN" altLang="en-US" sz="3200" dirty="0"/>
          </a:p>
        </p:txBody>
      </p:sp>
      <p:sp>
        <p:nvSpPr>
          <p:cNvPr id="5" name="矩形 4"/>
          <p:cNvSpPr/>
          <p:nvPr/>
        </p:nvSpPr>
        <p:spPr>
          <a:xfrm>
            <a:off x="755576" y="1988840"/>
            <a:ext cx="7488832" cy="4662815"/>
          </a:xfrm>
          <a:prstGeom prst="rect">
            <a:avLst/>
          </a:prstGeom>
        </p:spPr>
        <p:txBody>
          <a:bodyPr wrap="square">
            <a:spAutoFit/>
          </a:bodyPr>
          <a:lstStyle/>
          <a:p>
            <a:pPr>
              <a:lnSpc>
                <a:spcPct val="150000"/>
              </a:lnSpc>
            </a:pPr>
            <a:r>
              <a:rPr lang="en-US" altLang="zh-CN" sz="2200" dirty="0">
                <a:solidFill>
                  <a:schemeClr val="bg1">
                    <a:lumMod val="50000"/>
                  </a:schemeClr>
                </a:solidFill>
                <a:latin typeface="Times New Roman" pitchFamily="18" charset="0"/>
                <a:cs typeface="Times New Roman" pitchFamily="18" charset="0"/>
              </a:rPr>
              <a:t>3. </a:t>
            </a:r>
            <a:r>
              <a:rPr lang="zh-CN" altLang="en-US" sz="2200" dirty="0">
                <a:solidFill>
                  <a:schemeClr val="bg1">
                    <a:lumMod val="50000"/>
                  </a:schemeClr>
                </a:solidFill>
                <a:latin typeface="Times New Roman" pitchFamily="18" charset="0"/>
                <a:cs typeface="Times New Roman" pitchFamily="18" charset="0"/>
              </a:rPr>
              <a:t>术语和定义更实际</a:t>
            </a:r>
            <a:endParaRPr lang="en-US" altLang="zh-CN" sz="2200" dirty="0">
              <a:solidFill>
                <a:schemeClr val="bg1">
                  <a:lumMod val="50000"/>
                </a:schemeClr>
              </a:solidFill>
              <a:latin typeface="Times New Roman" pitchFamily="18" charset="0"/>
              <a:cs typeface="Times New Roman" pitchFamily="18" charset="0"/>
            </a:endParaRPr>
          </a:p>
          <a:p>
            <a:pPr>
              <a:lnSpc>
                <a:spcPct val="150000"/>
              </a:lnSpc>
            </a:pPr>
            <a:r>
              <a:rPr lang="zh-CN" altLang="en-US" sz="2200" dirty="0">
                <a:solidFill>
                  <a:schemeClr val="bg1">
                    <a:lumMod val="50000"/>
                  </a:schemeClr>
                </a:solidFill>
                <a:latin typeface="Times New Roman" pitchFamily="18" charset="0"/>
                <a:cs typeface="Times New Roman" pitchFamily="18" charset="0"/>
              </a:rPr>
              <a:t>对术语进行了增加和修订，</a:t>
            </a:r>
            <a:r>
              <a:rPr lang="en-US" altLang="zh-CN" sz="2200" dirty="0">
                <a:solidFill>
                  <a:schemeClr val="bg1">
                    <a:lumMod val="50000"/>
                  </a:schemeClr>
                </a:solidFill>
                <a:latin typeface="Times New Roman" pitchFamily="18" charset="0"/>
                <a:cs typeface="Times New Roman" pitchFamily="18" charset="0"/>
              </a:rPr>
              <a:t>03</a:t>
            </a:r>
            <a:r>
              <a:rPr lang="zh-CN" altLang="en-US" sz="2200" dirty="0">
                <a:solidFill>
                  <a:schemeClr val="bg1">
                    <a:lumMod val="50000"/>
                  </a:schemeClr>
                </a:solidFill>
                <a:latin typeface="Times New Roman" pitchFamily="18" charset="0"/>
                <a:cs typeface="Times New Roman" pitchFamily="18" charset="0"/>
              </a:rPr>
              <a:t>版共有</a:t>
            </a:r>
            <a:r>
              <a:rPr lang="en-US" altLang="zh-CN" sz="2200" dirty="0">
                <a:solidFill>
                  <a:schemeClr val="bg1">
                    <a:lumMod val="50000"/>
                  </a:schemeClr>
                </a:solidFill>
                <a:latin typeface="Times New Roman" pitchFamily="18" charset="0"/>
                <a:cs typeface="Times New Roman" pitchFamily="18" charset="0"/>
              </a:rPr>
              <a:t>8</a:t>
            </a:r>
            <a:r>
              <a:rPr lang="zh-CN" altLang="en-US" sz="2200" dirty="0">
                <a:solidFill>
                  <a:schemeClr val="bg1">
                    <a:lumMod val="50000"/>
                  </a:schemeClr>
                </a:solidFill>
                <a:latin typeface="Times New Roman" pitchFamily="18" charset="0"/>
                <a:cs typeface="Times New Roman" pitchFamily="18" charset="0"/>
              </a:rPr>
              <a:t>个定义，通过对</a:t>
            </a:r>
            <a:r>
              <a:rPr lang="en-US" altLang="zh-CN" sz="2200" dirty="0">
                <a:solidFill>
                  <a:schemeClr val="bg1">
                    <a:lumMod val="50000"/>
                  </a:schemeClr>
                </a:solidFill>
                <a:latin typeface="Times New Roman" pitchFamily="18" charset="0"/>
                <a:cs typeface="Times New Roman" pitchFamily="18" charset="0"/>
              </a:rPr>
              <a:t>03</a:t>
            </a:r>
            <a:r>
              <a:rPr lang="zh-CN" altLang="en-US" sz="2200" dirty="0">
                <a:solidFill>
                  <a:schemeClr val="bg1">
                    <a:lumMod val="50000"/>
                  </a:schemeClr>
                </a:solidFill>
                <a:latin typeface="Times New Roman" pitchFamily="18" charset="0"/>
                <a:cs typeface="Times New Roman" pitchFamily="18" charset="0"/>
              </a:rPr>
              <a:t>版的定义进行了修改和删减，标准增加到</a:t>
            </a:r>
            <a:r>
              <a:rPr lang="en-US" altLang="zh-CN" sz="2200" dirty="0">
                <a:solidFill>
                  <a:schemeClr val="bg1">
                    <a:lumMod val="50000"/>
                  </a:schemeClr>
                </a:solidFill>
                <a:latin typeface="Times New Roman" pitchFamily="18" charset="0"/>
                <a:cs typeface="Times New Roman" pitchFamily="18" charset="0"/>
              </a:rPr>
              <a:t>20</a:t>
            </a:r>
            <a:r>
              <a:rPr lang="zh-CN" altLang="en-US" sz="2200" dirty="0">
                <a:solidFill>
                  <a:schemeClr val="bg1">
                    <a:lumMod val="50000"/>
                  </a:schemeClr>
                </a:solidFill>
                <a:latin typeface="Times New Roman" pitchFamily="18" charset="0"/>
                <a:cs typeface="Times New Roman" pitchFamily="18" charset="0"/>
              </a:rPr>
              <a:t>个定义。</a:t>
            </a:r>
            <a:endParaRPr lang="en-US" altLang="zh-CN" sz="2200" dirty="0">
              <a:solidFill>
                <a:schemeClr val="bg1">
                  <a:lumMod val="50000"/>
                </a:schemeClr>
              </a:solidFill>
              <a:latin typeface="Times New Roman" pitchFamily="18" charset="0"/>
              <a:cs typeface="Times New Roman" pitchFamily="18" charset="0"/>
            </a:endParaRPr>
          </a:p>
          <a:p>
            <a:pPr>
              <a:lnSpc>
                <a:spcPct val="150000"/>
              </a:lnSpc>
            </a:pPr>
            <a:r>
              <a:rPr lang="zh-CN" altLang="en-US" sz="2200" dirty="0">
                <a:solidFill>
                  <a:schemeClr val="bg1">
                    <a:lumMod val="50000"/>
                  </a:schemeClr>
                </a:solidFill>
                <a:latin typeface="Times New Roman" pitchFamily="18" charset="0"/>
                <a:cs typeface="Times New Roman" pitchFamily="18" charset="0"/>
              </a:rPr>
              <a:t>比如：  </a:t>
            </a:r>
            <a:endParaRPr lang="en-US" altLang="zh-CN" sz="2200" dirty="0">
              <a:solidFill>
                <a:schemeClr val="bg1">
                  <a:lumMod val="50000"/>
                </a:schemeClr>
              </a:solidFill>
              <a:latin typeface="Times New Roman" pitchFamily="18" charset="0"/>
              <a:cs typeface="Times New Roman" pitchFamily="18" charset="0"/>
            </a:endParaRPr>
          </a:p>
          <a:p>
            <a:pPr marL="342900" indent="-342900">
              <a:lnSpc>
                <a:spcPct val="150000"/>
              </a:lnSpc>
              <a:buFont typeface="Arial" pitchFamily="34" charset="0"/>
              <a:buChar char="•"/>
            </a:pPr>
            <a:r>
              <a:rPr lang="zh-CN" altLang="en-US" sz="2200" dirty="0">
                <a:solidFill>
                  <a:schemeClr val="bg1">
                    <a:lumMod val="50000"/>
                  </a:schemeClr>
                </a:solidFill>
                <a:latin typeface="Times New Roman" pitchFamily="18" charset="0"/>
                <a:cs typeface="Times New Roman" pitchFamily="18" charset="0"/>
              </a:rPr>
              <a:t>风险相关的定义</a:t>
            </a:r>
            <a:endParaRPr lang="en-US" altLang="zh-CN" sz="2200" dirty="0">
              <a:solidFill>
                <a:schemeClr val="bg1">
                  <a:lumMod val="50000"/>
                </a:schemeClr>
              </a:solidFill>
              <a:latin typeface="Times New Roman" pitchFamily="18" charset="0"/>
              <a:cs typeface="Times New Roman" pitchFamily="18" charset="0"/>
            </a:endParaRPr>
          </a:p>
          <a:p>
            <a:pPr marL="342900" indent="-342900">
              <a:lnSpc>
                <a:spcPct val="150000"/>
              </a:lnSpc>
              <a:buFont typeface="Arial" pitchFamily="34" charset="0"/>
              <a:buChar char="•"/>
            </a:pPr>
            <a:r>
              <a:rPr lang="zh-CN" altLang="en-US" sz="2200" dirty="0">
                <a:solidFill>
                  <a:schemeClr val="bg1">
                    <a:lumMod val="50000"/>
                  </a:schemeClr>
                </a:solidFill>
                <a:latin typeface="Times New Roman" pitchFamily="18" charset="0"/>
                <a:cs typeface="Times New Roman" pitchFamily="18" charset="0"/>
              </a:rPr>
              <a:t>欧盟和美国的法规的有关术语和无菌产品要求的术语等，</a:t>
            </a:r>
            <a:endParaRPr lang="en-US" altLang="zh-CN" sz="2200" dirty="0">
              <a:solidFill>
                <a:schemeClr val="bg1">
                  <a:lumMod val="50000"/>
                </a:schemeClr>
              </a:solidFill>
              <a:latin typeface="Times New Roman" pitchFamily="18" charset="0"/>
              <a:cs typeface="Times New Roman" pitchFamily="18" charset="0"/>
            </a:endParaRPr>
          </a:p>
          <a:p>
            <a:pPr marL="342900" indent="-342900">
              <a:lnSpc>
                <a:spcPct val="150000"/>
              </a:lnSpc>
              <a:buFont typeface="Arial" pitchFamily="34" charset="0"/>
              <a:buChar char="•"/>
            </a:pPr>
            <a:r>
              <a:rPr lang="zh-CN" altLang="en-US" sz="2200" dirty="0">
                <a:solidFill>
                  <a:schemeClr val="bg1">
                    <a:lumMod val="50000"/>
                  </a:schemeClr>
                </a:solidFill>
                <a:latin typeface="Times New Roman" pitchFamily="18" charset="0"/>
                <a:cs typeface="Times New Roman" pitchFamily="18" charset="0"/>
              </a:rPr>
              <a:t>临床评价、生命周期、制造商、进口商、经销商、授权代表、性能评价、投诉、上市后监督、风险、风险管理等专业术语。</a:t>
            </a:r>
            <a:endParaRPr lang="en-US" altLang="zh-CN" sz="2200" dirty="0">
              <a:solidFill>
                <a:schemeClr val="bg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9758275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340768"/>
            <a:ext cx="7772400" cy="576064"/>
          </a:xfrm>
        </p:spPr>
        <p:txBody>
          <a:bodyPr/>
          <a:lstStyle/>
          <a:p>
            <a:pPr>
              <a:spcBef>
                <a:spcPct val="20000"/>
              </a:spcBef>
              <a:buFont typeface="Arial" pitchFamily="34" charset="0"/>
            </a:pPr>
            <a:r>
              <a:rPr lang="zh-CN" altLang="en-US" dirty="0"/>
              <a:t>较之</a:t>
            </a:r>
            <a:r>
              <a:rPr lang="en-US" altLang="zh-CN" dirty="0"/>
              <a:t>YY/T 0287-2003</a:t>
            </a:r>
            <a:r>
              <a:rPr lang="zh-CN" altLang="en-US" dirty="0"/>
              <a:t>版本的具体变化</a:t>
            </a:r>
            <a:endParaRPr lang="zh-CN" altLang="en-US" sz="3200" dirty="0"/>
          </a:p>
        </p:txBody>
      </p:sp>
      <p:sp>
        <p:nvSpPr>
          <p:cNvPr id="5" name="矩形 4"/>
          <p:cNvSpPr/>
          <p:nvPr/>
        </p:nvSpPr>
        <p:spPr>
          <a:xfrm>
            <a:off x="755576" y="1916832"/>
            <a:ext cx="7488832" cy="4662815"/>
          </a:xfrm>
          <a:prstGeom prst="rect">
            <a:avLst/>
          </a:prstGeom>
        </p:spPr>
        <p:txBody>
          <a:bodyPr wrap="square">
            <a:spAutoFit/>
          </a:bodyPr>
          <a:lstStyle/>
          <a:p>
            <a:pPr>
              <a:lnSpc>
                <a:spcPct val="150000"/>
              </a:lnSpc>
            </a:pPr>
            <a:r>
              <a:rPr lang="en-US" altLang="zh-CN" sz="2200" dirty="0">
                <a:solidFill>
                  <a:schemeClr val="bg1">
                    <a:lumMod val="50000"/>
                  </a:schemeClr>
                </a:solidFill>
                <a:latin typeface="Times New Roman" pitchFamily="18" charset="0"/>
                <a:cs typeface="Times New Roman" pitchFamily="18" charset="0"/>
              </a:rPr>
              <a:t>4. </a:t>
            </a:r>
            <a:r>
              <a:rPr lang="zh-CN" altLang="en-US" sz="2200" dirty="0">
                <a:solidFill>
                  <a:schemeClr val="bg1">
                    <a:lumMod val="50000"/>
                  </a:schemeClr>
                </a:solidFill>
                <a:latin typeface="Times New Roman" pitchFamily="18" charset="0"/>
                <a:cs typeface="Times New Roman" pitchFamily="18" charset="0"/>
              </a:rPr>
              <a:t>风险管理更趋强化</a:t>
            </a:r>
            <a:endParaRPr lang="en-US" altLang="zh-CN" sz="2200" dirty="0">
              <a:solidFill>
                <a:schemeClr val="bg1">
                  <a:lumMod val="50000"/>
                </a:schemeClr>
              </a:solidFill>
              <a:latin typeface="Times New Roman" pitchFamily="18" charset="0"/>
              <a:cs typeface="Times New Roman" pitchFamily="18" charset="0"/>
            </a:endParaRPr>
          </a:p>
          <a:p>
            <a:pPr>
              <a:lnSpc>
                <a:spcPct val="150000"/>
              </a:lnSpc>
            </a:pPr>
            <a:r>
              <a:rPr lang="zh-CN" altLang="en-US" sz="2200" dirty="0">
                <a:solidFill>
                  <a:schemeClr val="bg1">
                    <a:lumMod val="50000"/>
                  </a:schemeClr>
                </a:solidFill>
                <a:latin typeface="Times New Roman" pitchFamily="18" charset="0"/>
                <a:cs typeface="Times New Roman" pitchFamily="18" charset="0"/>
              </a:rPr>
              <a:t>明确了风险管理的要求，提到“风险”和“风险管理”共</a:t>
            </a:r>
            <a:r>
              <a:rPr lang="en-US" altLang="zh-CN" sz="2200" dirty="0">
                <a:solidFill>
                  <a:schemeClr val="bg1">
                    <a:lumMod val="50000"/>
                  </a:schemeClr>
                </a:solidFill>
                <a:latin typeface="Times New Roman" pitchFamily="18" charset="0"/>
                <a:cs typeface="Times New Roman" pitchFamily="18" charset="0"/>
              </a:rPr>
              <a:t>20</a:t>
            </a:r>
            <a:r>
              <a:rPr lang="zh-CN" altLang="en-US" sz="2200" dirty="0">
                <a:solidFill>
                  <a:schemeClr val="bg1">
                    <a:lumMod val="50000"/>
                  </a:schemeClr>
                </a:solidFill>
                <a:latin typeface="Times New Roman" pitchFamily="18" charset="0"/>
                <a:cs typeface="Times New Roman" pitchFamily="18" charset="0"/>
              </a:rPr>
              <a:t>处，提出了对供应商风险的控制，进一步细化了医疗器械风险、反馈机制、投诉处理和数据分析，使上市后的风险监控体系更加具有可操作性。</a:t>
            </a:r>
            <a:endParaRPr lang="en-US" altLang="zh-CN" sz="2200" dirty="0">
              <a:solidFill>
                <a:schemeClr val="bg1">
                  <a:lumMod val="50000"/>
                </a:schemeClr>
              </a:solidFill>
              <a:latin typeface="Times New Roman" pitchFamily="18" charset="0"/>
              <a:cs typeface="Times New Roman" pitchFamily="18" charset="0"/>
            </a:endParaRPr>
          </a:p>
          <a:p>
            <a:pPr>
              <a:lnSpc>
                <a:spcPct val="150000"/>
              </a:lnSpc>
            </a:pPr>
            <a:r>
              <a:rPr lang="en-US" altLang="zh-CN" sz="2200" dirty="0">
                <a:solidFill>
                  <a:schemeClr val="bg1">
                    <a:lumMod val="50000"/>
                  </a:schemeClr>
                </a:solidFill>
                <a:latin typeface="Times New Roman" pitchFamily="18" charset="0"/>
                <a:cs typeface="Times New Roman" pitchFamily="18" charset="0"/>
              </a:rPr>
              <a:t>5. </a:t>
            </a:r>
            <a:r>
              <a:rPr lang="zh-CN" altLang="en-US" sz="2200" dirty="0">
                <a:solidFill>
                  <a:schemeClr val="bg1">
                    <a:lumMod val="50000"/>
                  </a:schemeClr>
                </a:solidFill>
                <a:latin typeface="Times New Roman" pitchFamily="18" charset="0"/>
                <a:cs typeface="Times New Roman" pitchFamily="18" charset="0"/>
              </a:rPr>
              <a:t>条款的变化更合理</a:t>
            </a:r>
            <a:endParaRPr lang="en-US" altLang="zh-CN" sz="2200" dirty="0">
              <a:solidFill>
                <a:schemeClr val="bg1">
                  <a:lumMod val="50000"/>
                </a:schemeClr>
              </a:solidFill>
              <a:latin typeface="Times New Roman" pitchFamily="18" charset="0"/>
              <a:cs typeface="Times New Roman" pitchFamily="18" charset="0"/>
            </a:endParaRPr>
          </a:p>
          <a:p>
            <a:pPr>
              <a:lnSpc>
                <a:spcPct val="150000"/>
              </a:lnSpc>
            </a:pPr>
            <a:r>
              <a:rPr lang="zh-CN" altLang="en-US" sz="2200" dirty="0">
                <a:solidFill>
                  <a:schemeClr val="bg1">
                    <a:lumMod val="50000"/>
                  </a:schemeClr>
                </a:solidFill>
                <a:latin typeface="Times New Roman" pitchFamily="18" charset="0"/>
                <a:cs typeface="Times New Roman" pitchFamily="18" charset="0"/>
              </a:rPr>
              <a:t>更多的考虑了法规要求。全文提到“法规”就有</a:t>
            </a:r>
            <a:r>
              <a:rPr lang="en-US" altLang="zh-CN" sz="2200" dirty="0">
                <a:solidFill>
                  <a:schemeClr val="bg1">
                    <a:lumMod val="50000"/>
                  </a:schemeClr>
                </a:solidFill>
                <a:latin typeface="Times New Roman" pitchFamily="18" charset="0"/>
                <a:cs typeface="Times New Roman" pitchFamily="18" charset="0"/>
              </a:rPr>
              <a:t>60</a:t>
            </a:r>
            <a:r>
              <a:rPr lang="zh-CN" altLang="en-US" sz="2200" dirty="0">
                <a:solidFill>
                  <a:schemeClr val="bg1">
                    <a:lumMod val="50000"/>
                  </a:schemeClr>
                </a:solidFill>
                <a:latin typeface="Times New Roman" pitchFamily="18" charset="0"/>
                <a:cs typeface="Times New Roman" pitchFamily="18" charset="0"/>
              </a:rPr>
              <a:t>处之多，“法规要求”</a:t>
            </a:r>
            <a:r>
              <a:rPr lang="en-US" altLang="zh-CN" sz="2200" dirty="0">
                <a:solidFill>
                  <a:schemeClr val="bg1">
                    <a:lumMod val="50000"/>
                  </a:schemeClr>
                </a:solidFill>
                <a:latin typeface="Times New Roman" pitchFamily="18" charset="0"/>
                <a:cs typeface="Times New Roman" pitchFamily="18" charset="0"/>
              </a:rPr>
              <a:t>37</a:t>
            </a:r>
            <a:r>
              <a:rPr lang="zh-CN" altLang="en-US" sz="2200" dirty="0">
                <a:solidFill>
                  <a:schemeClr val="bg1">
                    <a:lumMod val="50000"/>
                  </a:schemeClr>
                </a:solidFill>
                <a:latin typeface="Times New Roman" pitchFamily="18" charset="0"/>
                <a:cs typeface="Times New Roman" pitchFamily="18" charset="0"/>
              </a:rPr>
              <a:t>处，突出强调满足法规要求，以确保医疗器械的安全有效，协调兼容了很多国家的法规要求。</a:t>
            </a:r>
            <a:endParaRPr lang="en-US" altLang="zh-CN" sz="2200" dirty="0">
              <a:solidFill>
                <a:schemeClr val="bg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4739800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27584" y="2708920"/>
            <a:ext cx="7772400" cy="1224136"/>
          </a:xfrm>
        </p:spPr>
        <p:txBody>
          <a:bodyPr/>
          <a:lstStyle/>
          <a:p>
            <a:pPr>
              <a:spcBef>
                <a:spcPct val="20000"/>
              </a:spcBef>
              <a:buFont typeface="Arial" pitchFamily="34" charset="0"/>
            </a:pPr>
            <a:r>
              <a:rPr lang="zh-CN" altLang="en-US" sz="3200" dirty="0"/>
              <a:t>第三章</a:t>
            </a:r>
            <a:r>
              <a:rPr lang="en-US" altLang="zh-CN" sz="3200" dirty="0"/>
              <a:t/>
            </a:r>
            <a:br>
              <a:rPr lang="en-US" altLang="zh-CN" sz="3200" dirty="0"/>
            </a:br>
            <a:r>
              <a:rPr lang="en-US" altLang="zh-CN" sz="3200" dirty="0"/>
              <a:t>ISO9000</a:t>
            </a:r>
            <a:r>
              <a:rPr lang="zh-CN" altLang="en-US" dirty="0"/>
              <a:t>族标准的基础</a:t>
            </a:r>
            <a:r>
              <a:rPr lang="zh-CN" altLang="en-US" sz="3200" dirty="0"/>
              <a:t>和术语</a:t>
            </a:r>
          </a:p>
        </p:txBody>
      </p:sp>
    </p:spTree>
    <p:extLst>
      <p:ext uri="{BB962C8B-B14F-4D97-AF65-F5344CB8AC3E}">
        <p14:creationId xmlns:p14="http://schemas.microsoft.com/office/powerpoint/2010/main" val="32208918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3" descr="三人看电脑"/>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4206"/>
            <a:ext cx="2719388"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ctrTitle"/>
          </p:nvPr>
        </p:nvSpPr>
        <p:spPr>
          <a:xfrm>
            <a:off x="755576" y="1340768"/>
            <a:ext cx="7772400" cy="576064"/>
          </a:xfrm>
        </p:spPr>
        <p:txBody>
          <a:bodyPr/>
          <a:lstStyle/>
          <a:p>
            <a:pPr>
              <a:spcBef>
                <a:spcPct val="20000"/>
              </a:spcBef>
              <a:buFont typeface="Arial" pitchFamily="34" charset="0"/>
            </a:pPr>
            <a:r>
              <a:rPr lang="zh-CN" altLang="en-US" dirty="0"/>
              <a:t>质量管理体系</a:t>
            </a:r>
            <a:endParaRPr lang="zh-CN" altLang="en-US" sz="3200" dirty="0"/>
          </a:p>
        </p:txBody>
      </p:sp>
      <p:sp>
        <p:nvSpPr>
          <p:cNvPr id="5" name="燕尾形箭头 4"/>
          <p:cNvSpPr/>
          <p:nvPr/>
        </p:nvSpPr>
        <p:spPr>
          <a:xfrm rot="5400000">
            <a:off x="1943708" y="3068960"/>
            <a:ext cx="648072" cy="504056"/>
          </a:xfrm>
          <a:prstGeom prst="notchedRightArrow">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87624" y="2132856"/>
            <a:ext cx="2088232" cy="720080"/>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latin typeface="+mn-ea"/>
                <a:cs typeface="Times New Roman" pitchFamily="18" charset="0"/>
              </a:rPr>
              <a:t>质量管理</a:t>
            </a:r>
            <a:endParaRPr lang="en-US" altLang="zh-CN" sz="2400" dirty="0">
              <a:solidFill>
                <a:schemeClr val="tx1"/>
              </a:solidFill>
              <a:latin typeface="+mn-ea"/>
              <a:cs typeface="Times New Roman" pitchFamily="18" charset="0"/>
            </a:endParaRPr>
          </a:p>
          <a:p>
            <a:pPr algn="ctr"/>
            <a:r>
              <a:rPr lang="zh-CN" altLang="en-US" sz="2400" dirty="0">
                <a:solidFill>
                  <a:schemeClr val="tx1"/>
                </a:solidFill>
                <a:latin typeface="+mn-ea"/>
                <a:cs typeface="Times New Roman" pitchFamily="18" charset="0"/>
              </a:rPr>
              <a:t>原则</a:t>
            </a:r>
            <a:endParaRPr lang="zh-CN" altLang="en-US" sz="2400" dirty="0">
              <a:solidFill>
                <a:schemeClr val="tx1"/>
              </a:solidFill>
              <a:latin typeface="+mn-ea"/>
            </a:endParaRPr>
          </a:p>
        </p:txBody>
      </p:sp>
      <p:sp>
        <p:nvSpPr>
          <p:cNvPr id="7" name="矩形 6"/>
          <p:cNvSpPr/>
          <p:nvPr/>
        </p:nvSpPr>
        <p:spPr>
          <a:xfrm>
            <a:off x="1187624" y="3789040"/>
            <a:ext cx="2088232" cy="720080"/>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latin typeface="+mn-ea"/>
                <a:cs typeface="Times New Roman" pitchFamily="18" charset="0"/>
              </a:rPr>
              <a:t>质量管理体系基础</a:t>
            </a:r>
            <a:endParaRPr lang="zh-CN" altLang="en-US" sz="2400" dirty="0">
              <a:solidFill>
                <a:schemeClr val="tx1"/>
              </a:solidFill>
              <a:latin typeface="+mn-ea"/>
            </a:endParaRPr>
          </a:p>
        </p:txBody>
      </p:sp>
      <p:sp>
        <p:nvSpPr>
          <p:cNvPr id="8" name="矩形 7"/>
          <p:cNvSpPr/>
          <p:nvPr/>
        </p:nvSpPr>
        <p:spPr>
          <a:xfrm>
            <a:off x="1187624" y="5445224"/>
            <a:ext cx="2088232" cy="720080"/>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solidFill>
                <a:latin typeface="+mn-ea"/>
                <a:cs typeface="Times New Roman" pitchFamily="18" charset="0"/>
              </a:rPr>
              <a:t>ISO9001</a:t>
            </a:r>
          </a:p>
          <a:p>
            <a:pPr algn="ctr"/>
            <a:r>
              <a:rPr lang="en-US" altLang="zh-CN" sz="2400" dirty="0">
                <a:solidFill>
                  <a:schemeClr val="tx1"/>
                </a:solidFill>
                <a:latin typeface="+mn-ea"/>
                <a:cs typeface="Times New Roman" pitchFamily="18" charset="0"/>
              </a:rPr>
              <a:t>ISO9004</a:t>
            </a:r>
            <a:endParaRPr lang="zh-CN" altLang="en-US" sz="2400" dirty="0">
              <a:solidFill>
                <a:schemeClr val="tx1"/>
              </a:solidFill>
              <a:latin typeface="+mn-ea"/>
            </a:endParaRPr>
          </a:p>
        </p:txBody>
      </p:sp>
      <p:sp>
        <p:nvSpPr>
          <p:cNvPr id="9" name="燕尾形箭头 8"/>
          <p:cNvSpPr/>
          <p:nvPr/>
        </p:nvSpPr>
        <p:spPr>
          <a:xfrm rot="5400000">
            <a:off x="1943708" y="4725144"/>
            <a:ext cx="648072" cy="504056"/>
          </a:xfrm>
          <a:prstGeom prst="notchedRightArrow">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220072" y="2302148"/>
            <a:ext cx="2236510" cy="553998"/>
          </a:xfrm>
          <a:prstGeom prst="rect">
            <a:avLst/>
          </a:prstGeom>
        </p:spPr>
        <p:txBody>
          <a:bodyPr wrap="none">
            <a:spAutoFit/>
          </a:bodyPr>
          <a:lstStyle/>
          <a:p>
            <a:pPr>
              <a:lnSpc>
                <a:spcPct val="150000"/>
              </a:lnSpc>
            </a:pPr>
            <a:r>
              <a:rPr lang="zh-CN" altLang="en-US" sz="2000" dirty="0">
                <a:solidFill>
                  <a:schemeClr val="bg1">
                    <a:lumMod val="50000"/>
                  </a:schemeClr>
                </a:solidFill>
                <a:latin typeface="Times New Roman" pitchFamily="18" charset="0"/>
                <a:cs typeface="Times New Roman" pitchFamily="18" charset="0"/>
              </a:rPr>
              <a:t>理念，规律，经验</a:t>
            </a:r>
            <a:endParaRPr lang="en-US" altLang="zh-CN" sz="2000" dirty="0">
              <a:solidFill>
                <a:schemeClr val="bg1">
                  <a:lumMod val="50000"/>
                </a:schemeClr>
              </a:solidFill>
              <a:latin typeface="Times New Roman" pitchFamily="18" charset="0"/>
              <a:cs typeface="Times New Roman" pitchFamily="18" charset="0"/>
            </a:endParaRPr>
          </a:p>
        </p:txBody>
      </p:sp>
      <p:sp>
        <p:nvSpPr>
          <p:cNvPr id="12" name="矩形 11"/>
          <p:cNvSpPr/>
          <p:nvPr/>
        </p:nvSpPr>
        <p:spPr>
          <a:xfrm>
            <a:off x="5769228" y="5445224"/>
            <a:ext cx="1467068" cy="707886"/>
          </a:xfrm>
          <a:prstGeom prst="rect">
            <a:avLst/>
          </a:prstGeom>
        </p:spPr>
        <p:txBody>
          <a:bodyPr wrap="none">
            <a:spAutoFit/>
          </a:bodyPr>
          <a:lstStyle/>
          <a:p>
            <a:r>
              <a:rPr lang="zh-CN" altLang="en-US" sz="2000" dirty="0">
                <a:solidFill>
                  <a:schemeClr val="bg1">
                    <a:lumMod val="50000"/>
                  </a:schemeClr>
                </a:solidFill>
                <a:latin typeface="Times New Roman" pitchFamily="18" charset="0"/>
                <a:cs typeface="Times New Roman" pitchFamily="18" charset="0"/>
              </a:rPr>
              <a:t>具体要求，</a:t>
            </a:r>
            <a:endParaRPr lang="en-US" altLang="zh-CN" sz="2000" dirty="0">
              <a:solidFill>
                <a:schemeClr val="bg1">
                  <a:lumMod val="50000"/>
                </a:schemeClr>
              </a:solidFill>
              <a:latin typeface="Times New Roman" pitchFamily="18" charset="0"/>
              <a:cs typeface="Times New Roman" pitchFamily="18" charset="0"/>
            </a:endParaRPr>
          </a:p>
          <a:p>
            <a:r>
              <a:rPr lang="zh-CN" altLang="en-US" sz="2000" dirty="0">
                <a:solidFill>
                  <a:schemeClr val="bg1">
                    <a:lumMod val="50000"/>
                  </a:schemeClr>
                </a:solidFill>
                <a:latin typeface="Times New Roman" pitchFamily="18" charset="0"/>
                <a:cs typeface="Times New Roman" pitchFamily="18" charset="0"/>
              </a:rPr>
              <a:t>方法指南</a:t>
            </a:r>
          </a:p>
        </p:txBody>
      </p:sp>
      <p:sp>
        <p:nvSpPr>
          <p:cNvPr id="3" name="椭圆 2"/>
          <p:cNvSpPr/>
          <p:nvPr/>
        </p:nvSpPr>
        <p:spPr>
          <a:xfrm>
            <a:off x="4932040" y="2132856"/>
            <a:ext cx="2880320" cy="864096"/>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箭头连接符 13"/>
          <p:cNvCxnSpPr/>
          <p:nvPr/>
        </p:nvCxnSpPr>
        <p:spPr>
          <a:xfrm>
            <a:off x="3491880" y="2564904"/>
            <a:ext cx="122413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364088" y="3873242"/>
            <a:ext cx="2236510" cy="707886"/>
          </a:xfrm>
          <a:prstGeom prst="rect">
            <a:avLst/>
          </a:prstGeom>
        </p:spPr>
        <p:txBody>
          <a:bodyPr wrap="none">
            <a:spAutoFit/>
          </a:bodyPr>
          <a:lstStyle/>
          <a:p>
            <a:pPr algn="ctr"/>
            <a:r>
              <a:rPr lang="zh-CN" altLang="en-US" sz="2000" dirty="0">
                <a:solidFill>
                  <a:schemeClr val="bg1">
                    <a:lumMod val="50000"/>
                  </a:schemeClr>
                </a:solidFill>
                <a:latin typeface="Times New Roman" pitchFamily="18" charset="0"/>
                <a:cs typeface="Times New Roman" pitchFamily="18" charset="0"/>
              </a:rPr>
              <a:t>承上启下，要点，</a:t>
            </a:r>
            <a:endParaRPr lang="en-US" altLang="zh-CN" sz="2000" dirty="0">
              <a:solidFill>
                <a:schemeClr val="bg1">
                  <a:lumMod val="50000"/>
                </a:schemeClr>
              </a:solidFill>
              <a:latin typeface="Times New Roman" pitchFamily="18" charset="0"/>
              <a:cs typeface="Times New Roman" pitchFamily="18" charset="0"/>
            </a:endParaRPr>
          </a:p>
          <a:p>
            <a:pPr algn="ctr"/>
            <a:r>
              <a:rPr lang="zh-CN" altLang="en-US" sz="2000" dirty="0">
                <a:solidFill>
                  <a:schemeClr val="bg1">
                    <a:lumMod val="50000"/>
                  </a:schemeClr>
                </a:solidFill>
                <a:latin typeface="Times New Roman" pitchFamily="18" charset="0"/>
                <a:cs typeface="Times New Roman" pitchFamily="18" charset="0"/>
              </a:rPr>
              <a:t>原则</a:t>
            </a:r>
            <a:endParaRPr lang="en-US" altLang="zh-CN" sz="2000" dirty="0">
              <a:solidFill>
                <a:schemeClr val="bg1">
                  <a:lumMod val="50000"/>
                </a:schemeClr>
              </a:solidFill>
              <a:latin typeface="Times New Roman" pitchFamily="18" charset="0"/>
              <a:cs typeface="Times New Roman" pitchFamily="18" charset="0"/>
            </a:endParaRPr>
          </a:p>
        </p:txBody>
      </p:sp>
      <p:sp>
        <p:nvSpPr>
          <p:cNvPr id="16" name="椭圆 15"/>
          <p:cNvSpPr/>
          <p:nvPr/>
        </p:nvSpPr>
        <p:spPr>
          <a:xfrm>
            <a:off x="4932040" y="3717032"/>
            <a:ext cx="2880320" cy="864096"/>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箭头连接符 16"/>
          <p:cNvCxnSpPr/>
          <p:nvPr/>
        </p:nvCxnSpPr>
        <p:spPr>
          <a:xfrm>
            <a:off x="3491880" y="4165104"/>
            <a:ext cx="122413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3491880" y="5834246"/>
            <a:ext cx="122413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4932040" y="5371660"/>
            <a:ext cx="2880320" cy="864096"/>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858897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12776"/>
            <a:ext cx="7772400" cy="576064"/>
          </a:xfrm>
        </p:spPr>
        <p:txBody>
          <a:bodyPr/>
          <a:lstStyle/>
          <a:p>
            <a:pPr>
              <a:spcBef>
                <a:spcPct val="20000"/>
              </a:spcBef>
              <a:buFont typeface="Arial" pitchFamily="34" charset="0"/>
            </a:pPr>
            <a:r>
              <a:rPr lang="zh-CN" altLang="en-US" dirty="0"/>
              <a:t>质量管理原则</a:t>
            </a:r>
          </a:p>
        </p:txBody>
      </p:sp>
      <p:sp>
        <p:nvSpPr>
          <p:cNvPr id="4" name="矩形 3"/>
          <p:cNvSpPr/>
          <p:nvPr/>
        </p:nvSpPr>
        <p:spPr>
          <a:xfrm>
            <a:off x="683568" y="2060848"/>
            <a:ext cx="7776864" cy="3900235"/>
          </a:xfrm>
          <a:prstGeom prst="rect">
            <a:avLst/>
          </a:prstGeom>
        </p:spPr>
        <p:txBody>
          <a:bodyPr wrap="square">
            <a:spAutoFit/>
          </a:bodyPr>
          <a:lstStyle/>
          <a:p>
            <a:pPr marL="342900" indent="-342900">
              <a:lnSpc>
                <a:spcPct val="15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以客户为关注焦点</a:t>
            </a:r>
            <a:r>
              <a:rPr lang="en-US" altLang="zh-CN" sz="2400" b="1" dirty="0">
                <a:solidFill>
                  <a:schemeClr val="bg1">
                    <a:lumMod val="50000"/>
                  </a:schemeClr>
                </a:solidFill>
                <a:latin typeface="Times New Roman" pitchFamily="18" charset="0"/>
                <a:cs typeface="Times New Roman" pitchFamily="18" charset="0"/>
              </a:rPr>
              <a:t>Customer Focus</a:t>
            </a:r>
          </a:p>
          <a:p>
            <a:pPr marL="342900" indent="-342900">
              <a:lnSpc>
                <a:spcPct val="15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领导作用</a:t>
            </a:r>
            <a:r>
              <a:rPr lang="en-US" altLang="zh-CN" sz="2400" b="1" dirty="0">
                <a:solidFill>
                  <a:schemeClr val="bg1">
                    <a:lumMod val="50000"/>
                  </a:schemeClr>
                </a:solidFill>
                <a:latin typeface="Times New Roman" pitchFamily="18" charset="0"/>
                <a:cs typeface="Times New Roman" pitchFamily="18" charset="0"/>
              </a:rPr>
              <a:t>Leadership</a:t>
            </a:r>
          </a:p>
          <a:p>
            <a:pPr marL="342900" indent="-342900">
              <a:lnSpc>
                <a:spcPct val="15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全员参与</a:t>
            </a:r>
            <a:r>
              <a:rPr lang="en-US" altLang="zh-CN" sz="2400" b="1" dirty="0">
                <a:solidFill>
                  <a:schemeClr val="bg1">
                    <a:lumMod val="50000"/>
                  </a:schemeClr>
                </a:solidFill>
                <a:latin typeface="Times New Roman" pitchFamily="18" charset="0"/>
                <a:cs typeface="Times New Roman" pitchFamily="18" charset="0"/>
              </a:rPr>
              <a:t>Engagement of People</a:t>
            </a:r>
          </a:p>
          <a:p>
            <a:pPr marL="342900" indent="-342900">
              <a:lnSpc>
                <a:spcPct val="15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过程方法</a:t>
            </a:r>
            <a:r>
              <a:rPr lang="en-US" altLang="zh-CN" sz="2400" b="1" dirty="0">
                <a:solidFill>
                  <a:schemeClr val="bg1">
                    <a:lumMod val="50000"/>
                  </a:schemeClr>
                </a:solidFill>
                <a:latin typeface="Times New Roman" pitchFamily="18" charset="0"/>
                <a:cs typeface="Times New Roman" pitchFamily="18" charset="0"/>
              </a:rPr>
              <a:t>Process Approach</a:t>
            </a:r>
          </a:p>
          <a:p>
            <a:pPr marL="342900" indent="-342900">
              <a:lnSpc>
                <a:spcPct val="15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改进</a:t>
            </a:r>
            <a:r>
              <a:rPr lang="en-US" altLang="zh-CN" sz="2400" b="1" dirty="0">
                <a:solidFill>
                  <a:schemeClr val="bg1">
                    <a:lumMod val="50000"/>
                  </a:schemeClr>
                </a:solidFill>
                <a:latin typeface="Times New Roman" pitchFamily="18" charset="0"/>
                <a:cs typeface="Times New Roman" pitchFamily="18" charset="0"/>
              </a:rPr>
              <a:t>Improvement</a:t>
            </a:r>
          </a:p>
          <a:p>
            <a:pPr marL="342900" indent="-342900">
              <a:lnSpc>
                <a:spcPct val="15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基于事实的决策方法</a:t>
            </a:r>
            <a:r>
              <a:rPr lang="en-US" altLang="zh-CN" sz="2400" b="1" dirty="0">
                <a:solidFill>
                  <a:schemeClr val="bg1">
                    <a:lumMod val="50000"/>
                  </a:schemeClr>
                </a:solidFill>
                <a:latin typeface="Times New Roman" pitchFamily="18" charset="0"/>
                <a:cs typeface="Times New Roman" pitchFamily="18" charset="0"/>
              </a:rPr>
              <a:t>Evidence-based Decision Making</a:t>
            </a:r>
          </a:p>
          <a:p>
            <a:pPr marL="342900" indent="-342900">
              <a:lnSpc>
                <a:spcPct val="150000"/>
              </a:lnSpc>
              <a:buFont typeface="Arial" pitchFamily="34" charset="0"/>
              <a:buChar char="•"/>
            </a:pPr>
            <a:r>
              <a:rPr lang="zh-CN" altLang="en-US" sz="2400" dirty="0">
                <a:solidFill>
                  <a:schemeClr val="bg1">
                    <a:lumMod val="50000"/>
                  </a:schemeClr>
                </a:solidFill>
                <a:latin typeface="Times New Roman" pitchFamily="18" charset="0"/>
                <a:cs typeface="Times New Roman" pitchFamily="18" charset="0"/>
              </a:rPr>
              <a:t>关系管理</a:t>
            </a:r>
            <a:r>
              <a:rPr lang="en-US" altLang="zh-CN" sz="2400" b="1" dirty="0">
                <a:solidFill>
                  <a:schemeClr val="bg1">
                    <a:lumMod val="50000"/>
                  </a:schemeClr>
                </a:solidFill>
                <a:latin typeface="Times New Roman" pitchFamily="18" charset="0"/>
                <a:cs typeface="Times New Roman" pitchFamily="18" charset="0"/>
              </a:rPr>
              <a:t>Relationship Management</a:t>
            </a:r>
            <a:endParaRPr lang="zh-CN" altLang="en-US" sz="2400" dirty="0">
              <a:solidFill>
                <a:schemeClr val="bg1">
                  <a:lumMod val="50000"/>
                </a:schemeClr>
              </a:solidFill>
              <a:latin typeface="Times New Roman" pitchFamily="18" charset="0"/>
              <a:cs typeface="Times New Roman" pitchFamily="18" charset="0"/>
            </a:endParaRPr>
          </a:p>
        </p:txBody>
      </p:sp>
      <p:graphicFrame>
        <p:nvGraphicFramePr>
          <p:cNvPr id="6" name="对象 5"/>
          <p:cNvGraphicFramePr>
            <a:graphicFrameLocks noChangeAspect="1"/>
          </p:cNvGraphicFramePr>
          <p:nvPr>
            <p:extLst>
              <p:ext uri="{D42A27DB-BD31-4B8C-83A1-F6EECF244321}">
                <p14:modId xmlns:p14="http://schemas.microsoft.com/office/powerpoint/2010/main" val="3487973038"/>
              </p:ext>
            </p:extLst>
          </p:nvPr>
        </p:nvGraphicFramePr>
        <p:xfrm>
          <a:off x="7277100" y="5794631"/>
          <a:ext cx="1866900" cy="1033462"/>
        </p:xfrm>
        <a:graphic>
          <a:graphicData uri="http://schemas.openxmlformats.org/presentationml/2006/ole">
            <mc:AlternateContent xmlns:mc="http://schemas.openxmlformats.org/markup-compatibility/2006">
              <mc:Choice xmlns:v="urn:schemas-microsoft-com:vml" Requires="v">
                <p:oleObj spid="_x0000_s10382" r:id="rId3" imgW="2448720" imgH="1356840" progId="CorelDraw.Graphic.9">
                  <p:embed/>
                </p:oleObj>
              </mc:Choice>
              <mc:Fallback>
                <p:oleObj r:id="rId3" imgW="2448720" imgH="1356840" progId="CorelDraw.Graphic.9">
                  <p:embed/>
                  <p:pic>
                    <p:nvPicPr>
                      <p:cNvPr id="0" name="对象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7100" y="5794631"/>
                        <a:ext cx="1866900" cy="103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3888081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ChangeArrowheads="1"/>
          </p:cNvSpPr>
          <p:nvPr/>
        </p:nvSpPr>
        <p:spPr bwMode="auto">
          <a:xfrm>
            <a:off x="3419872" y="1268760"/>
            <a:ext cx="5400600" cy="122413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 typeface="Arial" pitchFamily="34" charset="0"/>
              <a:buNone/>
            </a:pPr>
            <a:r>
              <a:rPr lang="zh-CN" altLang="en-US" sz="3200" b="1" dirty="0">
                <a:latin typeface="Times New Roman" pitchFamily="18" charset="0"/>
                <a:cs typeface="Times New Roman" pitchFamily="18" charset="0"/>
              </a:rPr>
              <a:t>以客户为关注焦点</a:t>
            </a:r>
            <a:endParaRPr lang="en-US" altLang="zh-CN" sz="3200" b="1" dirty="0">
              <a:latin typeface="Times New Roman" pitchFamily="18" charset="0"/>
              <a:cs typeface="Times New Roman" pitchFamily="18" charset="0"/>
            </a:endParaRPr>
          </a:p>
          <a:p>
            <a:pPr algn="ctr">
              <a:spcBef>
                <a:spcPct val="20000"/>
              </a:spcBef>
              <a:buFont typeface="Arial" pitchFamily="34" charset="0"/>
              <a:buNone/>
            </a:pPr>
            <a:r>
              <a:rPr lang="en-US" sz="3200" b="1" dirty="0">
                <a:solidFill>
                  <a:schemeClr val="bg2">
                    <a:lumMod val="75000"/>
                  </a:schemeClr>
                </a:solidFill>
                <a:latin typeface="Times New Roman" pitchFamily="18" charset="0"/>
                <a:cs typeface="Times New Roman" pitchFamily="18" charset="0"/>
              </a:rPr>
              <a:t>Customer Focus</a:t>
            </a:r>
            <a:endParaRPr lang="zh-CN" altLang="en-US" sz="3200" b="1" dirty="0">
              <a:solidFill>
                <a:schemeClr val="bg2">
                  <a:lumMod val="75000"/>
                </a:schemeClr>
              </a:solidFill>
              <a:latin typeface="Times New Roman" pitchFamily="18" charset="0"/>
              <a:cs typeface="Times New Roman" pitchFamily="18" charset="0"/>
            </a:endParaRPr>
          </a:p>
        </p:txBody>
      </p:sp>
      <p:sp>
        <p:nvSpPr>
          <p:cNvPr id="8" name="矩形 7"/>
          <p:cNvSpPr/>
          <p:nvPr/>
        </p:nvSpPr>
        <p:spPr>
          <a:xfrm>
            <a:off x="3707904" y="2420888"/>
            <a:ext cx="4896544" cy="1200329"/>
          </a:xfrm>
          <a:prstGeom prst="rect">
            <a:avLst/>
          </a:prstGeom>
        </p:spPr>
        <p:txBody>
          <a:bodyPr wrap="square">
            <a:spAutoFit/>
          </a:bodyPr>
          <a:lstStyle/>
          <a:p>
            <a:pPr>
              <a:lnSpc>
                <a:spcPct val="150000"/>
              </a:lnSpc>
            </a:pPr>
            <a:r>
              <a:rPr lang="zh-CN" altLang="en-US" sz="2400" dirty="0">
                <a:solidFill>
                  <a:schemeClr val="bg1">
                    <a:lumMod val="50000"/>
                  </a:schemeClr>
                </a:solidFill>
                <a:latin typeface="Times New Roman" pitchFamily="18" charset="0"/>
                <a:cs typeface="Times New Roman" pitchFamily="18" charset="0"/>
              </a:rPr>
              <a:t>质量管理的主要关注点是满足顾客要求并且努力超越顾客期望。</a:t>
            </a:r>
          </a:p>
        </p:txBody>
      </p:sp>
      <p:pic>
        <p:nvPicPr>
          <p:cNvPr id="2161" name="Picture 1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844" y="1700808"/>
            <a:ext cx="3027402" cy="5157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63" name="Picture 1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3730014"/>
            <a:ext cx="3744416" cy="3120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51057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2822206" y="1412776"/>
            <a:ext cx="3817072" cy="5847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 typeface="Arial" pitchFamily="34" charset="0"/>
              <a:buNone/>
            </a:pPr>
            <a:r>
              <a:rPr lang="zh-CN" altLang="en-US" sz="3200" b="1" dirty="0">
                <a:latin typeface="Times New Roman" pitchFamily="18" charset="0"/>
                <a:cs typeface="Times New Roman" pitchFamily="18" charset="0"/>
              </a:rPr>
              <a:t>领导作用</a:t>
            </a:r>
            <a:r>
              <a:rPr lang="en-US" sz="3200" b="1" dirty="0">
                <a:latin typeface="Times New Roman" pitchFamily="18" charset="0"/>
                <a:cs typeface="Times New Roman" pitchFamily="18" charset="0"/>
              </a:rPr>
              <a:t>Leadership</a:t>
            </a:r>
            <a:endParaRPr lang="zh-CN" altLang="en-US" sz="3200" b="1" dirty="0">
              <a:latin typeface="Times New Roman" pitchFamily="18" charset="0"/>
              <a:cs typeface="Times New Roman" pitchFamily="18" charset="0"/>
            </a:endParaRPr>
          </a:p>
        </p:txBody>
      </p:sp>
      <p:pic>
        <p:nvPicPr>
          <p:cNvPr id="9" name="Picture 7" descr="亮剑剧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3573016"/>
            <a:ext cx="4824536" cy="3205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p:nvPr/>
        </p:nvSpPr>
        <p:spPr>
          <a:xfrm>
            <a:off x="395536" y="1988840"/>
            <a:ext cx="8424936" cy="1569660"/>
          </a:xfrm>
          <a:prstGeom prst="rect">
            <a:avLst/>
          </a:prstGeom>
        </p:spPr>
        <p:txBody>
          <a:bodyPr wrap="square">
            <a:spAutoFit/>
          </a:bodyPr>
          <a:lstStyle/>
          <a:p>
            <a:r>
              <a:rPr lang="zh-CN" altLang="en-US" sz="2400" dirty="0">
                <a:solidFill>
                  <a:schemeClr val="bg1">
                    <a:lumMod val="50000"/>
                  </a:schemeClr>
                </a:solidFill>
                <a:latin typeface="Times New Roman" pitchFamily="18" charset="0"/>
                <a:cs typeface="Times New Roman" pitchFamily="18" charset="0"/>
              </a:rPr>
              <a:t>各级领导建立统一的宗旨和方向，并且创造全员积极参与的环境，以实现组织的质量目标。统一的宗旨和方向的建立以及全员的积极参与，能够使组织将战略、方针、过程、和资源保持一致，以实现其目标。</a:t>
            </a:r>
          </a:p>
        </p:txBody>
      </p:sp>
    </p:spTree>
    <p:extLst>
      <p:ext uri="{BB962C8B-B14F-4D97-AF65-F5344CB8AC3E}">
        <p14:creationId xmlns:p14="http://schemas.microsoft.com/office/powerpoint/2010/main" val="26632962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1604228" y="1628800"/>
            <a:ext cx="5729454" cy="5847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 typeface="Arial" pitchFamily="34" charset="0"/>
              <a:buNone/>
            </a:pPr>
            <a:r>
              <a:rPr lang="zh-CN" altLang="en-US" sz="3200" b="1" dirty="0">
                <a:latin typeface="Times New Roman" pitchFamily="18" charset="0"/>
                <a:cs typeface="Times New Roman" pitchFamily="18" charset="0"/>
              </a:rPr>
              <a:t>全员参与</a:t>
            </a:r>
            <a:r>
              <a:rPr lang="en-US" sz="3200" b="1" dirty="0">
                <a:latin typeface="Times New Roman" pitchFamily="18" charset="0"/>
                <a:cs typeface="Times New Roman" pitchFamily="18" charset="0"/>
              </a:rPr>
              <a:t>Engagement of People</a:t>
            </a:r>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808377"/>
            <a:ext cx="5988019" cy="304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395536" y="2453987"/>
            <a:ext cx="8424936" cy="1200329"/>
          </a:xfrm>
          <a:prstGeom prst="rect">
            <a:avLst/>
          </a:prstGeom>
        </p:spPr>
        <p:txBody>
          <a:bodyPr wrap="square">
            <a:spAutoFit/>
          </a:bodyPr>
          <a:lstStyle/>
          <a:p>
            <a:r>
              <a:rPr lang="zh-CN" altLang="en-US" sz="2400" dirty="0">
                <a:solidFill>
                  <a:schemeClr val="bg1">
                    <a:lumMod val="50000"/>
                  </a:schemeClr>
                </a:solidFill>
                <a:latin typeface="Times New Roman" pitchFamily="18" charset="0"/>
                <a:cs typeface="Times New Roman" pitchFamily="18" charset="0"/>
              </a:rPr>
              <a:t>在整个组织内，各级人员的胜任、被授权和积极参与是提高组织创造和提供价值能力的必要条件。认可、授权和能力会促使人员积极参与与实现组织的质量目标。</a:t>
            </a:r>
          </a:p>
        </p:txBody>
      </p:sp>
    </p:spTree>
    <p:extLst>
      <p:ext uri="{BB962C8B-B14F-4D97-AF65-F5344CB8AC3E}">
        <p14:creationId xmlns:p14="http://schemas.microsoft.com/office/powerpoint/2010/main" val="1672254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2316967" y="1268760"/>
            <a:ext cx="4977003" cy="5847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 typeface="Arial" pitchFamily="34" charset="0"/>
              <a:buNone/>
            </a:pPr>
            <a:r>
              <a:rPr lang="zh-CN" altLang="en-US" sz="3200" b="1" dirty="0">
                <a:latin typeface="Times New Roman" pitchFamily="18" charset="0"/>
                <a:cs typeface="Times New Roman" pitchFamily="18" charset="0"/>
              </a:rPr>
              <a:t>过程方法</a:t>
            </a:r>
            <a:r>
              <a:rPr lang="en-US" sz="3200" b="1" dirty="0">
                <a:latin typeface="Times New Roman" pitchFamily="18" charset="0"/>
                <a:cs typeface="Times New Roman" pitchFamily="18" charset="0"/>
              </a:rPr>
              <a:t>Process Approach</a:t>
            </a:r>
            <a:endParaRPr lang="zh-CN" altLang="en-US" sz="3200" b="1" dirty="0">
              <a:latin typeface="Times New Roman" pitchFamily="18" charset="0"/>
              <a:cs typeface="Times New Roman" pitchFamily="18" charset="0"/>
            </a:endParaRPr>
          </a:p>
        </p:txBody>
      </p:sp>
      <p:pic>
        <p:nvPicPr>
          <p:cNvPr id="5" name="Picture 7"/>
          <p:cNvPicPr>
            <a:picLocks noChangeAspect="1" noChangeArrowheads="1"/>
          </p:cNvPicPr>
          <p:nvPr/>
        </p:nvPicPr>
        <p:blipFill>
          <a:blip r:embed="rId3">
            <a:lum contrast="30000"/>
            <a:extLst>
              <a:ext uri="{28A0092B-C50C-407E-A947-70E740481C1C}">
                <a14:useLocalDpi xmlns:a14="http://schemas.microsoft.com/office/drawing/2010/main" val="0"/>
              </a:ext>
            </a:extLst>
          </a:blip>
          <a:srcRect/>
          <a:stretch>
            <a:fillRect/>
          </a:stretch>
        </p:blipFill>
        <p:spPr bwMode="auto">
          <a:xfrm>
            <a:off x="2915816" y="3420669"/>
            <a:ext cx="3744416" cy="3320699"/>
          </a:xfrm>
          <a:prstGeom prst="rect">
            <a:avLst/>
          </a:prstGeom>
          <a:noFill/>
          <a:ln w="9525" cmpd="sng">
            <a:solidFill>
              <a:srgbClr val="CC3300"/>
            </a:solidFill>
            <a:miter lim="800000"/>
            <a:headEnd/>
            <a:tailEnd/>
          </a:ln>
          <a:effectLst>
            <a:outerShdw dist="107763" dir="135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grpSp>
        <p:nvGrpSpPr>
          <p:cNvPr id="6" name="Group 8"/>
          <p:cNvGrpSpPr>
            <a:grpSpLocks/>
          </p:cNvGrpSpPr>
          <p:nvPr/>
        </p:nvGrpSpPr>
        <p:grpSpPr bwMode="auto">
          <a:xfrm>
            <a:off x="7452320" y="3717032"/>
            <a:ext cx="1439863" cy="2952750"/>
            <a:chOff x="0" y="0"/>
            <a:chExt cx="907" cy="1860"/>
          </a:xfrm>
        </p:grpSpPr>
        <p:sp>
          <p:nvSpPr>
            <p:cNvPr id="7" name="Rectangle 9"/>
            <p:cNvSpPr>
              <a:spLocks noChangeArrowheads="1"/>
            </p:cNvSpPr>
            <p:nvPr/>
          </p:nvSpPr>
          <p:spPr bwMode="auto">
            <a:xfrm>
              <a:off x="136" y="0"/>
              <a:ext cx="771" cy="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buFont typeface="Wingdings" pitchFamily="2" charset="2"/>
                <a:buNone/>
              </a:pPr>
              <a:r>
                <a:rPr lang="zh-CN" sz="3200" b="1" dirty="0">
                  <a:solidFill>
                    <a:srgbClr val="CC3300"/>
                  </a:solidFill>
                  <a:latin typeface="+mn-ea"/>
                </a:rPr>
                <a:t>突</a:t>
              </a:r>
            </a:p>
            <a:p>
              <a:pPr algn="r" eaLnBrk="1" hangingPunct="1">
                <a:buFont typeface="Wingdings" pitchFamily="2" charset="2"/>
                <a:buNone/>
              </a:pPr>
              <a:r>
                <a:rPr lang="zh-CN" sz="3200" b="1" dirty="0">
                  <a:solidFill>
                    <a:srgbClr val="CC3300"/>
                  </a:solidFill>
                  <a:latin typeface="+mn-ea"/>
                </a:rPr>
                <a:t>：</a:t>
              </a:r>
            </a:p>
            <a:p>
              <a:pPr algn="r" eaLnBrk="1" hangingPunct="1">
                <a:buFont typeface="Wingdings" pitchFamily="2" charset="2"/>
                <a:buNone/>
              </a:pPr>
              <a:endParaRPr lang="zh-CN" sz="2400" b="1" dirty="0">
                <a:latin typeface="+mn-ea"/>
              </a:endParaRPr>
            </a:p>
            <a:p>
              <a:pPr algn="r" eaLnBrk="1" hangingPunct="1">
                <a:buFont typeface="Wingdings" pitchFamily="2" charset="2"/>
                <a:buNone/>
              </a:pPr>
              <a:endParaRPr lang="zh-CN" sz="2400" b="1" dirty="0">
                <a:latin typeface="+mn-ea"/>
              </a:endParaRPr>
            </a:p>
            <a:p>
              <a:pPr algn="r" eaLnBrk="1" hangingPunct="1">
                <a:buFont typeface="Wingdings" pitchFamily="2" charset="2"/>
                <a:buNone/>
              </a:pPr>
              <a:endParaRPr lang="zh-CN" sz="2400" b="1" dirty="0">
                <a:latin typeface="+mn-ea"/>
              </a:endParaRPr>
            </a:p>
            <a:p>
              <a:pPr algn="r" eaLnBrk="1" hangingPunct="1">
                <a:buFont typeface="Wingdings" pitchFamily="2" charset="2"/>
                <a:buNone/>
              </a:pPr>
              <a:endParaRPr lang="zh-CN" sz="2400" b="1" dirty="0">
                <a:latin typeface="+mn-ea"/>
              </a:endParaRPr>
            </a:p>
            <a:p>
              <a:pPr algn="r" eaLnBrk="1" hangingPunct="1">
                <a:buFont typeface="Wingdings" pitchFamily="2" charset="2"/>
                <a:buNone/>
              </a:pPr>
              <a:endParaRPr lang="zh-CN" altLang="zh-CN" sz="2400" b="1" dirty="0">
                <a:latin typeface="+mn-ea"/>
              </a:endParaRPr>
            </a:p>
          </p:txBody>
        </p:sp>
        <p:sp>
          <p:nvSpPr>
            <p:cNvPr id="8" name="Rectangle 10"/>
            <p:cNvSpPr>
              <a:spLocks noChangeArrowheads="1"/>
            </p:cNvSpPr>
            <p:nvPr/>
          </p:nvSpPr>
          <p:spPr bwMode="auto">
            <a:xfrm>
              <a:off x="0" y="46"/>
              <a:ext cx="771" cy="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buFont typeface="Wingdings" pitchFamily="2" charset="2"/>
                <a:buNone/>
              </a:pPr>
              <a:r>
                <a:rPr lang="zh-CN" sz="2000" b="1" dirty="0">
                  <a:solidFill>
                    <a:srgbClr val="000099"/>
                  </a:solidFill>
                  <a:latin typeface="+mn-ea"/>
                </a:rPr>
                <a:t>突</a:t>
              </a:r>
            </a:p>
            <a:p>
              <a:pPr algn="ctr" eaLnBrk="1" hangingPunct="1">
                <a:buFont typeface="Wingdings" pitchFamily="2" charset="2"/>
                <a:buNone/>
              </a:pPr>
              <a:r>
                <a:rPr lang="zh-CN" sz="2000" b="1" dirty="0">
                  <a:solidFill>
                    <a:srgbClr val="000099"/>
                  </a:solidFill>
                  <a:latin typeface="+mn-ea"/>
                </a:rPr>
                <a:t>出</a:t>
              </a:r>
            </a:p>
            <a:p>
              <a:pPr algn="ctr" eaLnBrk="1" hangingPunct="1">
                <a:buFont typeface="Wingdings" pitchFamily="2" charset="2"/>
                <a:buNone/>
              </a:pPr>
              <a:r>
                <a:rPr lang="zh-CN" sz="2000" b="1" dirty="0">
                  <a:solidFill>
                    <a:srgbClr val="000099"/>
                  </a:solidFill>
                  <a:latin typeface="+mn-ea"/>
                </a:rPr>
                <a:t>藩</a:t>
              </a:r>
            </a:p>
            <a:p>
              <a:pPr algn="ctr" eaLnBrk="1" hangingPunct="1">
                <a:buFont typeface="Wingdings" pitchFamily="2" charset="2"/>
                <a:buNone/>
              </a:pPr>
              <a:r>
                <a:rPr lang="zh-CN" sz="2000" b="1" dirty="0">
                  <a:solidFill>
                    <a:srgbClr val="000099"/>
                  </a:solidFill>
                  <a:latin typeface="+mn-ea"/>
                </a:rPr>
                <a:t>篱</a:t>
              </a:r>
            </a:p>
            <a:p>
              <a:pPr algn="ctr" eaLnBrk="1" hangingPunct="1">
                <a:buFont typeface="Wingdings" pitchFamily="2" charset="2"/>
                <a:buNone/>
              </a:pPr>
              <a:r>
                <a:rPr lang="zh-CN" sz="2000" b="1" dirty="0">
                  <a:solidFill>
                    <a:srgbClr val="000099"/>
                  </a:solidFill>
                  <a:latin typeface="+mn-ea"/>
                </a:rPr>
                <a:t>，</a:t>
              </a:r>
            </a:p>
            <a:p>
              <a:pPr algn="ctr" eaLnBrk="1" hangingPunct="1">
                <a:buFont typeface="Wingdings" pitchFamily="2" charset="2"/>
                <a:buNone/>
              </a:pPr>
              <a:r>
                <a:rPr lang="zh-CN" sz="2000" b="1" dirty="0">
                  <a:solidFill>
                    <a:srgbClr val="000099"/>
                  </a:solidFill>
                  <a:latin typeface="+mn-ea"/>
                </a:rPr>
                <a:t>成</a:t>
              </a:r>
            </a:p>
            <a:p>
              <a:pPr algn="ctr" eaLnBrk="1" hangingPunct="1">
                <a:buFont typeface="Wingdings" pitchFamily="2" charset="2"/>
                <a:buNone/>
              </a:pPr>
              <a:r>
                <a:rPr lang="zh-CN" sz="2000" b="1" dirty="0">
                  <a:solidFill>
                    <a:srgbClr val="000099"/>
                  </a:solidFill>
                  <a:latin typeface="+mn-ea"/>
                </a:rPr>
                <a:t>就</a:t>
              </a:r>
            </a:p>
            <a:p>
              <a:pPr algn="ctr" eaLnBrk="1" hangingPunct="1">
                <a:buFont typeface="Wingdings" pitchFamily="2" charset="2"/>
                <a:buNone/>
              </a:pPr>
              <a:r>
                <a:rPr lang="zh-CN" sz="2000" b="1" dirty="0">
                  <a:solidFill>
                    <a:srgbClr val="000099"/>
                  </a:solidFill>
                  <a:latin typeface="+mn-ea"/>
                </a:rPr>
                <a:t>卓</a:t>
              </a:r>
            </a:p>
            <a:p>
              <a:pPr algn="ctr" eaLnBrk="1" hangingPunct="1">
                <a:buFont typeface="Wingdings" pitchFamily="2" charset="2"/>
                <a:buNone/>
              </a:pPr>
              <a:r>
                <a:rPr lang="zh-CN" sz="2000" b="1" dirty="0">
                  <a:solidFill>
                    <a:srgbClr val="000099"/>
                  </a:solidFill>
                  <a:latin typeface="+mn-ea"/>
                </a:rPr>
                <a:t>越</a:t>
              </a:r>
            </a:p>
          </p:txBody>
        </p:sp>
      </p:grpSp>
      <p:grpSp>
        <p:nvGrpSpPr>
          <p:cNvPr id="9" name="Group 11"/>
          <p:cNvGrpSpPr>
            <a:grpSpLocks/>
          </p:cNvGrpSpPr>
          <p:nvPr/>
        </p:nvGrpSpPr>
        <p:grpSpPr bwMode="auto">
          <a:xfrm>
            <a:off x="395536" y="3717032"/>
            <a:ext cx="1439863" cy="2952750"/>
            <a:chOff x="0" y="0"/>
            <a:chExt cx="907" cy="1860"/>
          </a:xfrm>
        </p:grpSpPr>
        <p:sp>
          <p:nvSpPr>
            <p:cNvPr id="10" name="Rectangle 12"/>
            <p:cNvSpPr>
              <a:spLocks noChangeArrowheads="1"/>
            </p:cNvSpPr>
            <p:nvPr/>
          </p:nvSpPr>
          <p:spPr bwMode="auto">
            <a:xfrm>
              <a:off x="136" y="0"/>
              <a:ext cx="771" cy="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buFont typeface="Wingdings" pitchFamily="2" charset="2"/>
                <a:buNone/>
              </a:pPr>
              <a:r>
                <a:rPr lang="zh-CN" sz="3200" b="1" dirty="0">
                  <a:solidFill>
                    <a:srgbClr val="CC3300"/>
                  </a:solidFill>
                  <a:latin typeface="+mn-ea"/>
                </a:rPr>
                <a:t>破</a:t>
              </a:r>
            </a:p>
            <a:p>
              <a:pPr algn="r" eaLnBrk="1" hangingPunct="1">
                <a:buFont typeface="Wingdings" pitchFamily="2" charset="2"/>
                <a:buNone/>
              </a:pPr>
              <a:r>
                <a:rPr lang="zh-CN" sz="3200" b="1" dirty="0">
                  <a:solidFill>
                    <a:srgbClr val="CC3300"/>
                  </a:solidFill>
                  <a:latin typeface="+mn-ea"/>
                </a:rPr>
                <a:t>：</a:t>
              </a:r>
            </a:p>
            <a:p>
              <a:pPr algn="r" eaLnBrk="1" hangingPunct="1">
                <a:buFont typeface="Wingdings" pitchFamily="2" charset="2"/>
                <a:buNone/>
              </a:pPr>
              <a:endParaRPr lang="zh-CN" sz="2400" b="1" dirty="0">
                <a:latin typeface="+mn-ea"/>
              </a:endParaRPr>
            </a:p>
            <a:p>
              <a:pPr algn="r" eaLnBrk="1" hangingPunct="1">
                <a:buFont typeface="Wingdings" pitchFamily="2" charset="2"/>
                <a:buNone/>
              </a:pPr>
              <a:endParaRPr lang="zh-CN" sz="2400" b="1" dirty="0">
                <a:latin typeface="+mn-ea"/>
              </a:endParaRPr>
            </a:p>
            <a:p>
              <a:pPr algn="r" eaLnBrk="1" hangingPunct="1">
                <a:buFont typeface="Wingdings" pitchFamily="2" charset="2"/>
                <a:buNone/>
              </a:pPr>
              <a:endParaRPr lang="zh-CN" sz="2400" b="1" dirty="0">
                <a:latin typeface="+mn-ea"/>
              </a:endParaRPr>
            </a:p>
            <a:p>
              <a:pPr algn="r" eaLnBrk="1" hangingPunct="1">
                <a:buFont typeface="Wingdings" pitchFamily="2" charset="2"/>
                <a:buNone/>
              </a:pPr>
              <a:endParaRPr lang="zh-CN" sz="2400" b="1" dirty="0">
                <a:latin typeface="+mn-ea"/>
              </a:endParaRPr>
            </a:p>
            <a:p>
              <a:pPr algn="r" eaLnBrk="1" hangingPunct="1">
                <a:buFont typeface="Wingdings" pitchFamily="2" charset="2"/>
                <a:buNone/>
              </a:pPr>
              <a:endParaRPr lang="zh-CN" altLang="zh-CN" sz="2400" b="1" dirty="0">
                <a:latin typeface="+mn-ea"/>
              </a:endParaRPr>
            </a:p>
          </p:txBody>
        </p:sp>
        <p:sp>
          <p:nvSpPr>
            <p:cNvPr id="11" name="Rectangle 13"/>
            <p:cNvSpPr>
              <a:spLocks noChangeArrowheads="1"/>
            </p:cNvSpPr>
            <p:nvPr/>
          </p:nvSpPr>
          <p:spPr bwMode="auto">
            <a:xfrm>
              <a:off x="0" y="46"/>
              <a:ext cx="771" cy="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buFont typeface="Wingdings" pitchFamily="2" charset="2"/>
                <a:buNone/>
              </a:pPr>
              <a:r>
                <a:rPr lang="zh-CN" sz="2000" b="1" dirty="0">
                  <a:solidFill>
                    <a:srgbClr val="000099"/>
                  </a:solidFill>
                  <a:latin typeface="+mn-ea"/>
                </a:rPr>
                <a:t>破</a:t>
              </a:r>
            </a:p>
            <a:p>
              <a:pPr algn="ctr" eaLnBrk="1" hangingPunct="1">
                <a:buFont typeface="Wingdings" pitchFamily="2" charset="2"/>
                <a:buNone/>
              </a:pPr>
              <a:r>
                <a:rPr lang="zh-CN" sz="2000" b="1" dirty="0">
                  <a:solidFill>
                    <a:srgbClr val="000099"/>
                  </a:solidFill>
                  <a:latin typeface="+mn-ea"/>
                </a:rPr>
                <a:t>茧</a:t>
              </a:r>
            </a:p>
            <a:p>
              <a:pPr algn="ctr" eaLnBrk="1" hangingPunct="1">
                <a:buFont typeface="Wingdings" pitchFamily="2" charset="2"/>
                <a:buNone/>
              </a:pPr>
              <a:r>
                <a:rPr lang="zh-CN" sz="2000" b="1" dirty="0">
                  <a:solidFill>
                    <a:srgbClr val="000099"/>
                  </a:solidFill>
                  <a:latin typeface="+mn-ea"/>
                </a:rPr>
                <a:t>成</a:t>
              </a:r>
            </a:p>
            <a:p>
              <a:pPr algn="ctr" eaLnBrk="1" hangingPunct="1">
                <a:buFont typeface="Wingdings" pitchFamily="2" charset="2"/>
                <a:buNone/>
              </a:pPr>
              <a:r>
                <a:rPr lang="zh-CN" sz="2000" b="1" dirty="0">
                  <a:solidFill>
                    <a:srgbClr val="000099"/>
                  </a:solidFill>
                  <a:latin typeface="+mn-ea"/>
                </a:rPr>
                <a:t>蝶</a:t>
              </a:r>
            </a:p>
            <a:p>
              <a:pPr algn="ctr" eaLnBrk="1" hangingPunct="1">
                <a:buFont typeface="Wingdings" pitchFamily="2" charset="2"/>
                <a:buNone/>
              </a:pPr>
              <a:r>
                <a:rPr lang="zh-CN" sz="2000" b="1" dirty="0">
                  <a:solidFill>
                    <a:srgbClr val="000099"/>
                  </a:solidFill>
                  <a:latin typeface="+mn-ea"/>
                </a:rPr>
                <a:t>，</a:t>
              </a:r>
            </a:p>
            <a:p>
              <a:pPr algn="ctr" eaLnBrk="1" hangingPunct="1">
                <a:buFont typeface="Wingdings" pitchFamily="2" charset="2"/>
                <a:buNone/>
              </a:pPr>
              <a:r>
                <a:rPr lang="zh-CN" sz="2000" b="1" dirty="0">
                  <a:solidFill>
                    <a:srgbClr val="000099"/>
                  </a:solidFill>
                  <a:latin typeface="+mn-ea"/>
                </a:rPr>
                <a:t>轻</a:t>
              </a:r>
            </a:p>
            <a:p>
              <a:pPr algn="ctr" eaLnBrk="1" hangingPunct="1">
                <a:buFont typeface="Wingdings" pitchFamily="2" charset="2"/>
                <a:buNone/>
              </a:pPr>
              <a:r>
                <a:rPr lang="zh-CN" sz="2000" b="1" dirty="0">
                  <a:solidFill>
                    <a:srgbClr val="000099"/>
                  </a:solidFill>
                  <a:latin typeface="+mn-ea"/>
                </a:rPr>
                <a:t>舞</a:t>
              </a:r>
            </a:p>
            <a:p>
              <a:pPr algn="ctr" eaLnBrk="1" hangingPunct="1">
                <a:buFont typeface="Wingdings" pitchFamily="2" charset="2"/>
                <a:buNone/>
              </a:pPr>
              <a:r>
                <a:rPr lang="zh-CN" sz="2000" b="1" dirty="0">
                  <a:solidFill>
                    <a:srgbClr val="000099"/>
                  </a:solidFill>
                  <a:latin typeface="+mn-ea"/>
                </a:rPr>
                <a:t>飞</a:t>
              </a:r>
            </a:p>
            <a:p>
              <a:pPr algn="ctr" eaLnBrk="1" hangingPunct="1">
                <a:buFont typeface="Wingdings" pitchFamily="2" charset="2"/>
                <a:buNone/>
              </a:pPr>
              <a:r>
                <a:rPr lang="zh-CN" sz="2000" b="1" dirty="0">
                  <a:solidFill>
                    <a:srgbClr val="000099"/>
                  </a:solidFill>
                  <a:latin typeface="+mn-ea"/>
                </a:rPr>
                <a:t>扬</a:t>
              </a:r>
            </a:p>
          </p:txBody>
        </p:sp>
      </p:grpSp>
      <p:sp>
        <p:nvSpPr>
          <p:cNvPr id="12" name="矩形 11"/>
          <p:cNvSpPr/>
          <p:nvPr/>
        </p:nvSpPr>
        <p:spPr>
          <a:xfrm>
            <a:off x="467544" y="1772816"/>
            <a:ext cx="8424936" cy="1569660"/>
          </a:xfrm>
          <a:prstGeom prst="rect">
            <a:avLst/>
          </a:prstGeom>
        </p:spPr>
        <p:txBody>
          <a:bodyPr wrap="square">
            <a:spAutoFit/>
          </a:bodyPr>
          <a:lstStyle/>
          <a:p>
            <a:r>
              <a:rPr lang="zh-CN" altLang="en-US" sz="2400" dirty="0">
                <a:solidFill>
                  <a:schemeClr val="bg1">
                    <a:lumMod val="50000"/>
                  </a:schemeClr>
                </a:solidFill>
                <a:latin typeface="Times New Roman" pitchFamily="18" charset="0"/>
                <a:cs typeface="Times New Roman" pitchFamily="18" charset="0"/>
              </a:rPr>
              <a:t>只有将活动作为相互关联的连贯系统进行理解和管理时，才能更加有效和高效地得到一致的、可预知的结果。质量管理体系是由相互关联的过程组成。理解体系是如何产生结果的，能够使组织优化其体系和绩效。</a:t>
            </a:r>
          </a:p>
        </p:txBody>
      </p:sp>
    </p:spTree>
    <p:extLst>
      <p:ext uri="{BB962C8B-B14F-4D97-AF65-F5344CB8AC3E}">
        <p14:creationId xmlns:p14="http://schemas.microsoft.com/office/powerpoint/2010/main" val="33860123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2627784" y="1268760"/>
            <a:ext cx="3497048" cy="5847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 typeface="Arial" pitchFamily="34" charset="0"/>
              <a:buNone/>
            </a:pPr>
            <a:r>
              <a:rPr lang="zh-CN" altLang="en-US" sz="3200" b="1" dirty="0">
                <a:latin typeface="Times New Roman" pitchFamily="18" charset="0"/>
                <a:cs typeface="Times New Roman" pitchFamily="18" charset="0"/>
              </a:rPr>
              <a:t>改进</a:t>
            </a:r>
            <a:r>
              <a:rPr lang="en-US" sz="3200" b="1" dirty="0">
                <a:latin typeface="Times New Roman" pitchFamily="18" charset="0"/>
                <a:cs typeface="Times New Roman" pitchFamily="18" charset="0"/>
              </a:rPr>
              <a:t> Improvement</a:t>
            </a:r>
            <a:endParaRPr lang="zh-CN" altLang="en-US" sz="3200" b="1" dirty="0">
              <a:latin typeface="Times New Roman" pitchFamily="18" charset="0"/>
              <a:cs typeface="Times New Roman" pitchFamily="18" charset="0"/>
            </a:endParaRPr>
          </a:p>
        </p:txBody>
      </p:sp>
      <p:pic>
        <p:nvPicPr>
          <p:cNvPr id="5" name="Picture 7"/>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0" y="1844825"/>
            <a:ext cx="9144000" cy="3744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323528" y="5589240"/>
            <a:ext cx="8568952" cy="1200329"/>
          </a:xfrm>
          <a:prstGeom prst="rect">
            <a:avLst/>
          </a:prstGeom>
        </p:spPr>
        <p:txBody>
          <a:bodyPr wrap="square">
            <a:spAutoFit/>
          </a:bodyPr>
          <a:lstStyle/>
          <a:p>
            <a:r>
              <a:rPr lang="zh-CN" altLang="en-US" sz="2400" dirty="0">
                <a:solidFill>
                  <a:schemeClr val="bg1">
                    <a:lumMod val="50000"/>
                  </a:schemeClr>
                </a:solidFill>
                <a:latin typeface="Times New Roman" pitchFamily="18" charset="0"/>
                <a:cs typeface="Times New Roman" pitchFamily="18" charset="0"/>
              </a:rPr>
              <a:t>成功的组织持续关注改进。改进对于组织保持当前的绩效水平，对其内、外部条件的变化做出反应并创造新机会都是极其重要的。</a:t>
            </a:r>
          </a:p>
        </p:txBody>
      </p:sp>
    </p:spTree>
    <p:extLst>
      <p:ext uri="{BB962C8B-B14F-4D97-AF65-F5344CB8AC3E}">
        <p14:creationId xmlns:p14="http://schemas.microsoft.com/office/powerpoint/2010/main" val="35125326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p:cNvPicPr>
            <a:picLocks noChangeAspect="1" noChangeArrowheads="1"/>
          </p:cNvPicPr>
          <p:nvPr/>
        </p:nvPicPr>
        <p:blipFill>
          <a:blip r:embed="rId3">
            <a:lum bright="18000" contrast="24000"/>
            <a:extLst>
              <a:ext uri="{28A0092B-C50C-407E-A947-70E740481C1C}">
                <a14:useLocalDpi xmlns:a14="http://schemas.microsoft.com/office/drawing/2010/main" val="0"/>
              </a:ext>
            </a:extLst>
          </a:blip>
          <a:srcRect/>
          <a:stretch>
            <a:fillRect/>
          </a:stretch>
        </p:blipFill>
        <p:spPr bwMode="auto">
          <a:xfrm>
            <a:off x="6459017" y="2487612"/>
            <a:ext cx="2219325"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descr="思想者-罗丹"/>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899592" y="2538412"/>
            <a:ext cx="3049587"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9"/>
          <p:cNvSpPr>
            <a:spLocks noChangeArrowheads="1"/>
          </p:cNvSpPr>
          <p:nvPr/>
        </p:nvSpPr>
        <p:spPr bwMode="auto">
          <a:xfrm rot="3859634">
            <a:off x="4207148" y="4066381"/>
            <a:ext cx="2808288" cy="2089150"/>
          </a:xfrm>
          <a:prstGeom prst="cloudCallout">
            <a:avLst>
              <a:gd name="adj1" fmla="val -80616"/>
              <a:gd name="adj2" fmla="val 67819"/>
            </a:avLst>
          </a:prstGeom>
          <a:solidFill>
            <a:schemeClr val="accent1"/>
          </a:solidFill>
          <a:ln w="9525" cmpd="sng">
            <a:solidFill>
              <a:schemeClr val="tx1"/>
            </a:solidFill>
            <a:round/>
            <a:headEnd/>
            <a:tailEnd/>
          </a:ln>
        </p:spPr>
        <p:txBody>
          <a:bodyPr rot="10800000" vert="eaVert"/>
          <a:lstStyle/>
          <a:p>
            <a:pPr algn="ctr" eaLnBrk="1" hangingPunct="1">
              <a:buFont typeface="Wingdings" pitchFamily="2" charset="2"/>
              <a:buNone/>
            </a:pPr>
            <a:r>
              <a:rPr lang="zh-CN" altLang="en-US" sz="2400" b="1" dirty="0">
                <a:latin typeface="Times New Roman" pitchFamily="18" charset="0"/>
                <a:ea typeface="幼圆" pitchFamily="49" charset="-122"/>
              </a:rPr>
              <a:t>结果呢</a:t>
            </a:r>
            <a:r>
              <a:rPr lang="en-US" sz="2400" b="1" dirty="0">
                <a:latin typeface="Times New Roman" pitchFamily="18" charset="0"/>
                <a:ea typeface="幼圆" pitchFamily="49" charset="-122"/>
              </a:rPr>
              <a:t>?</a:t>
            </a:r>
          </a:p>
        </p:txBody>
      </p:sp>
      <p:sp>
        <p:nvSpPr>
          <p:cNvPr id="6" name="Rectangle 6"/>
          <p:cNvSpPr>
            <a:spLocks noChangeArrowheads="1"/>
          </p:cNvSpPr>
          <p:nvPr/>
        </p:nvSpPr>
        <p:spPr bwMode="auto">
          <a:xfrm>
            <a:off x="-221835" y="1412776"/>
            <a:ext cx="9684062" cy="8640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ts val="2500"/>
              </a:lnSpc>
              <a:spcBef>
                <a:spcPct val="20000"/>
              </a:spcBef>
              <a:buFont typeface="Arial" pitchFamily="34" charset="0"/>
              <a:buNone/>
            </a:pPr>
            <a:r>
              <a:rPr lang="zh-CN" altLang="en-US" sz="3200" b="1" dirty="0">
                <a:latin typeface="Times New Roman" pitchFamily="18" charset="0"/>
                <a:cs typeface="Times New Roman" pitchFamily="18" charset="0"/>
              </a:rPr>
              <a:t>基于事实的决策方法</a:t>
            </a:r>
            <a:endParaRPr lang="en-US" altLang="zh-CN" sz="3200" b="1" dirty="0">
              <a:latin typeface="Times New Roman" pitchFamily="18" charset="0"/>
              <a:cs typeface="Times New Roman" pitchFamily="18" charset="0"/>
            </a:endParaRPr>
          </a:p>
          <a:p>
            <a:pPr algn="ctr">
              <a:lnSpc>
                <a:spcPts val="2500"/>
              </a:lnSpc>
              <a:spcBef>
                <a:spcPct val="20000"/>
              </a:spcBef>
              <a:buFont typeface="Arial" pitchFamily="34" charset="0"/>
              <a:buNone/>
            </a:pPr>
            <a:r>
              <a:rPr lang="en-US" sz="3200" b="1" dirty="0">
                <a:latin typeface="Times New Roman" pitchFamily="18" charset="0"/>
                <a:cs typeface="Times New Roman" pitchFamily="18" charset="0"/>
              </a:rPr>
              <a:t>Evidence-based Decision Making</a:t>
            </a:r>
          </a:p>
        </p:txBody>
      </p:sp>
    </p:spTree>
    <p:extLst>
      <p:ext uri="{BB962C8B-B14F-4D97-AF65-F5344CB8AC3E}">
        <p14:creationId xmlns:p14="http://schemas.microsoft.com/office/powerpoint/2010/main" val="39152810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1195043" y="1340768"/>
            <a:ext cx="6447599" cy="5847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 typeface="Arial" pitchFamily="34" charset="0"/>
              <a:buNone/>
            </a:pPr>
            <a:r>
              <a:rPr lang="zh-CN" altLang="en-US" sz="3200" b="1" dirty="0">
                <a:latin typeface="Times New Roman" pitchFamily="18" charset="0"/>
                <a:cs typeface="Times New Roman" pitchFamily="18" charset="0"/>
              </a:rPr>
              <a:t>关系管理</a:t>
            </a:r>
            <a:r>
              <a:rPr lang="en-US" sz="3200" b="1" dirty="0">
                <a:latin typeface="Times New Roman" pitchFamily="18" charset="0"/>
                <a:cs typeface="Times New Roman" pitchFamily="18" charset="0"/>
              </a:rPr>
              <a:t>Relationship Management</a:t>
            </a:r>
            <a:endParaRPr lang="zh-CN" altLang="en-US" sz="3200" b="1" dirty="0">
              <a:latin typeface="Times New Roman" pitchFamily="18" charset="0"/>
              <a:cs typeface="Times New Roman" pitchFamily="18" charset="0"/>
            </a:endParaRPr>
          </a:p>
        </p:txBody>
      </p:sp>
      <p:pic>
        <p:nvPicPr>
          <p:cNvPr id="8" name="Picture 7" descr="思想者"/>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060848"/>
            <a:ext cx="347980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4067944" y="2060848"/>
            <a:ext cx="4608512" cy="2677656"/>
          </a:xfrm>
          <a:prstGeom prst="rect">
            <a:avLst/>
          </a:prstGeom>
        </p:spPr>
        <p:txBody>
          <a:bodyPr wrap="square">
            <a:spAutoFit/>
          </a:bodyPr>
          <a:lstStyle/>
          <a:p>
            <a:r>
              <a:rPr lang="zh-CN" altLang="en-US" sz="2400" dirty="0">
                <a:solidFill>
                  <a:schemeClr val="bg1">
                    <a:lumMod val="50000"/>
                  </a:schemeClr>
                </a:solidFill>
                <a:latin typeface="Times New Roman" pitchFamily="18" charset="0"/>
                <a:cs typeface="Times New Roman" pitchFamily="18" charset="0"/>
              </a:rPr>
              <a:t>为了持续成功，组织管理其与有关的相关方（如：供方）的关系。当组织管理与所有相关方的关系以使相关方对组织的绩效影响最佳时，才能更可能实现持续成功。对供方及合作伙伴的关系网的管理是尤为重要的。</a:t>
            </a:r>
          </a:p>
        </p:txBody>
      </p:sp>
    </p:spTree>
    <p:extLst>
      <p:ext uri="{BB962C8B-B14F-4D97-AF65-F5344CB8AC3E}">
        <p14:creationId xmlns:p14="http://schemas.microsoft.com/office/powerpoint/2010/main" val="1482858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27584" y="1556792"/>
            <a:ext cx="7772400" cy="576064"/>
          </a:xfrm>
        </p:spPr>
        <p:txBody>
          <a:bodyPr/>
          <a:lstStyle/>
          <a:p>
            <a:pPr>
              <a:spcBef>
                <a:spcPct val="20000"/>
              </a:spcBef>
              <a:buFont typeface="Arial" pitchFamily="34" charset="0"/>
            </a:pPr>
            <a:r>
              <a:rPr lang="zh-CN" altLang="en-US" dirty="0"/>
              <a:t>质量管理体系要求与产品要求</a:t>
            </a:r>
            <a:endParaRPr lang="zh-CN" altLang="en-US" sz="3200" dirty="0"/>
          </a:p>
        </p:txBody>
      </p:sp>
      <p:sp>
        <p:nvSpPr>
          <p:cNvPr id="3" name="矩形 2"/>
          <p:cNvSpPr/>
          <p:nvPr/>
        </p:nvSpPr>
        <p:spPr>
          <a:xfrm>
            <a:off x="1043608" y="2492896"/>
            <a:ext cx="7200800" cy="3539430"/>
          </a:xfrm>
          <a:prstGeom prst="rect">
            <a:avLst/>
          </a:prstGeom>
        </p:spPr>
        <p:txBody>
          <a:bodyPr wrap="square">
            <a:spAutoFit/>
          </a:bodyPr>
          <a:lstStyle/>
          <a:p>
            <a:pPr marL="342900" indent="-342900">
              <a:buFont typeface="Arial" pitchFamily="34" charset="0"/>
              <a:buChar char="•"/>
            </a:pPr>
            <a:r>
              <a:rPr lang="zh-CN" altLang="en-US" sz="2800" dirty="0">
                <a:solidFill>
                  <a:schemeClr val="bg1">
                    <a:lumMod val="50000"/>
                  </a:schemeClr>
                </a:solidFill>
                <a:latin typeface="Times New Roman" pitchFamily="18" charset="0"/>
                <a:cs typeface="Times New Roman" pitchFamily="18" charset="0"/>
              </a:rPr>
              <a:t>质量管理体下要求是通用的，适用于所有行业或经济领域，不论其提供何种类别的产品。</a:t>
            </a:r>
            <a:endParaRPr lang="en-US" altLang="zh-CN" sz="2800" dirty="0">
              <a:solidFill>
                <a:schemeClr val="bg1">
                  <a:lumMod val="50000"/>
                </a:schemeClr>
              </a:solidFill>
              <a:latin typeface="Times New Roman" pitchFamily="18" charset="0"/>
              <a:cs typeface="Times New Roman" pitchFamily="18" charset="0"/>
            </a:endParaRPr>
          </a:p>
          <a:p>
            <a:pPr marL="342900" indent="-342900">
              <a:buFont typeface="Arial" pitchFamily="34" charset="0"/>
              <a:buChar char="•"/>
            </a:pPr>
            <a:r>
              <a:rPr lang="zh-CN" altLang="en-US" sz="2800" dirty="0">
                <a:solidFill>
                  <a:schemeClr val="bg1">
                    <a:lumMod val="50000"/>
                  </a:schemeClr>
                </a:solidFill>
                <a:latin typeface="Times New Roman" pitchFamily="18" charset="0"/>
                <a:cs typeface="Times New Roman" pitchFamily="18" charset="0"/>
              </a:rPr>
              <a:t>产品要求可由顾客规定，或由组织通过预测顾客的要求规定，或由法规规定。产品要求有时与相关的过程要求一起，被包含在技术规范、产品标准、过程标准、合同协议和法规要求中。</a:t>
            </a:r>
          </a:p>
        </p:txBody>
      </p:sp>
    </p:spTree>
    <p:extLst>
      <p:ext uri="{BB962C8B-B14F-4D97-AF65-F5344CB8AC3E}">
        <p14:creationId xmlns:p14="http://schemas.microsoft.com/office/powerpoint/2010/main" val="10497205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0"/>
          <p:cNvSpPr>
            <a:spLocks noChangeArrowheads="1"/>
          </p:cNvSpPr>
          <p:nvPr/>
        </p:nvSpPr>
        <p:spPr bwMode="auto">
          <a:xfrm>
            <a:off x="1043608" y="1484784"/>
            <a:ext cx="2087562" cy="1150938"/>
          </a:xfrm>
          <a:prstGeom prst="horizontalScroll">
            <a:avLst>
              <a:gd name="adj" fmla="val 12500"/>
            </a:avLst>
          </a:prstGeom>
          <a:solidFill>
            <a:schemeClr val="tx2">
              <a:lumMod val="20000"/>
              <a:lumOff val="80000"/>
            </a:schemeClr>
          </a:solidFill>
          <a:ln w="9525">
            <a:solidFill>
              <a:schemeClr val="tx1"/>
            </a:solidFill>
            <a:miter lim="800000"/>
            <a:headEnd/>
            <a:tailEnd/>
          </a:ln>
          <a:effectLst/>
        </p:spPr>
        <p:txBody>
          <a:bodyPr wrap="none" anchor="ctr"/>
          <a:lstStyle/>
          <a:p>
            <a:pPr algn="ctr"/>
            <a:r>
              <a:rPr lang="zh-CN" altLang="en-US" sz="4400" dirty="0">
                <a:latin typeface="+mn-ea"/>
              </a:rPr>
              <a:t>要求</a:t>
            </a:r>
            <a:endParaRPr lang="zh-CN" altLang="en-US" b="1" i="1" dirty="0">
              <a:latin typeface="+mn-ea"/>
            </a:endParaRPr>
          </a:p>
        </p:txBody>
      </p:sp>
      <p:sp>
        <p:nvSpPr>
          <p:cNvPr id="4" name="Rectangle 3"/>
          <p:cNvSpPr txBox="1">
            <a:spLocks noChangeArrowheads="1"/>
          </p:cNvSpPr>
          <p:nvPr/>
        </p:nvSpPr>
        <p:spPr>
          <a:xfrm>
            <a:off x="827584" y="3140968"/>
            <a:ext cx="7772400" cy="2016224"/>
          </a:xfrm>
          <a:prstGeom prst="rect">
            <a:avLst/>
          </a:prstGeom>
        </p:spPr>
        <p:txBody>
          <a:bodyPr/>
          <a:lstStyle>
            <a:lvl1pPr marL="342900" indent="-342900" algn="l" defTabSz="914400" rtl="0" eaLnBrk="1" latinLnBrk="0" hangingPunct="1">
              <a:spcBef>
                <a:spcPct val="20000"/>
              </a:spcBef>
              <a:buFont typeface="Arial" pitchFamily="34" charset="0"/>
              <a:buChar char="•"/>
              <a:defRPr sz="3200" b="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zh-CN" altLang="en-US" sz="2800" b="0" dirty="0">
                <a:solidFill>
                  <a:schemeClr val="bg1">
                    <a:lumMod val="50000"/>
                  </a:schemeClr>
                </a:solidFill>
              </a:rPr>
              <a:t>明示的、通常隐含的或必须履行的需求或期望。</a:t>
            </a:r>
          </a:p>
          <a:p>
            <a:pPr>
              <a:lnSpc>
                <a:spcPct val="90000"/>
              </a:lnSpc>
            </a:pPr>
            <a:r>
              <a:rPr lang="zh-CN" altLang="en-US" sz="2800" b="0" dirty="0">
                <a:solidFill>
                  <a:schemeClr val="bg1">
                    <a:lumMod val="50000"/>
                  </a:schemeClr>
                </a:solidFill>
              </a:rPr>
              <a:t>明示的：文件阐明，合同规定；</a:t>
            </a:r>
          </a:p>
          <a:p>
            <a:pPr>
              <a:lnSpc>
                <a:spcPct val="90000"/>
              </a:lnSpc>
            </a:pPr>
            <a:r>
              <a:rPr lang="zh-CN" altLang="en-US" sz="2800" b="0" dirty="0">
                <a:solidFill>
                  <a:schemeClr val="bg1">
                    <a:lumMod val="50000"/>
                  </a:schemeClr>
                </a:solidFill>
              </a:rPr>
              <a:t>通常隐含的：不言而喻、惯例（见注）；</a:t>
            </a:r>
          </a:p>
          <a:p>
            <a:pPr>
              <a:lnSpc>
                <a:spcPct val="90000"/>
              </a:lnSpc>
            </a:pPr>
            <a:r>
              <a:rPr lang="zh-CN" altLang="en-US" sz="2800" b="0" dirty="0">
                <a:solidFill>
                  <a:schemeClr val="bg1">
                    <a:lumMod val="50000"/>
                  </a:schemeClr>
                </a:solidFill>
              </a:rPr>
              <a:t>必须履行的：法律法规、强制性标准。</a:t>
            </a:r>
          </a:p>
        </p:txBody>
      </p:sp>
    </p:spTree>
    <p:extLst>
      <p:ext uri="{BB962C8B-B14F-4D97-AF65-F5344CB8AC3E}">
        <p14:creationId xmlns:p14="http://schemas.microsoft.com/office/powerpoint/2010/main" val="21513582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a:spLocks noChangeArrowheads="1"/>
          </p:cNvSpPr>
          <p:nvPr/>
        </p:nvSpPr>
        <p:spPr bwMode="auto">
          <a:xfrm>
            <a:off x="381000" y="1412776"/>
            <a:ext cx="3013075"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p>
            <a:pPr algn="ctr" eaLnBrk="1" hangingPunct="1">
              <a:buFont typeface="Wingdings" pitchFamily="2" charset="2"/>
              <a:buNone/>
            </a:pPr>
            <a:r>
              <a:rPr lang="zh-CN" sz="2400" b="1" dirty="0">
                <a:solidFill>
                  <a:srgbClr val="000000"/>
                </a:solidFill>
                <a:latin typeface="+mn-ea"/>
              </a:rPr>
              <a:t>质量管理体系方法</a:t>
            </a:r>
          </a:p>
        </p:txBody>
      </p:sp>
      <p:sp>
        <p:nvSpPr>
          <p:cNvPr id="5" name="Rectangle 1027"/>
          <p:cNvSpPr>
            <a:spLocks noChangeArrowheads="1"/>
          </p:cNvSpPr>
          <p:nvPr/>
        </p:nvSpPr>
        <p:spPr bwMode="auto">
          <a:xfrm>
            <a:off x="3248025" y="1473101"/>
            <a:ext cx="5567848"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p>
            <a:pPr eaLnBrk="1" hangingPunct="1">
              <a:buFont typeface="Wingdings" pitchFamily="2" charset="2"/>
              <a:buNone/>
            </a:pPr>
            <a:r>
              <a:rPr lang="zh-CN" sz="2000" dirty="0">
                <a:solidFill>
                  <a:srgbClr val="000000"/>
                </a:solidFill>
                <a:latin typeface="+mn-ea"/>
              </a:rPr>
              <a:t>建立和实施质量管理体系的方法包括以下步骤：</a:t>
            </a:r>
          </a:p>
        </p:txBody>
      </p:sp>
      <p:sp>
        <p:nvSpPr>
          <p:cNvPr id="6" name="Rectangle 1028"/>
          <p:cNvSpPr>
            <a:spLocks noChangeArrowheads="1"/>
          </p:cNvSpPr>
          <p:nvPr/>
        </p:nvSpPr>
        <p:spPr bwMode="auto">
          <a:xfrm>
            <a:off x="457200" y="1977926"/>
            <a:ext cx="8458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p>
            <a:pPr>
              <a:spcBef>
                <a:spcPct val="50000"/>
              </a:spcBef>
              <a:buFont typeface="Wingdings" pitchFamily="2" charset="2"/>
              <a:buNone/>
            </a:pPr>
            <a:endParaRPr lang="zh-CN" altLang="zh-CN">
              <a:solidFill>
                <a:srgbClr val="000000"/>
              </a:solidFill>
              <a:latin typeface="+mn-ea"/>
            </a:endParaRPr>
          </a:p>
        </p:txBody>
      </p:sp>
      <p:pic>
        <p:nvPicPr>
          <p:cNvPr id="7" name="Picture 1029" descr="BD05584_"/>
          <p:cNvPicPr preferRelativeResize="0">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2250976"/>
            <a:ext cx="10795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30" descr="PE01496_"/>
          <p:cNvPicPr preferRelativeResize="0">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1400" y="2250976"/>
            <a:ext cx="10795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31" descr="PE01616_"/>
          <p:cNvPicPr preferRelativeResize="0">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67400" y="2250976"/>
            <a:ext cx="10795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32" descr="PE01460_"/>
          <p:cNvPicPr preferRelativeResize="0">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72200" y="4536976"/>
            <a:ext cx="10795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33" descr="BS02064_"/>
          <p:cNvPicPr preferRelativeResize="0">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66800" y="4765576"/>
            <a:ext cx="10795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34" descr="PE01561_"/>
          <p:cNvPicPr preferRelativeResize="0">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52800" y="4613176"/>
            <a:ext cx="16002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035"/>
          <p:cNvSpPr>
            <a:spLocks noChangeArrowheads="1"/>
          </p:cNvSpPr>
          <p:nvPr/>
        </p:nvSpPr>
        <p:spPr bwMode="auto">
          <a:xfrm>
            <a:off x="1066800" y="3622576"/>
            <a:ext cx="133592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p>
            <a:pPr eaLnBrk="1" hangingPunct="1">
              <a:buFont typeface="Wingdings" pitchFamily="2" charset="2"/>
              <a:buNone/>
            </a:pPr>
            <a:r>
              <a:rPr lang="zh-CN" dirty="0">
                <a:solidFill>
                  <a:srgbClr val="000000"/>
                </a:solidFill>
                <a:latin typeface="+mn-ea"/>
              </a:rPr>
              <a:t>需求和期望</a:t>
            </a:r>
          </a:p>
        </p:txBody>
      </p:sp>
      <p:sp>
        <p:nvSpPr>
          <p:cNvPr id="14" name="Rectangle 1036"/>
          <p:cNvSpPr>
            <a:spLocks noChangeArrowheads="1"/>
          </p:cNvSpPr>
          <p:nvPr/>
        </p:nvSpPr>
        <p:spPr bwMode="auto">
          <a:xfrm>
            <a:off x="3581400" y="3698776"/>
            <a:ext cx="133592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p>
            <a:pPr eaLnBrk="1" hangingPunct="1">
              <a:buFont typeface="Wingdings" pitchFamily="2" charset="2"/>
              <a:buNone/>
            </a:pPr>
            <a:r>
              <a:rPr lang="zh-CN">
                <a:solidFill>
                  <a:srgbClr val="000000"/>
                </a:solidFill>
                <a:latin typeface="+mn-ea"/>
              </a:rPr>
              <a:t>方针和目标</a:t>
            </a:r>
          </a:p>
        </p:txBody>
      </p:sp>
      <p:sp>
        <p:nvSpPr>
          <p:cNvPr id="15" name="Rectangle 1037"/>
          <p:cNvSpPr>
            <a:spLocks noChangeArrowheads="1"/>
          </p:cNvSpPr>
          <p:nvPr/>
        </p:nvSpPr>
        <p:spPr bwMode="auto">
          <a:xfrm>
            <a:off x="6296025" y="3698776"/>
            <a:ext cx="1105088"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p>
            <a:pPr eaLnBrk="1" hangingPunct="1">
              <a:buFont typeface="Wingdings" pitchFamily="2" charset="2"/>
              <a:buNone/>
            </a:pPr>
            <a:r>
              <a:rPr lang="zh-CN">
                <a:solidFill>
                  <a:srgbClr val="000000"/>
                </a:solidFill>
                <a:latin typeface="+mn-ea"/>
              </a:rPr>
              <a:t>实现目标</a:t>
            </a:r>
          </a:p>
        </p:txBody>
      </p:sp>
      <p:sp>
        <p:nvSpPr>
          <p:cNvPr id="16" name="Rectangle 1038"/>
          <p:cNvSpPr>
            <a:spLocks noChangeArrowheads="1"/>
          </p:cNvSpPr>
          <p:nvPr/>
        </p:nvSpPr>
        <p:spPr bwMode="auto">
          <a:xfrm>
            <a:off x="5638800" y="5946676"/>
            <a:ext cx="2951747"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p>
            <a:pPr eaLnBrk="1" hangingPunct="1">
              <a:buFont typeface="Wingdings" pitchFamily="2" charset="2"/>
              <a:buNone/>
            </a:pPr>
            <a:r>
              <a:rPr lang="zh-CN" altLang="en-US">
                <a:solidFill>
                  <a:srgbClr val="000000"/>
                </a:solidFill>
                <a:latin typeface="+mn-ea"/>
              </a:rPr>
              <a:t>规定测量过程的方法</a:t>
            </a:r>
            <a:r>
              <a:rPr lang="en-US">
                <a:solidFill>
                  <a:srgbClr val="000000"/>
                </a:solidFill>
                <a:latin typeface="+mn-ea"/>
              </a:rPr>
              <a:t>,</a:t>
            </a:r>
          </a:p>
          <a:p>
            <a:pPr eaLnBrk="1" hangingPunct="1">
              <a:buFont typeface="Wingdings" pitchFamily="2" charset="2"/>
              <a:buNone/>
            </a:pPr>
            <a:r>
              <a:rPr lang="zh-CN" altLang="en-US">
                <a:solidFill>
                  <a:srgbClr val="000000"/>
                </a:solidFill>
                <a:latin typeface="+mn-ea"/>
              </a:rPr>
              <a:t>确定过程的有效性和效率；</a:t>
            </a:r>
          </a:p>
        </p:txBody>
      </p:sp>
      <p:sp>
        <p:nvSpPr>
          <p:cNvPr id="17" name="Rectangle 1039"/>
          <p:cNvSpPr>
            <a:spLocks noChangeArrowheads="1"/>
          </p:cNvSpPr>
          <p:nvPr/>
        </p:nvSpPr>
        <p:spPr bwMode="auto">
          <a:xfrm>
            <a:off x="3048000" y="5870476"/>
            <a:ext cx="2259250"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p>
            <a:pPr eaLnBrk="1" hangingPunct="1">
              <a:buFont typeface="Wingdings" pitchFamily="2" charset="2"/>
              <a:buNone/>
            </a:pPr>
            <a:r>
              <a:rPr lang="zh-CN">
                <a:solidFill>
                  <a:srgbClr val="000000"/>
                </a:solidFill>
                <a:latin typeface="+mn-ea"/>
              </a:rPr>
              <a:t>确定防止不合格</a:t>
            </a:r>
          </a:p>
          <a:p>
            <a:pPr eaLnBrk="1" hangingPunct="1">
              <a:buFont typeface="Wingdings" pitchFamily="2" charset="2"/>
              <a:buNone/>
            </a:pPr>
            <a:r>
              <a:rPr lang="zh-CN">
                <a:solidFill>
                  <a:srgbClr val="000000"/>
                </a:solidFill>
                <a:latin typeface="+mn-ea"/>
              </a:rPr>
              <a:t>消除产生原因的措施</a:t>
            </a:r>
          </a:p>
        </p:txBody>
      </p:sp>
      <p:sp>
        <p:nvSpPr>
          <p:cNvPr id="18" name="Rectangle 1040"/>
          <p:cNvSpPr>
            <a:spLocks noChangeArrowheads="1"/>
          </p:cNvSpPr>
          <p:nvPr/>
        </p:nvSpPr>
        <p:spPr bwMode="auto">
          <a:xfrm>
            <a:off x="1066800" y="5946676"/>
            <a:ext cx="1105088"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p>
            <a:pPr eaLnBrk="1" hangingPunct="1">
              <a:buFont typeface="Wingdings" pitchFamily="2" charset="2"/>
              <a:buNone/>
            </a:pPr>
            <a:r>
              <a:rPr lang="zh-CN">
                <a:solidFill>
                  <a:srgbClr val="000000"/>
                </a:solidFill>
                <a:latin typeface="+mn-ea"/>
              </a:rPr>
              <a:t>持续改进</a:t>
            </a:r>
          </a:p>
        </p:txBody>
      </p:sp>
      <p:sp>
        <p:nvSpPr>
          <p:cNvPr id="19" name="AutoShape 1041"/>
          <p:cNvSpPr>
            <a:spLocks noChangeArrowheads="1"/>
          </p:cNvSpPr>
          <p:nvPr/>
        </p:nvSpPr>
        <p:spPr bwMode="auto">
          <a:xfrm>
            <a:off x="2514600" y="2590817"/>
            <a:ext cx="611188" cy="615719"/>
          </a:xfrm>
          <a:prstGeom prst="rightArrow">
            <a:avLst>
              <a:gd name="adj1" fmla="val 50000"/>
              <a:gd name="adj2" fmla="val 27980"/>
            </a:avLst>
          </a:prstGeom>
          <a:solidFill>
            <a:srgbClr val="FF0000"/>
          </a:solidFill>
          <a:ln w="28575" cmpd="sng">
            <a:solidFill>
              <a:srgbClr val="FF0000"/>
            </a:solidFill>
            <a:miter lim="800000"/>
            <a:headEnd/>
            <a:tailEnd/>
          </a:ln>
        </p:spPr>
        <p:txBody>
          <a:bodyPr lIns="90000" tIns="46800" rIns="90000" bIns="46800" anchor="ctr">
            <a:spAutoFit/>
          </a:bodyPr>
          <a:lstStyle/>
          <a:p>
            <a:pPr eaLnBrk="1" hangingPunct="1">
              <a:buFont typeface="Wingdings" pitchFamily="2" charset="2"/>
              <a:buNone/>
            </a:pPr>
            <a:endParaRPr lang="zh-CN" altLang="zh-CN" sz="1400">
              <a:latin typeface="+mn-ea"/>
            </a:endParaRPr>
          </a:p>
        </p:txBody>
      </p:sp>
      <p:sp>
        <p:nvSpPr>
          <p:cNvPr id="20" name="AutoShape 1042"/>
          <p:cNvSpPr>
            <a:spLocks noChangeArrowheads="1"/>
          </p:cNvSpPr>
          <p:nvPr/>
        </p:nvSpPr>
        <p:spPr bwMode="auto">
          <a:xfrm>
            <a:off x="4953000" y="2590817"/>
            <a:ext cx="611188" cy="615719"/>
          </a:xfrm>
          <a:prstGeom prst="rightArrow">
            <a:avLst>
              <a:gd name="adj1" fmla="val 50000"/>
              <a:gd name="adj2" fmla="val 27980"/>
            </a:avLst>
          </a:prstGeom>
          <a:solidFill>
            <a:srgbClr val="3333CC"/>
          </a:solidFill>
          <a:ln w="28575" cmpd="sng">
            <a:solidFill>
              <a:srgbClr val="3333CC"/>
            </a:solidFill>
            <a:miter lim="800000"/>
            <a:headEnd/>
            <a:tailEnd/>
          </a:ln>
        </p:spPr>
        <p:txBody>
          <a:bodyPr lIns="90000" tIns="46800" rIns="90000" bIns="46800" anchor="ctr">
            <a:spAutoFit/>
          </a:bodyPr>
          <a:lstStyle/>
          <a:p>
            <a:pPr eaLnBrk="1" hangingPunct="1">
              <a:buFont typeface="Wingdings" pitchFamily="2" charset="2"/>
              <a:buNone/>
            </a:pPr>
            <a:endParaRPr lang="zh-CN" altLang="zh-CN" sz="1400">
              <a:latin typeface="+mn-ea"/>
            </a:endParaRPr>
          </a:p>
        </p:txBody>
      </p:sp>
      <p:sp>
        <p:nvSpPr>
          <p:cNvPr id="21" name="AutoShape 1043"/>
          <p:cNvSpPr>
            <a:spLocks noChangeArrowheads="1"/>
          </p:cNvSpPr>
          <p:nvPr/>
        </p:nvSpPr>
        <p:spPr bwMode="auto">
          <a:xfrm>
            <a:off x="7451725" y="4345485"/>
            <a:ext cx="776288" cy="309958"/>
          </a:xfrm>
          <a:prstGeom prst="curvedLeftArrow">
            <a:avLst>
              <a:gd name="adj1" fmla="val 20000"/>
              <a:gd name="adj2" fmla="val 40000"/>
              <a:gd name="adj3" fmla="val 74871"/>
            </a:avLst>
          </a:prstGeom>
          <a:solidFill>
            <a:srgbClr val="3333CC"/>
          </a:solidFill>
          <a:ln w="28575" cmpd="sng">
            <a:solidFill>
              <a:srgbClr val="3333CC"/>
            </a:solidFill>
            <a:miter lim="800000"/>
            <a:headEnd/>
            <a:tailEnd/>
          </a:ln>
        </p:spPr>
        <p:txBody>
          <a:bodyPr lIns="90000" tIns="46800" rIns="90000" bIns="46800" anchor="ctr">
            <a:spAutoFit/>
          </a:bodyPr>
          <a:lstStyle/>
          <a:p>
            <a:pPr eaLnBrk="1" hangingPunct="1">
              <a:buFont typeface="Wingdings" pitchFamily="2" charset="2"/>
              <a:buNone/>
            </a:pPr>
            <a:endParaRPr lang="zh-CN" altLang="zh-CN" sz="1400">
              <a:latin typeface="+mn-ea"/>
            </a:endParaRPr>
          </a:p>
        </p:txBody>
      </p:sp>
      <p:sp>
        <p:nvSpPr>
          <p:cNvPr id="22" name="AutoShape 1044"/>
          <p:cNvSpPr>
            <a:spLocks noChangeArrowheads="1"/>
          </p:cNvSpPr>
          <p:nvPr/>
        </p:nvSpPr>
        <p:spPr bwMode="auto">
          <a:xfrm>
            <a:off x="5180013" y="4876817"/>
            <a:ext cx="687387" cy="615719"/>
          </a:xfrm>
          <a:prstGeom prst="leftArrow">
            <a:avLst>
              <a:gd name="adj1" fmla="val 50000"/>
              <a:gd name="adj2" fmla="val 31468"/>
            </a:avLst>
          </a:prstGeom>
          <a:solidFill>
            <a:srgbClr val="3333CC"/>
          </a:solidFill>
          <a:ln w="28575" cmpd="sng">
            <a:solidFill>
              <a:srgbClr val="3333CC"/>
            </a:solidFill>
            <a:miter lim="800000"/>
            <a:headEnd/>
            <a:tailEnd/>
          </a:ln>
        </p:spPr>
        <p:txBody>
          <a:bodyPr lIns="90000" tIns="46800" rIns="90000" bIns="46800" anchor="ctr">
            <a:spAutoFit/>
          </a:bodyPr>
          <a:lstStyle/>
          <a:p>
            <a:pPr eaLnBrk="1" hangingPunct="1">
              <a:buFont typeface="Wingdings" pitchFamily="2" charset="2"/>
              <a:buNone/>
            </a:pPr>
            <a:endParaRPr lang="zh-CN" altLang="zh-CN" sz="1400">
              <a:latin typeface="+mn-ea"/>
            </a:endParaRPr>
          </a:p>
        </p:txBody>
      </p:sp>
      <p:sp>
        <p:nvSpPr>
          <p:cNvPr id="23" name="AutoShape 1045"/>
          <p:cNvSpPr>
            <a:spLocks noChangeArrowheads="1"/>
          </p:cNvSpPr>
          <p:nvPr/>
        </p:nvSpPr>
        <p:spPr bwMode="auto">
          <a:xfrm>
            <a:off x="2513013" y="4876817"/>
            <a:ext cx="687387" cy="615719"/>
          </a:xfrm>
          <a:prstGeom prst="leftArrow">
            <a:avLst>
              <a:gd name="adj1" fmla="val 50000"/>
              <a:gd name="adj2" fmla="val 31468"/>
            </a:avLst>
          </a:prstGeom>
          <a:solidFill>
            <a:srgbClr val="3333CC"/>
          </a:solidFill>
          <a:ln w="28575" cmpd="sng">
            <a:solidFill>
              <a:srgbClr val="3333CC"/>
            </a:solidFill>
            <a:miter lim="800000"/>
            <a:headEnd/>
            <a:tailEnd/>
          </a:ln>
        </p:spPr>
        <p:txBody>
          <a:bodyPr lIns="90000" tIns="46800" rIns="90000" bIns="46800" anchor="ctr">
            <a:spAutoFit/>
          </a:bodyPr>
          <a:lstStyle/>
          <a:p>
            <a:pPr eaLnBrk="1" hangingPunct="1">
              <a:buFont typeface="Wingdings" pitchFamily="2" charset="2"/>
              <a:buNone/>
            </a:pPr>
            <a:endParaRPr lang="zh-CN" altLang="zh-CN" sz="1400">
              <a:latin typeface="+mn-ea"/>
            </a:endParaRPr>
          </a:p>
        </p:txBody>
      </p:sp>
      <p:sp>
        <p:nvSpPr>
          <p:cNvPr id="24" name="AutoShape 1046"/>
          <p:cNvSpPr>
            <a:spLocks noChangeArrowheads="1"/>
          </p:cNvSpPr>
          <p:nvPr/>
        </p:nvSpPr>
        <p:spPr bwMode="auto">
          <a:xfrm>
            <a:off x="1371600" y="4175026"/>
            <a:ext cx="457200" cy="363538"/>
          </a:xfrm>
          <a:prstGeom prst="upArrow">
            <a:avLst>
              <a:gd name="adj1" fmla="val 50000"/>
              <a:gd name="adj2" fmla="val 25000"/>
            </a:avLst>
          </a:prstGeom>
          <a:solidFill>
            <a:srgbClr val="FF0000"/>
          </a:solidFill>
          <a:ln w="28575" cmpd="sng">
            <a:solidFill>
              <a:srgbClr val="FF0000"/>
            </a:solidFill>
            <a:miter lim="800000"/>
            <a:headEnd/>
            <a:tailEnd/>
          </a:ln>
        </p:spPr>
        <p:txBody>
          <a:bodyPr lIns="90000" tIns="46800" rIns="90000" bIns="46800" anchor="ctr">
            <a:spAutoFit/>
          </a:bodyPr>
          <a:lstStyle/>
          <a:p>
            <a:pPr eaLnBrk="1" hangingPunct="1">
              <a:buFont typeface="Wingdings" pitchFamily="2" charset="2"/>
              <a:buNone/>
            </a:pPr>
            <a:endParaRPr lang="zh-CN" altLang="zh-CN" sz="1400">
              <a:latin typeface="+mn-ea"/>
            </a:endParaRPr>
          </a:p>
        </p:txBody>
      </p:sp>
      <p:graphicFrame>
        <p:nvGraphicFramePr>
          <p:cNvPr id="26" name="对象 25"/>
          <p:cNvGraphicFramePr>
            <a:graphicFrameLocks noChangeAspect="1"/>
          </p:cNvGraphicFramePr>
          <p:nvPr>
            <p:extLst>
              <p:ext uri="{D42A27DB-BD31-4B8C-83A1-F6EECF244321}">
                <p14:modId xmlns:p14="http://schemas.microsoft.com/office/powerpoint/2010/main" val="3757193648"/>
              </p:ext>
            </p:extLst>
          </p:nvPr>
        </p:nvGraphicFramePr>
        <p:xfrm>
          <a:off x="4644008" y="1916832"/>
          <a:ext cx="914400" cy="714375"/>
        </p:xfrm>
        <a:graphic>
          <a:graphicData uri="http://schemas.openxmlformats.org/presentationml/2006/ole">
            <mc:AlternateContent xmlns:mc="http://schemas.openxmlformats.org/markup-compatibility/2006">
              <mc:Choice xmlns:v="urn:schemas-microsoft-com:vml" Requires="v">
                <p:oleObj spid="_x0000_s11404" showAsIcon="1" r:id="rId9" imgW="914400" imgH="714375" progId="Excel.Sheet.8">
                  <p:embed/>
                </p:oleObj>
              </mc:Choice>
              <mc:Fallback>
                <p:oleObj showAsIcon="1" r:id="rId9" imgW="914400" imgH="714375" progId="Excel.Sheet.8">
                  <p:embed/>
                  <p:pic>
                    <p:nvPicPr>
                      <p:cNvPr id="0" name="Object 104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4008" y="1916832"/>
                        <a:ext cx="914400" cy="71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9488738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340768"/>
            <a:ext cx="7772400" cy="576064"/>
          </a:xfrm>
        </p:spPr>
        <p:txBody>
          <a:bodyPr/>
          <a:lstStyle/>
          <a:p>
            <a:pPr>
              <a:spcBef>
                <a:spcPct val="20000"/>
              </a:spcBef>
              <a:buFont typeface="Arial" pitchFamily="34" charset="0"/>
            </a:pPr>
            <a:r>
              <a:rPr lang="en-US" altLang="zh-CN" dirty="0"/>
              <a:t>ISO9000</a:t>
            </a:r>
            <a:r>
              <a:rPr lang="zh-CN" altLang="en-US" dirty="0"/>
              <a:t>中的重要术语</a:t>
            </a:r>
            <a:endParaRPr lang="zh-CN" altLang="en-US" sz="3200" dirty="0"/>
          </a:p>
        </p:txBody>
      </p:sp>
      <p:sp>
        <p:nvSpPr>
          <p:cNvPr id="5" name="矩形 4"/>
          <p:cNvSpPr/>
          <p:nvPr/>
        </p:nvSpPr>
        <p:spPr>
          <a:xfrm>
            <a:off x="827584" y="2060848"/>
            <a:ext cx="5112568" cy="3785652"/>
          </a:xfrm>
          <a:prstGeom prst="rect">
            <a:avLst/>
          </a:prstGeom>
        </p:spPr>
        <p:txBody>
          <a:bodyPr wrap="square">
            <a:spAutoFit/>
          </a:bodyPr>
          <a:lstStyle/>
          <a:p>
            <a:pPr>
              <a:lnSpc>
                <a:spcPct val="150000"/>
              </a:lnSpc>
            </a:pPr>
            <a:r>
              <a:rPr lang="en-US" altLang="zh-CN" sz="3200" dirty="0">
                <a:solidFill>
                  <a:schemeClr val="bg1">
                    <a:lumMod val="50000"/>
                  </a:schemeClr>
                </a:solidFill>
                <a:latin typeface="Times New Roman" pitchFamily="18" charset="0"/>
                <a:cs typeface="Times New Roman" pitchFamily="18" charset="0"/>
              </a:rPr>
              <a:t>QMS</a:t>
            </a:r>
            <a:r>
              <a:rPr lang="zh-CN" altLang="en-US" sz="3200" dirty="0">
                <a:solidFill>
                  <a:schemeClr val="bg1">
                    <a:lumMod val="50000"/>
                  </a:schemeClr>
                </a:solidFill>
                <a:latin typeface="Times New Roman" pitchFamily="18" charset="0"/>
                <a:cs typeface="Times New Roman" pitchFamily="18" charset="0"/>
              </a:rPr>
              <a:t>：质量管理体系</a:t>
            </a:r>
            <a:endParaRPr lang="en-US" altLang="zh-CN" sz="3200" dirty="0">
              <a:solidFill>
                <a:schemeClr val="bg1">
                  <a:lumMod val="50000"/>
                </a:schemeClr>
              </a:solidFill>
              <a:latin typeface="Times New Roman" pitchFamily="18" charset="0"/>
              <a:cs typeface="Times New Roman" pitchFamily="18" charset="0"/>
            </a:endParaRPr>
          </a:p>
          <a:p>
            <a:pPr>
              <a:lnSpc>
                <a:spcPct val="150000"/>
              </a:lnSpc>
            </a:pPr>
            <a:r>
              <a:rPr lang="en-US" altLang="zh-CN" sz="3200" dirty="0">
                <a:solidFill>
                  <a:schemeClr val="bg1">
                    <a:lumMod val="50000"/>
                  </a:schemeClr>
                </a:solidFill>
                <a:latin typeface="Times New Roman" pitchFamily="18" charset="0"/>
                <a:cs typeface="Times New Roman" pitchFamily="18" charset="0"/>
              </a:rPr>
              <a:t>QM</a:t>
            </a:r>
            <a:r>
              <a:rPr lang="zh-CN" altLang="en-US" sz="3200" dirty="0">
                <a:solidFill>
                  <a:schemeClr val="bg1">
                    <a:lumMod val="50000"/>
                  </a:schemeClr>
                </a:solidFill>
                <a:latin typeface="Times New Roman" pitchFamily="18" charset="0"/>
                <a:cs typeface="Times New Roman" pitchFamily="18" charset="0"/>
              </a:rPr>
              <a:t>：质量管理</a:t>
            </a:r>
            <a:endParaRPr lang="en-US" altLang="zh-CN" sz="3200" dirty="0">
              <a:solidFill>
                <a:schemeClr val="bg1">
                  <a:lumMod val="50000"/>
                </a:schemeClr>
              </a:solidFill>
              <a:latin typeface="Times New Roman" pitchFamily="18" charset="0"/>
              <a:cs typeface="Times New Roman" pitchFamily="18" charset="0"/>
            </a:endParaRPr>
          </a:p>
          <a:p>
            <a:pPr>
              <a:lnSpc>
                <a:spcPct val="150000"/>
              </a:lnSpc>
            </a:pPr>
            <a:r>
              <a:rPr lang="en-US" altLang="zh-CN" sz="3200" dirty="0">
                <a:solidFill>
                  <a:schemeClr val="bg1">
                    <a:lumMod val="50000"/>
                  </a:schemeClr>
                </a:solidFill>
                <a:latin typeface="Times New Roman" pitchFamily="18" charset="0"/>
                <a:cs typeface="Times New Roman" pitchFamily="18" charset="0"/>
              </a:rPr>
              <a:t>MS</a:t>
            </a:r>
            <a:r>
              <a:rPr lang="zh-CN" altLang="en-US" sz="3200" dirty="0">
                <a:solidFill>
                  <a:schemeClr val="bg1">
                    <a:lumMod val="50000"/>
                  </a:schemeClr>
                </a:solidFill>
                <a:latin typeface="Times New Roman" pitchFamily="18" charset="0"/>
                <a:cs typeface="Times New Roman" pitchFamily="18" charset="0"/>
              </a:rPr>
              <a:t>：管理体系</a:t>
            </a:r>
            <a:endParaRPr lang="en-US" altLang="zh-CN" sz="3200" dirty="0">
              <a:solidFill>
                <a:schemeClr val="bg1">
                  <a:lumMod val="50000"/>
                </a:schemeClr>
              </a:solidFill>
              <a:latin typeface="Times New Roman" pitchFamily="18" charset="0"/>
              <a:cs typeface="Times New Roman" pitchFamily="18" charset="0"/>
            </a:endParaRPr>
          </a:p>
          <a:p>
            <a:pPr>
              <a:lnSpc>
                <a:spcPct val="150000"/>
              </a:lnSpc>
            </a:pPr>
            <a:r>
              <a:rPr lang="en-US" altLang="zh-CN" sz="3200" dirty="0">
                <a:solidFill>
                  <a:schemeClr val="bg1">
                    <a:lumMod val="50000"/>
                  </a:schemeClr>
                </a:solidFill>
                <a:latin typeface="Times New Roman" pitchFamily="18" charset="0"/>
                <a:cs typeface="Times New Roman" pitchFamily="18" charset="0"/>
              </a:rPr>
              <a:t>QC</a:t>
            </a:r>
            <a:r>
              <a:rPr lang="zh-CN" altLang="en-US" sz="3200" dirty="0">
                <a:solidFill>
                  <a:schemeClr val="bg1">
                    <a:lumMod val="50000"/>
                  </a:schemeClr>
                </a:solidFill>
                <a:latin typeface="Times New Roman" pitchFamily="18" charset="0"/>
                <a:cs typeface="Times New Roman" pitchFamily="18" charset="0"/>
              </a:rPr>
              <a:t>：质量控制</a:t>
            </a:r>
            <a:endParaRPr lang="en-US" altLang="zh-CN" sz="3200" dirty="0">
              <a:solidFill>
                <a:schemeClr val="bg1">
                  <a:lumMod val="50000"/>
                </a:schemeClr>
              </a:solidFill>
              <a:latin typeface="Times New Roman" pitchFamily="18" charset="0"/>
              <a:cs typeface="Times New Roman" pitchFamily="18" charset="0"/>
            </a:endParaRPr>
          </a:p>
          <a:p>
            <a:pPr>
              <a:lnSpc>
                <a:spcPct val="150000"/>
              </a:lnSpc>
            </a:pPr>
            <a:r>
              <a:rPr lang="en-US" altLang="zh-CN" sz="3200" dirty="0">
                <a:solidFill>
                  <a:schemeClr val="bg1">
                    <a:lumMod val="50000"/>
                  </a:schemeClr>
                </a:solidFill>
                <a:latin typeface="Times New Roman" pitchFamily="18" charset="0"/>
                <a:cs typeface="Times New Roman" pitchFamily="18" charset="0"/>
              </a:rPr>
              <a:t>QA</a:t>
            </a:r>
            <a:r>
              <a:rPr lang="zh-CN" altLang="en-US" sz="3200" dirty="0">
                <a:solidFill>
                  <a:schemeClr val="bg1">
                    <a:lumMod val="50000"/>
                  </a:schemeClr>
                </a:solidFill>
                <a:latin typeface="Times New Roman" pitchFamily="18" charset="0"/>
                <a:cs typeface="Times New Roman" pitchFamily="18" charset="0"/>
              </a:rPr>
              <a:t>：质量保证</a:t>
            </a:r>
            <a:endParaRPr lang="en-US" altLang="zh-CN" sz="3200" dirty="0">
              <a:solidFill>
                <a:schemeClr val="bg1">
                  <a:lumMod val="50000"/>
                </a:schemeClr>
              </a:solidFill>
              <a:latin typeface="Times New Roman" pitchFamily="18" charset="0"/>
              <a:cs typeface="Times New Roman"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2676806658"/>
              </p:ext>
            </p:extLst>
          </p:nvPr>
        </p:nvGraphicFramePr>
        <p:xfrm>
          <a:off x="7620000" y="4869160"/>
          <a:ext cx="1524000" cy="1436687"/>
        </p:xfrm>
        <a:graphic>
          <a:graphicData uri="http://schemas.openxmlformats.org/presentationml/2006/ole">
            <mc:AlternateContent xmlns:mc="http://schemas.openxmlformats.org/markup-compatibility/2006">
              <mc:Choice xmlns:v="urn:schemas-microsoft-com:vml" Requires="v">
                <p:oleObj spid="_x0000_s13349" r:id="rId3" imgW="2530440" imgH="2385720" progId="CorelDraw.Graphic.9">
                  <p:embed/>
                </p:oleObj>
              </mc:Choice>
              <mc:Fallback>
                <p:oleObj r:id="rId3" imgW="2530440" imgH="2385720" progId="CorelDraw.Graphic.9">
                  <p:embed/>
                  <p:pic>
                    <p:nvPicPr>
                      <p:cNvPr id="0" name="对象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4869160"/>
                        <a:ext cx="1524000" cy="1436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3568713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99592" y="1884972"/>
            <a:ext cx="7488832" cy="535916"/>
          </a:xfrm>
          <a:prstGeom prst="rect">
            <a:avLst/>
          </a:prstGeom>
        </p:spPr>
        <p:txBody>
          <a:bodyPr wrap="square">
            <a:spAutoFit/>
          </a:bodyPr>
          <a:lstStyle/>
          <a:p>
            <a:pPr>
              <a:lnSpc>
                <a:spcPct val="150000"/>
              </a:lnSpc>
            </a:pPr>
            <a:r>
              <a:rPr lang="zh-CN" altLang="en-US" sz="2200" dirty="0">
                <a:solidFill>
                  <a:schemeClr val="bg1">
                    <a:lumMod val="50000"/>
                  </a:schemeClr>
                </a:solidFill>
                <a:latin typeface="Times New Roman" pitchFamily="18" charset="0"/>
                <a:cs typeface="Times New Roman" pitchFamily="18" charset="0"/>
              </a:rPr>
              <a:t>管理的方方面面：质量、物资、财务、人力、技术等</a:t>
            </a:r>
            <a:endParaRPr lang="en-US" altLang="zh-CN" sz="2200" dirty="0">
              <a:solidFill>
                <a:schemeClr val="bg1">
                  <a:lumMod val="50000"/>
                </a:schemeClr>
              </a:solidFill>
              <a:latin typeface="Times New Roman" pitchFamily="18" charset="0"/>
              <a:cs typeface="Times New Roman" pitchFamily="18" charset="0"/>
            </a:endParaRPr>
          </a:p>
        </p:txBody>
      </p:sp>
      <p:sp>
        <p:nvSpPr>
          <p:cNvPr id="6" name="矩形 5"/>
          <p:cNvSpPr/>
          <p:nvPr/>
        </p:nvSpPr>
        <p:spPr>
          <a:xfrm>
            <a:off x="827584" y="2389028"/>
            <a:ext cx="7488832" cy="576248"/>
          </a:xfrm>
          <a:prstGeom prst="rect">
            <a:avLst/>
          </a:prstGeom>
        </p:spPr>
        <p:txBody>
          <a:bodyPr wrap="square">
            <a:spAutoFit/>
          </a:bodyPr>
          <a:lstStyle/>
          <a:p>
            <a:pPr>
              <a:lnSpc>
                <a:spcPct val="150000"/>
              </a:lnSpc>
            </a:pPr>
            <a:r>
              <a:rPr lang="zh-CN" altLang="en-US" sz="2400" b="1" dirty="0">
                <a:solidFill>
                  <a:schemeClr val="bg1">
                    <a:lumMod val="50000"/>
                  </a:schemeClr>
                </a:solidFill>
                <a:latin typeface="Times New Roman" pitchFamily="18" charset="0"/>
                <a:cs typeface="Times New Roman" pitchFamily="18" charset="0"/>
              </a:rPr>
              <a:t>质量管理包括的活动：</a:t>
            </a:r>
            <a:endParaRPr lang="en-US" altLang="zh-CN" sz="2400" b="1" dirty="0">
              <a:solidFill>
                <a:schemeClr val="bg1">
                  <a:lumMod val="50000"/>
                </a:schemeClr>
              </a:solidFill>
              <a:latin typeface="Times New Roman" pitchFamily="18" charset="0"/>
              <a:cs typeface="Times New Roman" pitchFamily="18" charset="0"/>
            </a:endParaRPr>
          </a:p>
        </p:txBody>
      </p:sp>
      <p:sp>
        <p:nvSpPr>
          <p:cNvPr id="9" name="TextBox 8"/>
          <p:cNvSpPr txBox="1"/>
          <p:nvPr/>
        </p:nvSpPr>
        <p:spPr>
          <a:xfrm>
            <a:off x="899592" y="3429000"/>
            <a:ext cx="576064" cy="2062103"/>
          </a:xfrm>
          <a:prstGeom prst="rect">
            <a:avLst/>
          </a:prstGeom>
          <a:noFill/>
          <a:ln>
            <a:solidFill>
              <a:schemeClr val="tx1"/>
            </a:solidFill>
          </a:ln>
        </p:spPr>
        <p:txBody>
          <a:bodyPr wrap="square" rtlCol="0">
            <a:spAutoFit/>
          </a:bodyPr>
          <a:lstStyle/>
          <a:p>
            <a:r>
              <a:rPr lang="zh-CN" altLang="en-US" sz="3200" dirty="0"/>
              <a:t>质量管理</a:t>
            </a:r>
          </a:p>
        </p:txBody>
      </p:sp>
      <p:sp>
        <p:nvSpPr>
          <p:cNvPr id="10" name="TextBox 9"/>
          <p:cNvSpPr txBox="1"/>
          <p:nvPr/>
        </p:nvSpPr>
        <p:spPr>
          <a:xfrm>
            <a:off x="2339752" y="3933056"/>
            <a:ext cx="1872208" cy="1077218"/>
          </a:xfrm>
          <a:prstGeom prst="rect">
            <a:avLst/>
          </a:prstGeom>
          <a:noFill/>
          <a:ln>
            <a:solidFill>
              <a:schemeClr val="tx1"/>
            </a:solidFill>
          </a:ln>
        </p:spPr>
        <p:txBody>
          <a:bodyPr wrap="square" rtlCol="0">
            <a:spAutoFit/>
          </a:bodyPr>
          <a:lstStyle/>
          <a:p>
            <a:pPr algn="ctr"/>
            <a:r>
              <a:rPr lang="zh-CN" altLang="en-US" sz="3200" dirty="0"/>
              <a:t>质量方针</a:t>
            </a:r>
            <a:endParaRPr lang="en-US" altLang="zh-CN" sz="3200" dirty="0"/>
          </a:p>
          <a:p>
            <a:pPr algn="ctr"/>
            <a:r>
              <a:rPr lang="zh-CN" altLang="en-US" sz="3200" dirty="0"/>
              <a:t>质量目标</a:t>
            </a:r>
          </a:p>
        </p:txBody>
      </p:sp>
      <p:cxnSp>
        <p:nvCxnSpPr>
          <p:cNvPr id="12" name="直接箭头连接符 11"/>
          <p:cNvCxnSpPr/>
          <p:nvPr/>
        </p:nvCxnSpPr>
        <p:spPr>
          <a:xfrm>
            <a:off x="1619672" y="4473116"/>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004048" y="2996952"/>
            <a:ext cx="576064" cy="3046988"/>
          </a:xfrm>
          <a:prstGeom prst="rect">
            <a:avLst/>
          </a:prstGeom>
          <a:noFill/>
          <a:ln>
            <a:solidFill>
              <a:schemeClr val="tx1"/>
            </a:solidFill>
          </a:ln>
        </p:spPr>
        <p:txBody>
          <a:bodyPr wrap="square" rtlCol="0">
            <a:spAutoFit/>
          </a:bodyPr>
          <a:lstStyle/>
          <a:p>
            <a:r>
              <a:rPr lang="zh-CN" altLang="en-US" sz="3200" dirty="0"/>
              <a:t>质量管理体系</a:t>
            </a:r>
          </a:p>
        </p:txBody>
      </p:sp>
      <p:cxnSp>
        <p:nvCxnSpPr>
          <p:cNvPr id="14" name="直接箭头连接符 13"/>
          <p:cNvCxnSpPr/>
          <p:nvPr/>
        </p:nvCxnSpPr>
        <p:spPr>
          <a:xfrm>
            <a:off x="4355976" y="4473116"/>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372200" y="2924944"/>
            <a:ext cx="1872208" cy="461665"/>
          </a:xfrm>
          <a:prstGeom prst="rect">
            <a:avLst/>
          </a:prstGeom>
          <a:noFill/>
          <a:ln>
            <a:solidFill>
              <a:schemeClr val="tx1"/>
            </a:solidFill>
          </a:ln>
        </p:spPr>
        <p:txBody>
          <a:bodyPr wrap="square" rtlCol="0">
            <a:spAutoFit/>
          </a:bodyPr>
          <a:lstStyle/>
          <a:p>
            <a:pPr algn="ctr"/>
            <a:r>
              <a:rPr lang="zh-CN" altLang="en-US" sz="2400" dirty="0"/>
              <a:t>质量策划</a:t>
            </a:r>
            <a:endParaRPr lang="en-US" altLang="zh-CN" sz="2400" dirty="0"/>
          </a:p>
        </p:txBody>
      </p:sp>
      <p:sp>
        <p:nvSpPr>
          <p:cNvPr id="16" name="TextBox 15"/>
          <p:cNvSpPr txBox="1"/>
          <p:nvPr/>
        </p:nvSpPr>
        <p:spPr>
          <a:xfrm>
            <a:off x="6372200" y="3790963"/>
            <a:ext cx="1872208" cy="461665"/>
          </a:xfrm>
          <a:prstGeom prst="rect">
            <a:avLst/>
          </a:prstGeom>
          <a:noFill/>
          <a:ln>
            <a:solidFill>
              <a:schemeClr val="tx1"/>
            </a:solidFill>
          </a:ln>
        </p:spPr>
        <p:txBody>
          <a:bodyPr wrap="square" rtlCol="0">
            <a:spAutoFit/>
          </a:bodyPr>
          <a:lstStyle/>
          <a:p>
            <a:pPr algn="ctr"/>
            <a:r>
              <a:rPr lang="zh-CN" altLang="en-US" sz="2400" dirty="0"/>
              <a:t>质量控制</a:t>
            </a:r>
          </a:p>
        </p:txBody>
      </p:sp>
      <p:sp>
        <p:nvSpPr>
          <p:cNvPr id="17" name="TextBox 16"/>
          <p:cNvSpPr txBox="1"/>
          <p:nvPr/>
        </p:nvSpPr>
        <p:spPr>
          <a:xfrm>
            <a:off x="6372200" y="4656982"/>
            <a:ext cx="1872208" cy="461665"/>
          </a:xfrm>
          <a:prstGeom prst="rect">
            <a:avLst/>
          </a:prstGeom>
          <a:noFill/>
          <a:ln>
            <a:solidFill>
              <a:schemeClr val="tx1"/>
            </a:solidFill>
          </a:ln>
        </p:spPr>
        <p:txBody>
          <a:bodyPr wrap="square" rtlCol="0">
            <a:spAutoFit/>
          </a:bodyPr>
          <a:lstStyle/>
          <a:p>
            <a:pPr algn="ctr"/>
            <a:r>
              <a:rPr lang="zh-CN" altLang="en-US" sz="2400" dirty="0"/>
              <a:t>质量保证</a:t>
            </a:r>
          </a:p>
        </p:txBody>
      </p:sp>
      <p:sp>
        <p:nvSpPr>
          <p:cNvPr id="18" name="TextBox 17"/>
          <p:cNvSpPr txBox="1"/>
          <p:nvPr/>
        </p:nvSpPr>
        <p:spPr>
          <a:xfrm>
            <a:off x="6372200" y="5523001"/>
            <a:ext cx="1872208" cy="461665"/>
          </a:xfrm>
          <a:prstGeom prst="rect">
            <a:avLst/>
          </a:prstGeom>
          <a:noFill/>
          <a:ln>
            <a:solidFill>
              <a:schemeClr val="tx1"/>
            </a:solidFill>
          </a:ln>
        </p:spPr>
        <p:txBody>
          <a:bodyPr wrap="square" rtlCol="0">
            <a:spAutoFit/>
          </a:bodyPr>
          <a:lstStyle/>
          <a:p>
            <a:pPr algn="ctr"/>
            <a:r>
              <a:rPr lang="zh-CN" altLang="en-US" sz="2400" dirty="0"/>
              <a:t>质量改进</a:t>
            </a:r>
          </a:p>
        </p:txBody>
      </p:sp>
      <p:cxnSp>
        <p:nvCxnSpPr>
          <p:cNvPr id="19" name="直接箭头连接符 18"/>
          <p:cNvCxnSpPr/>
          <p:nvPr/>
        </p:nvCxnSpPr>
        <p:spPr>
          <a:xfrm>
            <a:off x="5724128" y="3212976"/>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a:off x="5724128" y="4077072"/>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5724128" y="4941168"/>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a:off x="5724128" y="5805264"/>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0" idx="1"/>
            <a:endCxn id="10" idx="3"/>
          </p:cNvCxnSpPr>
          <p:nvPr/>
        </p:nvCxnSpPr>
        <p:spPr>
          <a:xfrm>
            <a:off x="2339752" y="4471665"/>
            <a:ext cx="18722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83568" y="1340768"/>
            <a:ext cx="7488832" cy="584775"/>
          </a:xfrm>
          <a:prstGeom prst="rect">
            <a:avLst/>
          </a:prstGeom>
        </p:spPr>
        <p:txBody>
          <a:bodyPr/>
          <a:lstStyle/>
          <a:p>
            <a:pPr algn="ctr">
              <a:spcBef>
                <a:spcPct val="20000"/>
              </a:spcBef>
              <a:buFont typeface="Arial" pitchFamily="34" charset="0"/>
              <a:buNone/>
            </a:pPr>
            <a:r>
              <a:rPr lang="zh-CN" altLang="en-US" sz="3200" b="1" dirty="0">
                <a:latin typeface="Times New Roman" pitchFamily="18" charset="0"/>
                <a:cs typeface="Times New Roman" pitchFamily="18" charset="0"/>
              </a:rPr>
              <a:t>质量管理</a:t>
            </a:r>
            <a:endParaRPr lang="en-US" altLang="zh-CN"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27295215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83568" y="1340768"/>
            <a:ext cx="7488832" cy="584775"/>
          </a:xfrm>
          <a:prstGeom prst="rect">
            <a:avLst/>
          </a:prstGeom>
        </p:spPr>
        <p:txBody>
          <a:bodyPr/>
          <a:lstStyle/>
          <a:p>
            <a:pPr algn="ctr">
              <a:spcBef>
                <a:spcPct val="20000"/>
              </a:spcBef>
              <a:buFont typeface="Arial" pitchFamily="34" charset="0"/>
              <a:buNone/>
            </a:pPr>
            <a:r>
              <a:rPr lang="zh-CN" altLang="en-US" sz="3200" b="1" dirty="0">
                <a:latin typeface="Times New Roman" pitchFamily="18" charset="0"/>
                <a:cs typeface="Times New Roman" pitchFamily="18" charset="0"/>
              </a:rPr>
              <a:t>质量管理</a:t>
            </a:r>
            <a:endParaRPr lang="en-US" altLang="zh-CN" sz="3200" b="1" dirty="0">
              <a:latin typeface="Times New Roman" pitchFamily="18" charset="0"/>
              <a:cs typeface="Times New Roman" pitchFamily="18" charset="0"/>
            </a:endParaRPr>
          </a:p>
        </p:txBody>
      </p:sp>
      <p:sp>
        <p:nvSpPr>
          <p:cNvPr id="23" name="Rectangle 3"/>
          <p:cNvSpPr txBox="1">
            <a:spLocks noChangeArrowheads="1"/>
          </p:cNvSpPr>
          <p:nvPr/>
        </p:nvSpPr>
        <p:spPr>
          <a:xfrm>
            <a:off x="467544" y="2204864"/>
            <a:ext cx="4176464" cy="4032448"/>
          </a:xfrm>
          <a:prstGeom prst="rect">
            <a:avLst/>
          </a:prstGeom>
        </p:spPr>
        <p:txBody>
          <a:bodyPr/>
          <a:lstStyle>
            <a:lvl1pPr marL="0" indent="0" algn="ctr" defTabSz="914400" rtl="0" eaLnBrk="1" latinLnBrk="0" hangingPunct="1">
              <a:spcBef>
                <a:spcPct val="20000"/>
              </a:spcBef>
              <a:buFont typeface="Arial" pitchFamily="34" charset="0"/>
              <a:buNone/>
              <a:defRPr sz="2800" b="0" kern="1200">
                <a:solidFill>
                  <a:schemeClr val="bg1">
                    <a:lumMod val="50000"/>
                  </a:schemeClr>
                </a:solidFill>
                <a:latin typeface="Times New Roman" pitchFamily="18" charset="0"/>
                <a:ea typeface="+mn-ea"/>
                <a:cs typeface="Times New Roman" pitchFamily="18"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90000"/>
              </a:lnSpc>
            </a:pPr>
            <a:r>
              <a:rPr lang="en-US" altLang="zh-CN" dirty="0"/>
              <a:t>PDCA</a:t>
            </a:r>
            <a:r>
              <a:rPr lang="zh-CN" altLang="en-US" dirty="0"/>
              <a:t>模式（戴明环）</a:t>
            </a:r>
            <a:endParaRPr lang="en-US" altLang="zh-CN" dirty="0"/>
          </a:p>
          <a:p>
            <a:pPr algn="l">
              <a:lnSpc>
                <a:spcPct val="90000"/>
              </a:lnSpc>
            </a:pPr>
            <a:r>
              <a:rPr lang="en-US" altLang="zh-CN" dirty="0"/>
              <a:t>P(Planning)</a:t>
            </a:r>
            <a:r>
              <a:rPr lang="zh-CN" altLang="en-US" dirty="0"/>
              <a:t>－策划</a:t>
            </a:r>
          </a:p>
          <a:p>
            <a:pPr algn="l">
              <a:lnSpc>
                <a:spcPct val="90000"/>
              </a:lnSpc>
            </a:pPr>
            <a:r>
              <a:rPr lang="en-US" altLang="zh-CN" dirty="0"/>
              <a:t>D(Do)</a:t>
            </a:r>
            <a:r>
              <a:rPr lang="zh-CN" altLang="en-US" dirty="0"/>
              <a:t>－实施</a:t>
            </a:r>
          </a:p>
          <a:p>
            <a:pPr algn="l">
              <a:lnSpc>
                <a:spcPct val="90000"/>
              </a:lnSpc>
            </a:pPr>
            <a:r>
              <a:rPr lang="en-US" altLang="zh-CN" dirty="0"/>
              <a:t>C(Check)</a:t>
            </a:r>
            <a:r>
              <a:rPr lang="zh-CN" altLang="en-US" dirty="0"/>
              <a:t>－检查</a:t>
            </a:r>
          </a:p>
          <a:p>
            <a:pPr algn="l">
              <a:lnSpc>
                <a:spcPct val="90000"/>
              </a:lnSpc>
            </a:pPr>
            <a:r>
              <a:rPr lang="en-US" altLang="zh-CN" dirty="0"/>
              <a:t>A(Action)</a:t>
            </a:r>
            <a:r>
              <a:rPr lang="zh-CN" altLang="en-US" dirty="0"/>
              <a:t>－处置</a:t>
            </a:r>
            <a:r>
              <a:rPr lang="en-US" altLang="zh-CN" dirty="0"/>
              <a:t>/</a:t>
            </a:r>
            <a:r>
              <a:rPr lang="zh-CN" altLang="en-US" dirty="0"/>
              <a:t>改进</a:t>
            </a:r>
            <a:endParaRPr lang="en-US" altLang="zh-CN" dirty="0"/>
          </a:p>
          <a:p>
            <a:pPr algn="l">
              <a:lnSpc>
                <a:spcPct val="90000"/>
              </a:lnSpc>
            </a:pPr>
            <a:endParaRPr lang="en-US" altLang="zh-CN" sz="1800" dirty="0"/>
          </a:p>
          <a:p>
            <a:pPr algn="l">
              <a:lnSpc>
                <a:spcPct val="90000"/>
              </a:lnSpc>
            </a:pPr>
            <a:r>
              <a:rPr lang="zh-CN" altLang="en-US" sz="1800" dirty="0"/>
              <a:t>注：</a:t>
            </a:r>
            <a:endParaRPr lang="en-US" altLang="zh-CN" sz="1800" dirty="0"/>
          </a:p>
          <a:p>
            <a:pPr algn="l">
              <a:lnSpc>
                <a:spcPct val="90000"/>
              </a:lnSpc>
            </a:pPr>
            <a:r>
              <a:rPr lang="en-US" altLang="zh-CN" sz="1800" dirty="0"/>
              <a:t>PDCA</a:t>
            </a:r>
            <a:r>
              <a:rPr lang="zh-CN" altLang="en-US" sz="1800" dirty="0"/>
              <a:t>循环是能使任何一项活动有效进行的一种合乎逻辑的工作程序，在质量管理中得到了广泛应用。</a:t>
            </a:r>
            <a:endParaRPr lang="en-US" altLang="zh-CN" sz="1800" dirty="0"/>
          </a:p>
        </p:txBody>
      </p:sp>
      <p:pic>
        <p:nvPicPr>
          <p:cNvPr id="8194" name="Picture 2" descr="03087bf40ad162d9b658b67511dfa9ec8a13cd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910235"/>
            <a:ext cx="4320480" cy="411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3801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p:cNvSpPr>
            <a:spLocks noGrp="1"/>
          </p:cNvSpPr>
          <p:nvPr>
            <p:ph type="ctrTitle"/>
          </p:nvPr>
        </p:nvSpPr>
        <p:spPr>
          <a:xfrm>
            <a:off x="827584" y="2708920"/>
            <a:ext cx="7772400" cy="1224136"/>
          </a:xfrm>
        </p:spPr>
        <p:txBody>
          <a:bodyPr/>
          <a:lstStyle/>
          <a:p>
            <a:pPr>
              <a:spcBef>
                <a:spcPct val="20000"/>
              </a:spcBef>
              <a:buFont typeface="Arial" pitchFamily="34" charset="0"/>
            </a:pPr>
            <a:r>
              <a:rPr lang="zh-CN" altLang="en-US" sz="3200" dirty="0"/>
              <a:t>第</a:t>
            </a:r>
            <a:r>
              <a:rPr lang="zh-CN" altLang="en-US" dirty="0"/>
              <a:t>四</a:t>
            </a:r>
            <a:r>
              <a:rPr lang="zh-CN" altLang="en-US" sz="3200" dirty="0"/>
              <a:t>章</a:t>
            </a:r>
            <a:r>
              <a:rPr lang="en-US" altLang="zh-CN" sz="3200" dirty="0"/>
              <a:t/>
            </a:r>
            <a:br>
              <a:rPr lang="en-US" altLang="zh-CN" sz="3200" dirty="0"/>
            </a:br>
            <a:r>
              <a:rPr lang="zh-CN" altLang="en-US" sz="3200" dirty="0"/>
              <a:t>医疗器械的法律法规与上市前产品注册</a:t>
            </a:r>
          </a:p>
        </p:txBody>
      </p:sp>
    </p:spTree>
    <p:extLst>
      <p:ext uri="{BB962C8B-B14F-4D97-AF65-F5344CB8AC3E}">
        <p14:creationId xmlns:p14="http://schemas.microsoft.com/office/powerpoint/2010/main" val="11911795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547664" y="2420888"/>
            <a:ext cx="5867400" cy="418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1691680" y="1268760"/>
            <a:ext cx="6048672" cy="1077218"/>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医疗器械全生命周期</a:t>
            </a:r>
            <a:endParaRPr lang="en-US" altLang="zh-CN" sz="3600" b="1" dirty="0">
              <a:latin typeface="Times New Roman" pitchFamily="18" charset="0"/>
              <a:ea typeface="+mj-ea"/>
              <a:cs typeface="Times New Roman" pitchFamily="18" charset="0"/>
            </a:endParaRPr>
          </a:p>
          <a:p>
            <a:pPr algn="ctr">
              <a:spcBef>
                <a:spcPct val="0"/>
              </a:spcBef>
            </a:pPr>
            <a:r>
              <a:rPr lang="zh-CN" altLang="en-US" sz="3600" b="1" dirty="0">
                <a:latin typeface="Times New Roman" pitchFamily="18" charset="0"/>
                <a:ea typeface="+mj-ea"/>
                <a:cs typeface="Times New Roman" pitchFamily="18" charset="0"/>
              </a:rPr>
              <a:t>监督管理的法规框架体系</a:t>
            </a:r>
          </a:p>
        </p:txBody>
      </p:sp>
    </p:spTree>
    <p:extLst>
      <p:ext uri="{BB962C8B-B14F-4D97-AF65-F5344CB8AC3E}">
        <p14:creationId xmlns:p14="http://schemas.microsoft.com/office/powerpoint/2010/main" val="6176771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772816"/>
            <a:ext cx="7344816" cy="497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1043608" y="1268760"/>
            <a:ext cx="7704856" cy="720080"/>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医疗器械注册管理的法规框架体系</a:t>
            </a:r>
          </a:p>
        </p:txBody>
      </p:sp>
    </p:spTree>
    <p:extLst>
      <p:ext uri="{BB962C8B-B14F-4D97-AF65-F5344CB8AC3E}">
        <p14:creationId xmlns:p14="http://schemas.microsoft.com/office/powerpoint/2010/main" val="35668318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1196752"/>
            <a:ext cx="7992888" cy="792088"/>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医疗器械生产监管的法规框架体系</a:t>
            </a:r>
          </a:p>
        </p:txBody>
      </p:sp>
      <p:pic>
        <p:nvPicPr>
          <p:cNvPr id="1024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11560" y="1738695"/>
            <a:ext cx="8064896" cy="5002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0729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1196752"/>
            <a:ext cx="7992888" cy="648072"/>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医疗器械经营监管的法规框架体系</a:t>
            </a:r>
          </a:p>
        </p:txBody>
      </p:sp>
      <p:pic>
        <p:nvPicPr>
          <p:cNvPr id="1126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11560" y="1772816"/>
            <a:ext cx="7964876" cy="489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33696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268760"/>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具体法规和标准</a:t>
            </a:r>
          </a:p>
        </p:txBody>
      </p:sp>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95537" y="1844824"/>
            <a:ext cx="4468564" cy="4543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623" b="10840"/>
          <a:stretch/>
        </p:blipFill>
        <p:spPr bwMode="auto">
          <a:xfrm>
            <a:off x="5004049" y="1916832"/>
            <a:ext cx="3860552" cy="2947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62873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268760"/>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初创公司厂房规划</a:t>
            </a:r>
          </a:p>
        </p:txBody>
      </p:sp>
      <p:sp>
        <p:nvSpPr>
          <p:cNvPr id="2" name="矩形 1"/>
          <p:cNvSpPr/>
          <p:nvPr/>
        </p:nvSpPr>
        <p:spPr>
          <a:xfrm>
            <a:off x="251520" y="1844824"/>
            <a:ext cx="8784976" cy="4493538"/>
          </a:xfrm>
          <a:prstGeom prst="rect">
            <a:avLst/>
          </a:prstGeom>
        </p:spPr>
        <p:txBody>
          <a:bodyPr wrap="square">
            <a:spAutoFit/>
          </a:bodyPr>
          <a:lstStyle/>
          <a:p>
            <a:r>
              <a:rPr lang="zh-CN" altLang="en-US" sz="2200" dirty="0">
                <a:solidFill>
                  <a:schemeClr val="bg1">
                    <a:lumMod val="50000"/>
                  </a:schemeClr>
                </a:solidFill>
              </a:rPr>
              <a:t>对于厂房问题，需要根据产品管理类别进行考量。</a:t>
            </a:r>
          </a:p>
          <a:p>
            <a:r>
              <a:rPr lang="zh-CN" altLang="en-US" sz="2200" dirty="0">
                <a:solidFill>
                  <a:schemeClr val="bg1">
                    <a:lumMod val="50000"/>
                  </a:schemeClr>
                </a:solidFill>
              </a:rPr>
              <a:t>非无菌产品要求相对较低。若为无菌、体外诊断类产品，则应严格按照法规和标准选址，远离有污染的空气和水（如远离铁离、码头、机场、交通要道以及散发大量粉尘、屠宰场、染料等）；</a:t>
            </a:r>
          </a:p>
          <a:p>
            <a:endParaRPr lang="zh-CN" altLang="en-US" sz="2200" dirty="0">
              <a:solidFill>
                <a:schemeClr val="bg1">
                  <a:lumMod val="50000"/>
                </a:schemeClr>
              </a:solidFill>
            </a:endParaRPr>
          </a:p>
          <a:p>
            <a:r>
              <a:rPr lang="zh-CN" altLang="en-US" sz="2200" dirty="0">
                <a:solidFill>
                  <a:schemeClr val="bg1">
                    <a:lumMod val="50000"/>
                  </a:schemeClr>
                </a:solidFill>
              </a:rPr>
              <a:t>对厂房的设计和装修，必须请专业的团队和公司来设计和施工，如行政区、生活区和辅助区不得相互防碍影响，空气洁净级别不同的洁净室（区）之间的静压差应大于</a:t>
            </a:r>
            <a:r>
              <a:rPr lang="en-US" altLang="zh-CN" sz="2200" dirty="0">
                <a:solidFill>
                  <a:schemeClr val="bg1">
                    <a:lumMod val="50000"/>
                  </a:schemeClr>
                </a:solidFill>
              </a:rPr>
              <a:t>5</a:t>
            </a:r>
            <a:r>
              <a:rPr lang="zh-CN" altLang="en-US" sz="2200" dirty="0">
                <a:solidFill>
                  <a:schemeClr val="bg1">
                    <a:lumMod val="50000"/>
                  </a:schemeClr>
                </a:solidFill>
              </a:rPr>
              <a:t>帕，洁净室（区）与室外大气的静压差应大于</a:t>
            </a:r>
            <a:r>
              <a:rPr lang="en-US" altLang="zh-CN" sz="2200" dirty="0">
                <a:solidFill>
                  <a:schemeClr val="bg1">
                    <a:lumMod val="50000"/>
                  </a:schemeClr>
                </a:solidFill>
              </a:rPr>
              <a:t>10</a:t>
            </a:r>
            <a:r>
              <a:rPr lang="zh-CN" altLang="en-US" sz="2200" dirty="0">
                <a:solidFill>
                  <a:schemeClr val="bg1">
                    <a:lumMod val="50000"/>
                  </a:schemeClr>
                </a:solidFill>
              </a:rPr>
              <a:t>帕，空气洁净度级别进行合理布局，人流、物流走向应当合理，避免交叉污染，注意洁净室的水池或地漏等；</a:t>
            </a:r>
          </a:p>
          <a:p>
            <a:endParaRPr lang="zh-CN" altLang="en-US" sz="2200" dirty="0">
              <a:solidFill>
                <a:schemeClr val="bg1">
                  <a:lumMod val="50000"/>
                </a:schemeClr>
              </a:solidFill>
            </a:endParaRPr>
          </a:p>
          <a:p>
            <a:r>
              <a:rPr lang="zh-CN" altLang="en-US" sz="2200" dirty="0">
                <a:solidFill>
                  <a:schemeClr val="bg1">
                    <a:lumMod val="50000"/>
                  </a:schemeClr>
                </a:solidFill>
              </a:rPr>
              <a:t>虽然委托专业公司负责，但整个过程，都需要专业体系人员进一步把关，避免整改，比如消防、环评等通不过等。</a:t>
            </a:r>
          </a:p>
        </p:txBody>
      </p:sp>
    </p:spTree>
    <p:extLst>
      <p:ext uri="{BB962C8B-B14F-4D97-AF65-F5344CB8AC3E}">
        <p14:creationId xmlns:p14="http://schemas.microsoft.com/office/powerpoint/2010/main" val="3207060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268760"/>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初创公司人员配置</a:t>
            </a:r>
          </a:p>
        </p:txBody>
      </p:sp>
      <p:sp>
        <p:nvSpPr>
          <p:cNvPr id="2" name="矩形 1"/>
          <p:cNvSpPr/>
          <p:nvPr/>
        </p:nvSpPr>
        <p:spPr>
          <a:xfrm>
            <a:off x="827584" y="1916832"/>
            <a:ext cx="7632848" cy="4524315"/>
          </a:xfrm>
          <a:prstGeom prst="rect">
            <a:avLst/>
          </a:prstGeom>
        </p:spPr>
        <p:txBody>
          <a:bodyPr wrap="square">
            <a:spAutoFit/>
          </a:bodyPr>
          <a:lstStyle/>
          <a:p>
            <a:r>
              <a:rPr lang="zh-CN" altLang="en-US" sz="2400" dirty="0">
                <a:solidFill>
                  <a:schemeClr val="bg1">
                    <a:lumMod val="50000"/>
                  </a:schemeClr>
                </a:solidFill>
              </a:rPr>
              <a:t>至少</a:t>
            </a:r>
            <a:r>
              <a:rPr lang="en-US" altLang="zh-CN" sz="2400" dirty="0">
                <a:solidFill>
                  <a:schemeClr val="bg1">
                    <a:lumMod val="50000"/>
                  </a:schemeClr>
                </a:solidFill>
              </a:rPr>
              <a:t>7</a:t>
            </a:r>
            <a:r>
              <a:rPr lang="zh-CN" altLang="en-US" sz="2400" dirty="0">
                <a:solidFill>
                  <a:schemeClr val="bg1">
                    <a:lumMod val="50000"/>
                  </a:schemeClr>
                </a:solidFill>
              </a:rPr>
              <a:t>人。具体如下：</a:t>
            </a:r>
            <a:endParaRPr lang="en-US" altLang="zh-CN" sz="2400" dirty="0">
              <a:solidFill>
                <a:schemeClr val="bg1">
                  <a:lumMod val="50000"/>
                </a:schemeClr>
              </a:solidFill>
            </a:endParaRPr>
          </a:p>
          <a:p>
            <a:r>
              <a:rPr lang="en-US" altLang="zh-CN" sz="2400" dirty="0">
                <a:solidFill>
                  <a:schemeClr val="bg1">
                    <a:lumMod val="50000"/>
                  </a:schemeClr>
                </a:solidFill>
              </a:rPr>
              <a:t>1. </a:t>
            </a:r>
            <a:r>
              <a:rPr lang="zh-CN" altLang="en-US" sz="2400" dirty="0">
                <a:solidFill>
                  <a:schemeClr val="bg1">
                    <a:lumMod val="50000"/>
                  </a:schemeClr>
                </a:solidFill>
              </a:rPr>
              <a:t>必备岗位：</a:t>
            </a:r>
            <a:endParaRPr lang="en-US" altLang="zh-CN" sz="2400" dirty="0">
              <a:solidFill>
                <a:schemeClr val="bg1">
                  <a:lumMod val="50000"/>
                </a:schemeClr>
              </a:solidFill>
            </a:endParaRPr>
          </a:p>
          <a:p>
            <a:r>
              <a:rPr lang="zh-CN" altLang="en-US" sz="2400" dirty="0">
                <a:solidFill>
                  <a:schemeClr val="bg1">
                    <a:lumMod val="50000"/>
                  </a:schemeClr>
                </a:solidFill>
              </a:rPr>
              <a:t>生产部负责人</a:t>
            </a:r>
            <a:r>
              <a:rPr lang="en-US" altLang="zh-CN" sz="2400" dirty="0">
                <a:solidFill>
                  <a:schemeClr val="bg1">
                    <a:lumMod val="50000"/>
                  </a:schemeClr>
                </a:solidFill>
              </a:rPr>
              <a:t>1</a:t>
            </a:r>
            <a:r>
              <a:rPr lang="zh-CN" altLang="en-US" sz="2400" dirty="0">
                <a:solidFill>
                  <a:schemeClr val="bg1">
                    <a:lumMod val="50000"/>
                  </a:schemeClr>
                </a:solidFill>
              </a:rPr>
              <a:t>名；</a:t>
            </a:r>
            <a:endParaRPr lang="en-US" altLang="zh-CN" sz="2400" dirty="0">
              <a:solidFill>
                <a:schemeClr val="bg1">
                  <a:lumMod val="50000"/>
                </a:schemeClr>
              </a:solidFill>
            </a:endParaRPr>
          </a:p>
          <a:p>
            <a:r>
              <a:rPr lang="zh-CN" altLang="en-US" sz="2400" dirty="0">
                <a:solidFill>
                  <a:schemeClr val="bg1">
                    <a:lumMod val="50000"/>
                  </a:schemeClr>
                </a:solidFill>
              </a:rPr>
              <a:t>研发部负责人</a:t>
            </a:r>
            <a:r>
              <a:rPr lang="en-US" altLang="zh-CN" sz="2400" dirty="0">
                <a:solidFill>
                  <a:schemeClr val="bg1">
                    <a:lumMod val="50000"/>
                  </a:schemeClr>
                </a:solidFill>
              </a:rPr>
              <a:t>1</a:t>
            </a:r>
            <a:r>
              <a:rPr lang="zh-CN" altLang="en-US" sz="2400" dirty="0">
                <a:solidFill>
                  <a:schemeClr val="bg1">
                    <a:lumMod val="50000"/>
                  </a:schemeClr>
                </a:solidFill>
              </a:rPr>
              <a:t>名；（兼任岗位：采购部负责人）</a:t>
            </a:r>
            <a:endParaRPr lang="en-US" altLang="zh-CN" sz="2400" dirty="0">
              <a:solidFill>
                <a:schemeClr val="bg1">
                  <a:lumMod val="50000"/>
                </a:schemeClr>
              </a:solidFill>
            </a:endParaRPr>
          </a:p>
          <a:p>
            <a:r>
              <a:rPr lang="zh-CN" altLang="en-US" sz="2400" dirty="0">
                <a:solidFill>
                  <a:schemeClr val="bg1">
                    <a:lumMod val="50000"/>
                  </a:schemeClr>
                </a:solidFill>
              </a:rPr>
              <a:t>质量部负责人</a:t>
            </a:r>
            <a:r>
              <a:rPr lang="en-US" altLang="zh-CN" sz="2400" dirty="0">
                <a:solidFill>
                  <a:schemeClr val="bg1">
                    <a:lumMod val="50000"/>
                  </a:schemeClr>
                </a:solidFill>
              </a:rPr>
              <a:t>1</a:t>
            </a:r>
            <a:r>
              <a:rPr lang="zh-CN" altLang="en-US" sz="2400" dirty="0">
                <a:solidFill>
                  <a:schemeClr val="bg1">
                    <a:lumMod val="50000"/>
                  </a:schemeClr>
                </a:solidFill>
              </a:rPr>
              <a:t>名；（兼任岗位：管理者代表）</a:t>
            </a:r>
            <a:endParaRPr lang="en-US" altLang="zh-CN" sz="2400" dirty="0">
              <a:solidFill>
                <a:schemeClr val="bg1">
                  <a:lumMod val="50000"/>
                </a:schemeClr>
              </a:solidFill>
            </a:endParaRPr>
          </a:p>
          <a:p>
            <a:r>
              <a:rPr lang="zh-CN" altLang="en-US" sz="2400" dirty="0">
                <a:solidFill>
                  <a:schemeClr val="bg1">
                    <a:lumMod val="50000"/>
                  </a:schemeClr>
                </a:solidFill>
              </a:rPr>
              <a:t>专职检验员</a:t>
            </a:r>
            <a:r>
              <a:rPr lang="en-US" altLang="zh-CN" sz="2400" dirty="0">
                <a:solidFill>
                  <a:schemeClr val="bg1">
                    <a:lumMod val="50000"/>
                  </a:schemeClr>
                </a:solidFill>
              </a:rPr>
              <a:t>2</a:t>
            </a:r>
            <a:r>
              <a:rPr lang="zh-CN" altLang="en-US" sz="2400" dirty="0">
                <a:solidFill>
                  <a:schemeClr val="bg1">
                    <a:lumMod val="50000"/>
                  </a:schemeClr>
                </a:solidFill>
              </a:rPr>
              <a:t>名；</a:t>
            </a:r>
            <a:endParaRPr lang="en-US" altLang="zh-CN" sz="2400" dirty="0">
              <a:solidFill>
                <a:schemeClr val="bg1">
                  <a:lumMod val="50000"/>
                </a:schemeClr>
              </a:solidFill>
            </a:endParaRPr>
          </a:p>
          <a:p>
            <a:r>
              <a:rPr lang="zh-CN" altLang="en-US" sz="2400" dirty="0">
                <a:solidFill>
                  <a:schemeClr val="bg1">
                    <a:lumMod val="50000"/>
                  </a:schemeClr>
                </a:solidFill>
              </a:rPr>
              <a:t>总经理</a:t>
            </a:r>
            <a:r>
              <a:rPr lang="en-US" altLang="zh-CN" sz="2400" dirty="0">
                <a:solidFill>
                  <a:schemeClr val="bg1">
                    <a:lumMod val="50000"/>
                  </a:schemeClr>
                </a:solidFill>
              </a:rPr>
              <a:t>1</a:t>
            </a:r>
            <a:r>
              <a:rPr lang="zh-CN" altLang="en-US" sz="2400" dirty="0">
                <a:solidFill>
                  <a:schemeClr val="bg1">
                    <a:lumMod val="50000"/>
                  </a:schemeClr>
                </a:solidFill>
              </a:rPr>
              <a:t>名；（兼任岗位：销售部负责人、行政部负责人）；</a:t>
            </a:r>
            <a:endParaRPr lang="en-US" altLang="zh-CN" sz="2400" dirty="0">
              <a:solidFill>
                <a:schemeClr val="bg1">
                  <a:lumMod val="50000"/>
                </a:schemeClr>
              </a:solidFill>
            </a:endParaRPr>
          </a:p>
          <a:p>
            <a:r>
              <a:rPr lang="zh-CN" altLang="en-US" sz="2400" dirty="0">
                <a:solidFill>
                  <a:schemeClr val="bg1">
                    <a:lumMod val="50000"/>
                  </a:schemeClr>
                </a:solidFill>
              </a:rPr>
              <a:t>生产人员</a:t>
            </a:r>
            <a:r>
              <a:rPr lang="en-US" altLang="zh-CN" sz="2400" dirty="0">
                <a:solidFill>
                  <a:schemeClr val="bg1">
                    <a:lumMod val="50000"/>
                  </a:schemeClr>
                </a:solidFill>
              </a:rPr>
              <a:t>1</a:t>
            </a:r>
            <a:r>
              <a:rPr lang="zh-CN" altLang="en-US" sz="2400" dirty="0">
                <a:solidFill>
                  <a:schemeClr val="bg1">
                    <a:lumMod val="50000"/>
                  </a:schemeClr>
                </a:solidFill>
              </a:rPr>
              <a:t>名以上。</a:t>
            </a:r>
            <a:endParaRPr lang="en-US" altLang="zh-CN" sz="2400" dirty="0">
              <a:solidFill>
                <a:schemeClr val="bg1">
                  <a:lumMod val="50000"/>
                </a:schemeClr>
              </a:solidFill>
            </a:endParaRPr>
          </a:p>
          <a:p>
            <a:endParaRPr lang="en-US" altLang="zh-CN" sz="2400" dirty="0">
              <a:solidFill>
                <a:schemeClr val="bg1">
                  <a:lumMod val="50000"/>
                </a:schemeClr>
              </a:solidFill>
            </a:endParaRPr>
          </a:p>
          <a:p>
            <a:r>
              <a:rPr lang="en-US" altLang="zh-CN" sz="2400" dirty="0">
                <a:solidFill>
                  <a:schemeClr val="bg1">
                    <a:lumMod val="50000"/>
                  </a:schemeClr>
                </a:solidFill>
              </a:rPr>
              <a:t>2. </a:t>
            </a:r>
            <a:r>
              <a:rPr lang="zh-CN" altLang="en-US" sz="2400" dirty="0">
                <a:solidFill>
                  <a:schemeClr val="bg1">
                    <a:lumMod val="50000"/>
                  </a:schemeClr>
                </a:solidFill>
              </a:rPr>
              <a:t>内审员</a:t>
            </a:r>
            <a:r>
              <a:rPr lang="en-US" altLang="zh-CN" sz="2400" dirty="0">
                <a:solidFill>
                  <a:schemeClr val="bg1">
                    <a:lumMod val="50000"/>
                  </a:schemeClr>
                </a:solidFill>
              </a:rPr>
              <a:t>2</a:t>
            </a:r>
            <a:r>
              <a:rPr lang="zh-CN" altLang="en-US" sz="2400" dirty="0">
                <a:solidFill>
                  <a:schemeClr val="bg1">
                    <a:lumMod val="50000"/>
                  </a:schemeClr>
                </a:solidFill>
              </a:rPr>
              <a:t>名，持有内审资格证的即可兼任，但</a:t>
            </a:r>
            <a:r>
              <a:rPr lang="en-US" altLang="zh-CN" sz="2400" dirty="0">
                <a:solidFill>
                  <a:schemeClr val="bg1">
                    <a:lumMod val="50000"/>
                  </a:schemeClr>
                </a:solidFill>
              </a:rPr>
              <a:t>2</a:t>
            </a:r>
            <a:r>
              <a:rPr lang="zh-CN" altLang="en-US" sz="2400" dirty="0">
                <a:solidFill>
                  <a:schemeClr val="bg1">
                    <a:lumMod val="50000"/>
                  </a:schemeClr>
                </a:solidFill>
              </a:rPr>
              <a:t>人不得在同部门。</a:t>
            </a:r>
          </a:p>
        </p:txBody>
      </p:sp>
    </p:spTree>
    <p:extLst>
      <p:ext uri="{BB962C8B-B14F-4D97-AF65-F5344CB8AC3E}">
        <p14:creationId xmlns:p14="http://schemas.microsoft.com/office/powerpoint/2010/main" val="17954191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268760"/>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二类医疗器械注册流程</a:t>
            </a:r>
          </a:p>
        </p:txBody>
      </p:sp>
      <p:pic>
        <p:nvPicPr>
          <p:cNvPr id="8195"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8644"/>
          <a:stretch/>
        </p:blipFill>
        <p:spPr bwMode="auto">
          <a:xfrm>
            <a:off x="5292080" y="1916832"/>
            <a:ext cx="3800053" cy="494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19" y="1943329"/>
            <a:ext cx="4824537" cy="491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12220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268760"/>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二类医疗器械注册时间预计</a:t>
            </a:r>
          </a:p>
        </p:txBody>
      </p:sp>
      <p:sp>
        <p:nvSpPr>
          <p:cNvPr id="2" name="矩形 1"/>
          <p:cNvSpPr/>
          <p:nvPr/>
        </p:nvSpPr>
        <p:spPr>
          <a:xfrm>
            <a:off x="5827" y="5589240"/>
            <a:ext cx="8856984" cy="1015663"/>
          </a:xfrm>
          <a:prstGeom prst="rect">
            <a:avLst/>
          </a:prstGeom>
        </p:spPr>
        <p:txBody>
          <a:bodyPr wrap="square">
            <a:spAutoFit/>
          </a:bodyPr>
          <a:lstStyle/>
          <a:p>
            <a:pPr algn="ctr"/>
            <a:r>
              <a:rPr lang="zh-CN" altLang="en-US" sz="2000" b="1" dirty="0">
                <a:solidFill>
                  <a:srgbClr val="FF0000"/>
                </a:solidFill>
              </a:rPr>
              <a:t>医疗器械产品注册证是医疗器械产品上市销售的合格证明！！！</a:t>
            </a:r>
            <a:endParaRPr lang="en-US" altLang="zh-CN" sz="2000" b="1" dirty="0">
              <a:solidFill>
                <a:srgbClr val="FF0000"/>
              </a:solidFill>
            </a:endParaRPr>
          </a:p>
          <a:p>
            <a:pPr algn="ctr"/>
            <a:r>
              <a:rPr lang="zh-CN" altLang="en-US" sz="2000" b="1" dirty="0">
                <a:solidFill>
                  <a:srgbClr val="FF0000"/>
                </a:solidFill>
              </a:rPr>
              <a:t>医疗器械生产许可证是医疗器械生产企业获得医疗器械产品</a:t>
            </a:r>
            <a:endParaRPr lang="en-US" altLang="zh-CN" sz="2000" b="1" dirty="0">
              <a:solidFill>
                <a:srgbClr val="FF0000"/>
              </a:solidFill>
            </a:endParaRPr>
          </a:p>
          <a:p>
            <a:pPr algn="ctr"/>
            <a:r>
              <a:rPr lang="zh-CN" altLang="en-US" sz="2000" b="1" dirty="0">
                <a:solidFill>
                  <a:srgbClr val="FF0000"/>
                </a:solidFill>
              </a:rPr>
              <a:t>生产的资质证明！！！</a:t>
            </a:r>
          </a:p>
        </p:txBody>
      </p:sp>
      <p:sp>
        <p:nvSpPr>
          <p:cNvPr id="5" name="矩形 4"/>
          <p:cNvSpPr/>
          <p:nvPr/>
        </p:nvSpPr>
        <p:spPr>
          <a:xfrm>
            <a:off x="539552" y="1844824"/>
            <a:ext cx="8208912" cy="3416320"/>
          </a:xfrm>
          <a:prstGeom prst="rect">
            <a:avLst/>
          </a:prstGeom>
        </p:spPr>
        <p:txBody>
          <a:bodyPr wrap="square">
            <a:spAutoFit/>
          </a:bodyPr>
          <a:lstStyle/>
          <a:p>
            <a:r>
              <a:rPr lang="zh-CN" altLang="en-US" sz="2400" dirty="0">
                <a:solidFill>
                  <a:schemeClr val="bg1">
                    <a:lumMod val="50000"/>
                  </a:schemeClr>
                </a:solidFill>
              </a:rPr>
              <a:t>时间预算（含审批）：</a:t>
            </a:r>
            <a:endParaRPr lang="en-US" altLang="zh-CN" sz="2400" dirty="0">
              <a:solidFill>
                <a:schemeClr val="bg1">
                  <a:lumMod val="50000"/>
                </a:schemeClr>
              </a:solidFill>
            </a:endParaRPr>
          </a:p>
          <a:p>
            <a:pPr marL="342900" indent="-342900">
              <a:buFont typeface="Arial" pitchFamily="34" charset="0"/>
              <a:buChar char="•"/>
            </a:pPr>
            <a:r>
              <a:rPr lang="zh-CN" altLang="en-US" sz="2400" dirty="0">
                <a:solidFill>
                  <a:schemeClr val="bg1">
                    <a:lumMod val="50000"/>
                  </a:schemeClr>
                </a:solidFill>
              </a:rPr>
              <a:t>产品立项至注册检验预计</a:t>
            </a:r>
            <a:r>
              <a:rPr lang="en-US" altLang="zh-CN" sz="2400" dirty="0">
                <a:solidFill>
                  <a:schemeClr val="bg1">
                    <a:lumMod val="50000"/>
                  </a:schemeClr>
                </a:solidFill>
              </a:rPr>
              <a:t>4-7</a:t>
            </a:r>
            <a:r>
              <a:rPr lang="zh-CN" altLang="en-US" sz="2400" dirty="0">
                <a:solidFill>
                  <a:schemeClr val="bg1">
                    <a:lumMod val="50000"/>
                  </a:schemeClr>
                </a:solidFill>
              </a:rPr>
              <a:t>个月左右，不含设计开发过程的时间（并行）；</a:t>
            </a:r>
            <a:endParaRPr lang="en-US" altLang="zh-CN" sz="2400" dirty="0">
              <a:solidFill>
                <a:schemeClr val="bg1">
                  <a:lumMod val="50000"/>
                </a:schemeClr>
              </a:solidFill>
            </a:endParaRPr>
          </a:p>
          <a:p>
            <a:pPr marL="342900" indent="-342900">
              <a:buFont typeface="Arial" pitchFamily="34" charset="0"/>
              <a:buChar char="•"/>
            </a:pPr>
            <a:r>
              <a:rPr lang="zh-CN" altLang="en-US" sz="2400" dirty="0">
                <a:solidFill>
                  <a:schemeClr val="bg1">
                    <a:lumMod val="50000"/>
                  </a:schemeClr>
                </a:solidFill>
              </a:rPr>
              <a:t>如需临床预计</a:t>
            </a:r>
            <a:r>
              <a:rPr lang="en-US" altLang="zh-CN" sz="2400" dirty="0">
                <a:solidFill>
                  <a:schemeClr val="bg1">
                    <a:lumMod val="50000"/>
                  </a:schemeClr>
                </a:solidFill>
              </a:rPr>
              <a:t>6</a:t>
            </a:r>
            <a:r>
              <a:rPr lang="zh-CN" altLang="en-US" sz="2400" dirty="0">
                <a:solidFill>
                  <a:schemeClr val="bg1">
                    <a:lumMod val="50000"/>
                  </a:schemeClr>
                </a:solidFill>
              </a:rPr>
              <a:t>个月以上</a:t>
            </a:r>
            <a:r>
              <a:rPr lang="en-US" altLang="zh-CN" sz="2400" dirty="0">
                <a:solidFill>
                  <a:schemeClr val="bg1">
                    <a:lumMod val="50000"/>
                  </a:schemeClr>
                </a:solidFill>
              </a:rPr>
              <a:t>1</a:t>
            </a:r>
            <a:r>
              <a:rPr lang="zh-CN" altLang="en-US" sz="2400" dirty="0">
                <a:solidFill>
                  <a:schemeClr val="bg1">
                    <a:lumMod val="50000"/>
                  </a:schemeClr>
                </a:solidFill>
              </a:rPr>
              <a:t>年左右，视产品而定；</a:t>
            </a:r>
            <a:endParaRPr lang="en-US" altLang="zh-CN" sz="2400" dirty="0">
              <a:solidFill>
                <a:schemeClr val="bg1">
                  <a:lumMod val="50000"/>
                </a:schemeClr>
              </a:solidFill>
            </a:endParaRPr>
          </a:p>
          <a:p>
            <a:pPr marL="342900" indent="-342900">
              <a:buFont typeface="Arial" pitchFamily="34" charset="0"/>
              <a:buChar char="•"/>
            </a:pPr>
            <a:r>
              <a:rPr lang="zh-CN" altLang="en-US" sz="2400" dirty="0">
                <a:solidFill>
                  <a:schemeClr val="bg1">
                    <a:lumMod val="50000"/>
                  </a:schemeClr>
                </a:solidFill>
              </a:rPr>
              <a:t>申报注册全过程</a:t>
            </a:r>
            <a:r>
              <a:rPr lang="en-US" altLang="zh-CN" sz="2400" dirty="0">
                <a:solidFill>
                  <a:schemeClr val="bg1">
                    <a:lumMod val="50000"/>
                  </a:schemeClr>
                </a:solidFill>
              </a:rPr>
              <a:t>8</a:t>
            </a:r>
            <a:r>
              <a:rPr lang="zh-CN" altLang="en-US" sz="2400" dirty="0">
                <a:solidFill>
                  <a:schemeClr val="bg1">
                    <a:lumMod val="50000"/>
                  </a:schemeClr>
                </a:solidFill>
              </a:rPr>
              <a:t>个月（</a:t>
            </a:r>
            <a:r>
              <a:rPr lang="en-US" altLang="zh-CN" sz="2400" dirty="0">
                <a:solidFill>
                  <a:schemeClr val="bg1">
                    <a:lumMod val="50000"/>
                  </a:schemeClr>
                </a:solidFill>
              </a:rPr>
              <a:t>158</a:t>
            </a:r>
            <a:r>
              <a:rPr lang="zh-CN" altLang="en-US" sz="2400" dirty="0">
                <a:solidFill>
                  <a:schemeClr val="bg1">
                    <a:lumMod val="50000"/>
                  </a:schemeClr>
                </a:solidFill>
              </a:rPr>
              <a:t>个工作日，</a:t>
            </a:r>
            <a:r>
              <a:rPr lang="en-US" altLang="zh-CN" sz="2400" dirty="0">
                <a:solidFill>
                  <a:schemeClr val="bg1">
                    <a:lumMod val="50000"/>
                  </a:schemeClr>
                </a:solidFill>
              </a:rPr>
              <a:t>20</a:t>
            </a:r>
            <a:r>
              <a:rPr lang="zh-CN" altLang="en-US" sz="2400" dirty="0">
                <a:solidFill>
                  <a:schemeClr val="bg1">
                    <a:lumMod val="50000"/>
                  </a:schemeClr>
                </a:solidFill>
              </a:rPr>
              <a:t>个工作日</a:t>
            </a:r>
            <a:r>
              <a:rPr lang="en-US" altLang="zh-CN" sz="2400" dirty="0">
                <a:solidFill>
                  <a:schemeClr val="bg1">
                    <a:lumMod val="50000"/>
                  </a:schemeClr>
                </a:solidFill>
              </a:rPr>
              <a:t>/</a:t>
            </a:r>
            <a:r>
              <a:rPr lang="zh-CN" altLang="en-US" sz="2400" dirty="0">
                <a:solidFill>
                  <a:schemeClr val="bg1">
                    <a:lumMod val="50000"/>
                  </a:schemeClr>
                </a:solidFill>
              </a:rPr>
              <a:t>月，不计节假日），体考时间（并行），不含整改、资料发补耗时；</a:t>
            </a:r>
            <a:endParaRPr lang="en-US" altLang="zh-CN" sz="2400" dirty="0">
              <a:solidFill>
                <a:schemeClr val="bg1">
                  <a:lumMod val="50000"/>
                </a:schemeClr>
              </a:solidFill>
            </a:endParaRPr>
          </a:p>
          <a:p>
            <a:r>
              <a:rPr lang="zh-CN" altLang="en-US" sz="2400" dirty="0">
                <a:solidFill>
                  <a:schemeClr val="bg1">
                    <a:lumMod val="50000"/>
                  </a:schemeClr>
                </a:solidFill>
              </a:rPr>
              <a:t>乐观预计（约）：不含临床约</a:t>
            </a:r>
            <a:r>
              <a:rPr lang="en-US" altLang="zh-CN" sz="2400" dirty="0">
                <a:solidFill>
                  <a:schemeClr val="bg1">
                    <a:lumMod val="50000"/>
                  </a:schemeClr>
                </a:solidFill>
              </a:rPr>
              <a:t>1</a:t>
            </a:r>
            <a:r>
              <a:rPr lang="zh-CN" altLang="en-US" sz="2400" dirty="0">
                <a:solidFill>
                  <a:schemeClr val="bg1">
                    <a:lumMod val="50000"/>
                  </a:schemeClr>
                </a:solidFill>
              </a:rPr>
              <a:t>年半左右，含临床</a:t>
            </a:r>
            <a:r>
              <a:rPr lang="en-US" altLang="zh-CN" sz="2400" dirty="0">
                <a:solidFill>
                  <a:schemeClr val="bg1">
                    <a:lumMod val="50000"/>
                  </a:schemeClr>
                </a:solidFill>
              </a:rPr>
              <a:t>1</a:t>
            </a:r>
            <a:r>
              <a:rPr lang="zh-CN" altLang="en-US" sz="2400" dirty="0">
                <a:solidFill>
                  <a:schemeClr val="bg1">
                    <a:lumMod val="50000"/>
                  </a:schemeClr>
                </a:solidFill>
              </a:rPr>
              <a:t>年半至</a:t>
            </a:r>
            <a:r>
              <a:rPr lang="en-US" altLang="zh-CN" sz="2400" dirty="0">
                <a:solidFill>
                  <a:schemeClr val="bg1">
                    <a:lumMod val="50000"/>
                  </a:schemeClr>
                </a:solidFill>
              </a:rPr>
              <a:t>3</a:t>
            </a:r>
            <a:r>
              <a:rPr lang="zh-CN" altLang="en-US" sz="2400" dirty="0">
                <a:solidFill>
                  <a:schemeClr val="bg1">
                    <a:lumMod val="50000"/>
                  </a:schemeClr>
                </a:solidFill>
              </a:rPr>
              <a:t>年左右，甚至更长。</a:t>
            </a:r>
          </a:p>
        </p:txBody>
      </p:sp>
    </p:spTree>
    <p:extLst>
      <p:ext uri="{BB962C8B-B14F-4D97-AF65-F5344CB8AC3E}">
        <p14:creationId xmlns:p14="http://schemas.microsoft.com/office/powerpoint/2010/main" val="5846874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268760"/>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注册时标准的引用顺序</a:t>
            </a:r>
          </a:p>
        </p:txBody>
      </p:sp>
      <p:sp>
        <p:nvSpPr>
          <p:cNvPr id="4" name="矩形 3"/>
          <p:cNvSpPr/>
          <p:nvPr/>
        </p:nvSpPr>
        <p:spPr>
          <a:xfrm>
            <a:off x="1043608" y="2276872"/>
            <a:ext cx="7128792" cy="1261884"/>
          </a:xfrm>
          <a:prstGeom prst="rect">
            <a:avLst/>
          </a:prstGeom>
        </p:spPr>
        <p:txBody>
          <a:bodyPr wrap="square">
            <a:spAutoFit/>
          </a:bodyPr>
          <a:lstStyle/>
          <a:p>
            <a:r>
              <a:rPr lang="zh-CN" altLang="en-US" sz="2800" dirty="0">
                <a:solidFill>
                  <a:schemeClr val="bg1">
                    <a:lumMod val="50000"/>
                  </a:schemeClr>
                </a:solidFill>
              </a:rPr>
              <a:t>国内：</a:t>
            </a:r>
            <a:r>
              <a:rPr lang="en-US" altLang="zh-CN" sz="2800" dirty="0">
                <a:solidFill>
                  <a:schemeClr val="bg1">
                    <a:lumMod val="50000"/>
                  </a:schemeClr>
                </a:solidFill>
              </a:rPr>
              <a:t>GB&gt;</a:t>
            </a:r>
            <a:r>
              <a:rPr lang="zh-CN" altLang="en-US" sz="2800" dirty="0">
                <a:solidFill>
                  <a:schemeClr val="bg1">
                    <a:lumMod val="50000"/>
                  </a:schemeClr>
                </a:solidFill>
              </a:rPr>
              <a:t>行业标准</a:t>
            </a:r>
            <a:r>
              <a:rPr lang="en-US" altLang="zh-CN" sz="2800" dirty="0">
                <a:solidFill>
                  <a:schemeClr val="bg1">
                    <a:lumMod val="50000"/>
                  </a:schemeClr>
                </a:solidFill>
              </a:rPr>
              <a:t>&gt;</a:t>
            </a:r>
            <a:r>
              <a:rPr lang="zh-CN" altLang="en-US" sz="2800" dirty="0">
                <a:solidFill>
                  <a:schemeClr val="bg1">
                    <a:lumMod val="50000"/>
                  </a:schemeClr>
                </a:solidFill>
              </a:rPr>
              <a:t>地方标准</a:t>
            </a:r>
            <a:endParaRPr lang="en-US" altLang="zh-CN" sz="2800" dirty="0">
              <a:solidFill>
                <a:schemeClr val="bg1">
                  <a:lumMod val="50000"/>
                </a:schemeClr>
              </a:solidFill>
            </a:endParaRPr>
          </a:p>
          <a:p>
            <a:r>
              <a:rPr lang="zh-CN" altLang="en-US" sz="2400" dirty="0">
                <a:solidFill>
                  <a:schemeClr val="bg1">
                    <a:lumMod val="50000"/>
                  </a:schemeClr>
                </a:solidFill>
                <a:latin typeface="+mn-ea"/>
              </a:rPr>
              <a:t>备注：当国行标打架的情况下，如果没有冲突，国行标都应满足</a:t>
            </a:r>
          </a:p>
        </p:txBody>
      </p:sp>
      <p:sp>
        <p:nvSpPr>
          <p:cNvPr id="5" name="矩形 4"/>
          <p:cNvSpPr/>
          <p:nvPr/>
        </p:nvSpPr>
        <p:spPr>
          <a:xfrm>
            <a:off x="1043608" y="4003904"/>
            <a:ext cx="7128792" cy="523220"/>
          </a:xfrm>
          <a:prstGeom prst="rect">
            <a:avLst/>
          </a:prstGeom>
        </p:spPr>
        <p:txBody>
          <a:bodyPr wrap="square">
            <a:spAutoFit/>
          </a:bodyPr>
          <a:lstStyle/>
          <a:p>
            <a:r>
              <a:rPr lang="zh-CN" altLang="en-US" sz="2800" dirty="0">
                <a:solidFill>
                  <a:schemeClr val="bg1">
                    <a:lumMod val="50000"/>
                  </a:schemeClr>
                </a:solidFill>
              </a:rPr>
              <a:t>欧盟</a:t>
            </a:r>
            <a:r>
              <a:rPr lang="en-US" altLang="zh-CN" sz="2800" dirty="0">
                <a:solidFill>
                  <a:schemeClr val="bg1">
                    <a:lumMod val="50000"/>
                  </a:schemeClr>
                </a:solidFill>
              </a:rPr>
              <a:t>CE </a:t>
            </a:r>
            <a:r>
              <a:rPr lang="zh-CN" altLang="en-US" sz="2800" dirty="0">
                <a:solidFill>
                  <a:schemeClr val="bg1">
                    <a:lumMod val="50000"/>
                  </a:schemeClr>
                </a:solidFill>
              </a:rPr>
              <a:t>：优先使用欧盟协调标准＞</a:t>
            </a:r>
            <a:r>
              <a:rPr lang="en-US" altLang="zh-CN" sz="2800" dirty="0">
                <a:solidFill>
                  <a:schemeClr val="bg1">
                    <a:lumMod val="50000"/>
                  </a:schemeClr>
                </a:solidFill>
              </a:rPr>
              <a:t> ISO</a:t>
            </a:r>
            <a:endParaRPr lang="zh-CN" altLang="en-US" sz="2800" dirty="0">
              <a:solidFill>
                <a:schemeClr val="bg1">
                  <a:lumMod val="50000"/>
                </a:schemeClr>
              </a:solidFill>
            </a:endParaRPr>
          </a:p>
        </p:txBody>
      </p:sp>
      <p:sp>
        <p:nvSpPr>
          <p:cNvPr id="6" name="矩形 5"/>
          <p:cNvSpPr/>
          <p:nvPr/>
        </p:nvSpPr>
        <p:spPr>
          <a:xfrm>
            <a:off x="1043608" y="4869160"/>
            <a:ext cx="7128792" cy="523220"/>
          </a:xfrm>
          <a:prstGeom prst="rect">
            <a:avLst/>
          </a:prstGeom>
        </p:spPr>
        <p:txBody>
          <a:bodyPr wrap="square">
            <a:spAutoFit/>
          </a:bodyPr>
          <a:lstStyle/>
          <a:p>
            <a:r>
              <a:rPr lang="zh-CN" altLang="en-US" sz="2800" dirty="0">
                <a:solidFill>
                  <a:schemeClr val="bg1">
                    <a:lumMod val="50000"/>
                  </a:schemeClr>
                </a:solidFill>
              </a:rPr>
              <a:t>美国</a:t>
            </a:r>
            <a:r>
              <a:rPr lang="en-US" altLang="zh-CN" sz="2800" dirty="0">
                <a:solidFill>
                  <a:schemeClr val="bg1">
                    <a:lumMod val="50000"/>
                  </a:schemeClr>
                </a:solidFill>
              </a:rPr>
              <a:t>FDA</a:t>
            </a:r>
            <a:r>
              <a:rPr lang="zh-CN" altLang="en-US" sz="2800" dirty="0">
                <a:solidFill>
                  <a:schemeClr val="bg1">
                    <a:lumMod val="50000"/>
                  </a:schemeClr>
                </a:solidFill>
              </a:rPr>
              <a:t>：</a:t>
            </a:r>
            <a:r>
              <a:rPr lang="en-US" altLang="zh-CN" sz="2800" dirty="0">
                <a:solidFill>
                  <a:schemeClr val="bg1">
                    <a:lumMod val="50000"/>
                  </a:schemeClr>
                </a:solidFill>
              </a:rPr>
              <a:t>ISO&gt;ASTM</a:t>
            </a:r>
            <a:endParaRPr lang="zh-CN" altLang="en-US" sz="2800" dirty="0">
              <a:solidFill>
                <a:schemeClr val="bg1">
                  <a:lumMod val="50000"/>
                </a:schemeClr>
              </a:solidFill>
            </a:endParaRPr>
          </a:p>
        </p:txBody>
      </p:sp>
    </p:spTree>
    <p:extLst>
      <p:ext uri="{BB962C8B-B14F-4D97-AF65-F5344CB8AC3E}">
        <p14:creationId xmlns:p14="http://schemas.microsoft.com/office/powerpoint/2010/main" val="6396959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15616" y="1268760"/>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注册检验</a:t>
            </a:r>
          </a:p>
        </p:txBody>
      </p:sp>
      <p:sp>
        <p:nvSpPr>
          <p:cNvPr id="2" name="矩形 1"/>
          <p:cNvSpPr/>
          <p:nvPr/>
        </p:nvSpPr>
        <p:spPr>
          <a:xfrm>
            <a:off x="576064" y="1700808"/>
            <a:ext cx="8388424" cy="4893647"/>
          </a:xfrm>
          <a:prstGeom prst="rect">
            <a:avLst/>
          </a:prstGeom>
        </p:spPr>
        <p:txBody>
          <a:bodyPr wrap="square">
            <a:spAutoFit/>
          </a:bodyPr>
          <a:lstStyle/>
          <a:p>
            <a:r>
              <a:rPr lang="zh-CN" altLang="en-US" sz="2400" dirty="0"/>
              <a:t>法规背景</a:t>
            </a:r>
            <a:endParaRPr lang="en-US" altLang="zh-CN" sz="2400" dirty="0"/>
          </a:p>
          <a:p>
            <a:r>
              <a:rPr lang="en-US" altLang="zh-CN" sz="2400" dirty="0">
                <a:solidFill>
                  <a:schemeClr val="bg1">
                    <a:lumMod val="50000"/>
                  </a:schemeClr>
                </a:solidFill>
              </a:rPr>
              <a:t>《</a:t>
            </a:r>
            <a:r>
              <a:rPr lang="zh-CN" altLang="en-US" sz="2400" dirty="0">
                <a:solidFill>
                  <a:schemeClr val="bg1">
                    <a:lumMod val="50000"/>
                  </a:schemeClr>
                </a:solidFill>
              </a:rPr>
              <a:t>医疗器械分类界定管理办法</a:t>
            </a:r>
            <a:r>
              <a:rPr lang="en-US" altLang="zh-CN" sz="2400" dirty="0">
                <a:solidFill>
                  <a:schemeClr val="bg1">
                    <a:lumMod val="50000"/>
                  </a:schemeClr>
                </a:solidFill>
              </a:rPr>
              <a:t>》</a:t>
            </a:r>
            <a:r>
              <a:rPr lang="zh-CN" altLang="en-US" sz="2400" dirty="0">
                <a:solidFill>
                  <a:schemeClr val="bg1">
                    <a:lumMod val="50000"/>
                  </a:schemeClr>
                </a:solidFill>
              </a:rPr>
              <a:t>明确规定，申请第二类、第三类医疗器械注册，应当进行注册检验。医疗器械检验机构应当依据产品技术要求对相关产品进行注册检验。注册检验样品的生产应当符合医疗器械质量管理体系的相关要求，注册检验合格的方可进行临床试验或者申请注册。办理第一类医疗器械备案的，备案人可以提交产品自检报告。</a:t>
            </a:r>
            <a:endParaRPr lang="en-US" altLang="zh-CN" sz="2400" dirty="0">
              <a:solidFill>
                <a:schemeClr val="bg1">
                  <a:lumMod val="50000"/>
                </a:schemeClr>
              </a:solidFill>
            </a:endParaRPr>
          </a:p>
          <a:p>
            <a:endParaRPr lang="en-US" altLang="zh-CN" sz="2400" dirty="0">
              <a:solidFill>
                <a:schemeClr val="bg1">
                  <a:lumMod val="50000"/>
                </a:schemeClr>
              </a:solidFill>
            </a:endParaRPr>
          </a:p>
          <a:p>
            <a:r>
              <a:rPr lang="zh-CN" altLang="en-US" sz="2400" dirty="0"/>
              <a:t>检验内容</a:t>
            </a:r>
            <a:endParaRPr lang="en-US" altLang="zh-CN" sz="2400" dirty="0"/>
          </a:p>
          <a:p>
            <a:r>
              <a:rPr lang="zh-CN" altLang="en-US" sz="2400" dirty="0">
                <a:solidFill>
                  <a:schemeClr val="bg1">
                    <a:lumMod val="50000"/>
                  </a:schemeClr>
                </a:solidFill>
              </a:rPr>
              <a:t>注册检验时检验机构（必须是</a:t>
            </a:r>
            <a:r>
              <a:rPr lang="en-US" altLang="zh-CN" sz="2400" dirty="0">
                <a:solidFill>
                  <a:schemeClr val="bg1">
                    <a:lumMod val="50000"/>
                  </a:schemeClr>
                </a:solidFill>
              </a:rPr>
              <a:t>CFDA</a:t>
            </a:r>
            <a:r>
              <a:rPr lang="zh-CN" altLang="en-US" sz="2400" dirty="0">
                <a:solidFill>
                  <a:schemeClr val="bg1">
                    <a:lumMod val="50000"/>
                  </a:schemeClr>
                </a:solidFill>
              </a:rPr>
              <a:t>认可有资质的机构）会依据企业所提供给的医疗器械产品技术要求做相应的检验，检验内容主要包括安规性能检验，</a:t>
            </a:r>
            <a:r>
              <a:rPr lang="en-US" altLang="zh-CN" sz="2400" dirty="0">
                <a:solidFill>
                  <a:schemeClr val="bg1">
                    <a:lumMod val="50000"/>
                  </a:schemeClr>
                </a:solidFill>
              </a:rPr>
              <a:t>EMC</a:t>
            </a:r>
            <a:r>
              <a:rPr lang="zh-CN" altLang="en-US" sz="2400" dirty="0">
                <a:solidFill>
                  <a:schemeClr val="bg1">
                    <a:lumMod val="50000"/>
                  </a:schemeClr>
                </a:solidFill>
              </a:rPr>
              <a:t>电磁兼容性检验（有源产品需要，无源产品不需要），生物相容性检验等。</a:t>
            </a:r>
          </a:p>
        </p:txBody>
      </p:sp>
    </p:spTree>
    <p:extLst>
      <p:ext uri="{BB962C8B-B14F-4D97-AF65-F5344CB8AC3E}">
        <p14:creationId xmlns:p14="http://schemas.microsoft.com/office/powerpoint/2010/main" val="16188712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15616" y="1268760"/>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注册检验</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132856"/>
            <a:ext cx="1952625"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420888"/>
            <a:ext cx="14382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899592" y="4005064"/>
            <a:ext cx="7560840" cy="461665"/>
          </a:xfrm>
          <a:prstGeom prst="rect">
            <a:avLst/>
          </a:prstGeom>
        </p:spPr>
        <p:txBody>
          <a:bodyPr wrap="square">
            <a:spAutoFit/>
          </a:bodyPr>
          <a:lstStyle/>
          <a:p>
            <a:r>
              <a:rPr lang="zh-CN" altLang="en-US" sz="2400" dirty="0">
                <a:solidFill>
                  <a:schemeClr val="bg1">
                    <a:lumMod val="50000"/>
                  </a:schemeClr>
                </a:solidFill>
              </a:rPr>
              <a:t>注册检验可以选择使用典型产品进行覆盖</a:t>
            </a:r>
          </a:p>
        </p:txBody>
      </p:sp>
    </p:spTree>
    <p:extLst>
      <p:ext uri="{BB962C8B-B14F-4D97-AF65-F5344CB8AC3E}">
        <p14:creationId xmlns:p14="http://schemas.microsoft.com/office/powerpoint/2010/main" val="2601421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268760"/>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临床评价</a:t>
            </a:r>
          </a:p>
        </p:txBody>
      </p:sp>
      <p:sp>
        <p:nvSpPr>
          <p:cNvPr id="4" name="矩形 3"/>
          <p:cNvSpPr/>
          <p:nvPr/>
        </p:nvSpPr>
        <p:spPr>
          <a:xfrm>
            <a:off x="467544" y="1785005"/>
            <a:ext cx="8136904" cy="4524315"/>
          </a:xfrm>
          <a:prstGeom prst="rect">
            <a:avLst/>
          </a:prstGeom>
        </p:spPr>
        <p:txBody>
          <a:bodyPr wrap="square">
            <a:spAutoFit/>
          </a:bodyPr>
          <a:lstStyle/>
          <a:p>
            <a:r>
              <a:rPr lang="zh-CN" altLang="en-US" b="1" dirty="0"/>
              <a:t>（一）法规背景</a:t>
            </a:r>
            <a:endParaRPr lang="en-US" altLang="zh-CN" b="1" dirty="0"/>
          </a:p>
          <a:p>
            <a:pPr marL="285750" indent="-285750">
              <a:buFont typeface="Arial" pitchFamily="34" charset="0"/>
              <a:buChar char="•"/>
            </a:pPr>
            <a:r>
              <a:rPr lang="en-US" altLang="zh-CN" dirty="0">
                <a:solidFill>
                  <a:schemeClr val="bg1">
                    <a:lumMod val="50000"/>
                  </a:schemeClr>
                </a:solidFill>
              </a:rPr>
              <a:t>《</a:t>
            </a:r>
            <a:r>
              <a:rPr lang="zh-CN" altLang="en-US" dirty="0">
                <a:solidFill>
                  <a:schemeClr val="bg1">
                    <a:lumMod val="50000"/>
                  </a:schemeClr>
                </a:solidFill>
              </a:rPr>
              <a:t>医疗器械注册管理办法</a:t>
            </a:r>
            <a:r>
              <a:rPr lang="en-US" altLang="zh-CN" dirty="0">
                <a:solidFill>
                  <a:schemeClr val="bg1">
                    <a:lumMod val="50000"/>
                  </a:schemeClr>
                </a:solidFill>
              </a:rPr>
              <a:t>》</a:t>
            </a:r>
            <a:r>
              <a:rPr lang="zh-CN" altLang="en-US" dirty="0">
                <a:solidFill>
                  <a:schemeClr val="bg1">
                    <a:lumMod val="50000"/>
                  </a:schemeClr>
                </a:solidFill>
              </a:rPr>
              <a:t>（国家食品药品监督管理总局令第</a:t>
            </a:r>
            <a:r>
              <a:rPr lang="en-US" altLang="zh-CN" dirty="0">
                <a:solidFill>
                  <a:schemeClr val="bg1">
                    <a:lumMod val="50000"/>
                  </a:schemeClr>
                </a:solidFill>
              </a:rPr>
              <a:t>4</a:t>
            </a:r>
            <a:r>
              <a:rPr lang="zh-CN" altLang="en-US" dirty="0">
                <a:solidFill>
                  <a:schemeClr val="bg1">
                    <a:lumMod val="50000"/>
                  </a:schemeClr>
                </a:solidFill>
              </a:rPr>
              <a:t>号）</a:t>
            </a:r>
          </a:p>
          <a:p>
            <a:pPr marL="285750" indent="-285750">
              <a:buFont typeface="Arial" pitchFamily="34" charset="0"/>
              <a:buChar char="•"/>
            </a:pPr>
            <a:r>
              <a:rPr lang="en-US" altLang="zh-CN" dirty="0">
                <a:solidFill>
                  <a:srgbClr val="FF0000"/>
                </a:solidFill>
              </a:rPr>
              <a:t>《</a:t>
            </a:r>
            <a:r>
              <a:rPr lang="zh-CN" altLang="en-US" dirty="0">
                <a:solidFill>
                  <a:srgbClr val="FF0000"/>
                </a:solidFill>
              </a:rPr>
              <a:t>医疗器械临床评价技术指导原则</a:t>
            </a:r>
            <a:r>
              <a:rPr lang="en-US" altLang="zh-CN" dirty="0">
                <a:solidFill>
                  <a:srgbClr val="FF0000"/>
                </a:solidFill>
              </a:rPr>
              <a:t>》</a:t>
            </a:r>
            <a:r>
              <a:rPr lang="zh-CN" altLang="en-US" dirty="0">
                <a:solidFill>
                  <a:schemeClr val="bg1">
                    <a:lumMod val="50000"/>
                  </a:schemeClr>
                </a:solidFill>
              </a:rPr>
              <a:t>（</a:t>
            </a:r>
            <a:r>
              <a:rPr lang="en-US" altLang="zh-CN" dirty="0">
                <a:solidFill>
                  <a:schemeClr val="bg1">
                    <a:lumMod val="50000"/>
                  </a:schemeClr>
                </a:solidFill>
              </a:rPr>
              <a:t>2015</a:t>
            </a:r>
            <a:r>
              <a:rPr lang="zh-CN" altLang="en-US" dirty="0">
                <a:solidFill>
                  <a:schemeClr val="bg1">
                    <a:lumMod val="50000"/>
                  </a:schemeClr>
                </a:solidFill>
              </a:rPr>
              <a:t>年第</a:t>
            </a:r>
            <a:r>
              <a:rPr lang="en-US" altLang="zh-CN" dirty="0">
                <a:solidFill>
                  <a:schemeClr val="bg1">
                    <a:lumMod val="50000"/>
                  </a:schemeClr>
                </a:solidFill>
              </a:rPr>
              <a:t>14</a:t>
            </a:r>
            <a:r>
              <a:rPr lang="zh-CN" altLang="en-US" dirty="0">
                <a:solidFill>
                  <a:schemeClr val="bg1">
                    <a:lumMod val="50000"/>
                  </a:schemeClr>
                </a:solidFill>
              </a:rPr>
              <a:t>号通告）</a:t>
            </a:r>
          </a:p>
          <a:p>
            <a:pPr marL="285750" indent="-285750">
              <a:buFont typeface="Arial" pitchFamily="34" charset="0"/>
              <a:buChar char="•"/>
            </a:pPr>
            <a:r>
              <a:rPr lang="en-US" altLang="zh-CN" dirty="0">
                <a:solidFill>
                  <a:srgbClr val="FF0000"/>
                </a:solidFill>
              </a:rPr>
              <a:t>《</a:t>
            </a:r>
            <a:r>
              <a:rPr lang="zh-CN" altLang="en-US" dirty="0">
                <a:solidFill>
                  <a:srgbClr val="FF0000"/>
                </a:solidFill>
              </a:rPr>
              <a:t>医疗器械临床试验质量管理规范</a:t>
            </a:r>
            <a:r>
              <a:rPr lang="en-US" altLang="zh-CN" dirty="0">
                <a:solidFill>
                  <a:srgbClr val="FF0000"/>
                </a:solidFill>
              </a:rPr>
              <a:t>》</a:t>
            </a:r>
            <a:r>
              <a:rPr lang="zh-CN" altLang="en-US" dirty="0">
                <a:solidFill>
                  <a:schemeClr val="bg1">
                    <a:lumMod val="50000"/>
                  </a:schemeClr>
                </a:solidFill>
              </a:rPr>
              <a:t>（国家食品药品监督管理总局</a:t>
            </a:r>
            <a:r>
              <a:rPr lang="en-US" altLang="zh-CN" dirty="0">
                <a:solidFill>
                  <a:schemeClr val="bg1">
                    <a:lumMod val="50000"/>
                  </a:schemeClr>
                </a:solidFill>
              </a:rPr>
              <a:t>/</a:t>
            </a:r>
            <a:r>
              <a:rPr lang="zh-CN" altLang="en-US" dirty="0">
                <a:solidFill>
                  <a:schemeClr val="bg1">
                    <a:lumMod val="50000"/>
                  </a:schemeClr>
                </a:solidFill>
              </a:rPr>
              <a:t>中华人民共和国国家卫生和计划生育委员会令</a:t>
            </a:r>
            <a:r>
              <a:rPr lang="en-US" altLang="zh-CN" dirty="0">
                <a:solidFill>
                  <a:schemeClr val="bg1">
                    <a:lumMod val="50000"/>
                  </a:schemeClr>
                </a:solidFill>
              </a:rPr>
              <a:t>2016</a:t>
            </a:r>
            <a:r>
              <a:rPr lang="zh-CN" altLang="en-US" dirty="0">
                <a:solidFill>
                  <a:schemeClr val="bg1">
                    <a:lumMod val="50000"/>
                  </a:schemeClr>
                </a:solidFill>
              </a:rPr>
              <a:t>年第</a:t>
            </a:r>
            <a:r>
              <a:rPr lang="en-US" altLang="zh-CN" dirty="0">
                <a:solidFill>
                  <a:schemeClr val="bg1">
                    <a:lumMod val="50000"/>
                  </a:schemeClr>
                </a:solidFill>
              </a:rPr>
              <a:t>25</a:t>
            </a:r>
            <a:r>
              <a:rPr lang="zh-CN" altLang="en-US" dirty="0">
                <a:solidFill>
                  <a:schemeClr val="bg1">
                    <a:lumMod val="50000"/>
                  </a:schemeClr>
                </a:solidFill>
              </a:rPr>
              <a:t>号）</a:t>
            </a:r>
          </a:p>
          <a:p>
            <a:pPr marL="285750" indent="-285750">
              <a:buFont typeface="Arial" pitchFamily="34" charset="0"/>
              <a:buChar char="•"/>
            </a:pPr>
            <a:r>
              <a:rPr lang="en-US" altLang="zh-CN" dirty="0">
                <a:solidFill>
                  <a:schemeClr val="bg1">
                    <a:lumMod val="50000"/>
                  </a:schemeClr>
                </a:solidFill>
              </a:rPr>
              <a:t>《</a:t>
            </a:r>
            <a:r>
              <a:rPr lang="zh-CN" altLang="en-US" dirty="0">
                <a:solidFill>
                  <a:schemeClr val="bg1">
                    <a:lumMod val="50000"/>
                  </a:schemeClr>
                </a:solidFill>
              </a:rPr>
              <a:t>关于医疗器械临床试验备案有关事宜的公告</a:t>
            </a:r>
            <a:r>
              <a:rPr lang="en-US" altLang="zh-CN" dirty="0">
                <a:solidFill>
                  <a:schemeClr val="bg1">
                    <a:lumMod val="50000"/>
                  </a:schemeClr>
                </a:solidFill>
              </a:rPr>
              <a:t>》</a:t>
            </a:r>
            <a:r>
              <a:rPr lang="zh-CN" altLang="en-US" dirty="0">
                <a:solidFill>
                  <a:schemeClr val="bg1">
                    <a:lumMod val="50000"/>
                  </a:schemeClr>
                </a:solidFill>
              </a:rPr>
              <a:t>（</a:t>
            </a:r>
            <a:r>
              <a:rPr lang="en-US" altLang="zh-CN" dirty="0">
                <a:solidFill>
                  <a:schemeClr val="bg1">
                    <a:lumMod val="50000"/>
                  </a:schemeClr>
                </a:solidFill>
              </a:rPr>
              <a:t>2015</a:t>
            </a:r>
            <a:r>
              <a:rPr lang="zh-CN" altLang="en-US" dirty="0">
                <a:solidFill>
                  <a:schemeClr val="bg1">
                    <a:lumMod val="50000"/>
                  </a:schemeClr>
                </a:solidFill>
              </a:rPr>
              <a:t>年第</a:t>
            </a:r>
            <a:r>
              <a:rPr lang="en-US" altLang="zh-CN" dirty="0">
                <a:solidFill>
                  <a:schemeClr val="bg1">
                    <a:lumMod val="50000"/>
                  </a:schemeClr>
                </a:solidFill>
              </a:rPr>
              <a:t>87</a:t>
            </a:r>
            <a:r>
              <a:rPr lang="zh-CN" altLang="en-US" dirty="0">
                <a:solidFill>
                  <a:schemeClr val="bg1">
                    <a:lumMod val="50000"/>
                  </a:schemeClr>
                </a:solidFill>
              </a:rPr>
              <a:t>号）</a:t>
            </a:r>
          </a:p>
          <a:p>
            <a:pPr marL="285750" indent="-285750">
              <a:buFont typeface="Arial" pitchFamily="34" charset="0"/>
              <a:buChar char="•"/>
            </a:pPr>
            <a:r>
              <a:rPr lang="en-US" altLang="zh-CN" dirty="0">
                <a:solidFill>
                  <a:schemeClr val="bg1">
                    <a:lumMod val="50000"/>
                  </a:schemeClr>
                </a:solidFill>
              </a:rPr>
              <a:t>《</a:t>
            </a:r>
            <a:r>
              <a:rPr lang="zh-CN" altLang="en-US" dirty="0">
                <a:solidFill>
                  <a:schemeClr val="bg1">
                    <a:lumMod val="50000"/>
                  </a:schemeClr>
                </a:solidFill>
              </a:rPr>
              <a:t>免于进行临床试验的第二类医疗器械目录</a:t>
            </a:r>
            <a:r>
              <a:rPr lang="en-US" altLang="zh-CN" dirty="0">
                <a:solidFill>
                  <a:schemeClr val="bg1">
                    <a:lumMod val="50000"/>
                  </a:schemeClr>
                </a:solidFill>
              </a:rPr>
              <a:t>》</a:t>
            </a:r>
            <a:r>
              <a:rPr lang="zh-CN" altLang="en-US" dirty="0">
                <a:solidFill>
                  <a:schemeClr val="bg1">
                    <a:lumMod val="50000"/>
                  </a:schemeClr>
                </a:solidFill>
              </a:rPr>
              <a:t>（</a:t>
            </a:r>
            <a:r>
              <a:rPr lang="en-US" altLang="zh-CN" dirty="0">
                <a:solidFill>
                  <a:schemeClr val="bg1">
                    <a:lumMod val="50000"/>
                  </a:schemeClr>
                </a:solidFill>
              </a:rPr>
              <a:t>2014</a:t>
            </a:r>
            <a:r>
              <a:rPr lang="zh-CN" altLang="en-US" dirty="0">
                <a:solidFill>
                  <a:schemeClr val="bg1">
                    <a:lumMod val="50000"/>
                  </a:schemeClr>
                </a:solidFill>
              </a:rPr>
              <a:t>年第</a:t>
            </a:r>
            <a:r>
              <a:rPr lang="en-US" altLang="zh-CN" dirty="0">
                <a:solidFill>
                  <a:schemeClr val="bg1">
                    <a:lumMod val="50000"/>
                  </a:schemeClr>
                </a:solidFill>
              </a:rPr>
              <a:t>12</a:t>
            </a:r>
            <a:r>
              <a:rPr lang="zh-CN" altLang="en-US" dirty="0">
                <a:solidFill>
                  <a:schemeClr val="bg1">
                    <a:lumMod val="50000"/>
                  </a:schemeClr>
                </a:solidFill>
              </a:rPr>
              <a:t>号通告）</a:t>
            </a:r>
            <a:r>
              <a:rPr lang="en-US" altLang="zh-CN" dirty="0">
                <a:solidFill>
                  <a:schemeClr val="bg1">
                    <a:lumMod val="50000"/>
                  </a:schemeClr>
                </a:solidFill>
              </a:rPr>
              <a:t>——488</a:t>
            </a:r>
            <a:r>
              <a:rPr lang="zh-CN" altLang="en-US" dirty="0">
                <a:solidFill>
                  <a:schemeClr val="bg1">
                    <a:lumMod val="50000"/>
                  </a:schemeClr>
                </a:solidFill>
              </a:rPr>
              <a:t>个</a:t>
            </a:r>
            <a:r>
              <a:rPr lang="en-US" altLang="zh-CN" dirty="0">
                <a:solidFill>
                  <a:schemeClr val="bg1">
                    <a:lumMod val="50000"/>
                  </a:schemeClr>
                </a:solidFill>
              </a:rPr>
              <a:t>II</a:t>
            </a:r>
            <a:r>
              <a:rPr lang="zh-CN" altLang="en-US" dirty="0">
                <a:solidFill>
                  <a:schemeClr val="bg1">
                    <a:lumMod val="50000"/>
                  </a:schemeClr>
                </a:solidFill>
              </a:rPr>
              <a:t>类产品</a:t>
            </a:r>
          </a:p>
          <a:p>
            <a:pPr marL="285750" indent="-285750">
              <a:buFont typeface="Arial" pitchFamily="34" charset="0"/>
              <a:buChar char="•"/>
            </a:pPr>
            <a:r>
              <a:rPr lang="en-US" altLang="zh-CN" dirty="0">
                <a:solidFill>
                  <a:schemeClr val="bg1">
                    <a:lumMod val="50000"/>
                  </a:schemeClr>
                </a:solidFill>
              </a:rPr>
              <a:t>《</a:t>
            </a:r>
            <a:r>
              <a:rPr lang="zh-CN" altLang="en-US" dirty="0">
                <a:solidFill>
                  <a:schemeClr val="bg1">
                    <a:lumMod val="50000"/>
                  </a:schemeClr>
                </a:solidFill>
              </a:rPr>
              <a:t>免于进行临床试验的第三类医疗器械目录</a:t>
            </a:r>
            <a:r>
              <a:rPr lang="en-US" altLang="zh-CN" dirty="0">
                <a:solidFill>
                  <a:schemeClr val="bg1">
                    <a:lumMod val="50000"/>
                  </a:schemeClr>
                </a:solidFill>
              </a:rPr>
              <a:t>》</a:t>
            </a:r>
            <a:r>
              <a:rPr lang="zh-CN" altLang="en-US" dirty="0">
                <a:solidFill>
                  <a:schemeClr val="bg1">
                    <a:lumMod val="50000"/>
                  </a:schemeClr>
                </a:solidFill>
              </a:rPr>
              <a:t>（</a:t>
            </a:r>
            <a:r>
              <a:rPr lang="en-US" altLang="zh-CN" dirty="0">
                <a:solidFill>
                  <a:schemeClr val="bg1">
                    <a:lumMod val="50000"/>
                  </a:schemeClr>
                </a:solidFill>
              </a:rPr>
              <a:t>2014</a:t>
            </a:r>
            <a:r>
              <a:rPr lang="zh-CN" altLang="en-US" dirty="0">
                <a:solidFill>
                  <a:schemeClr val="bg1">
                    <a:lumMod val="50000"/>
                  </a:schemeClr>
                </a:solidFill>
              </a:rPr>
              <a:t>年第</a:t>
            </a:r>
            <a:r>
              <a:rPr lang="en-US" altLang="zh-CN" dirty="0">
                <a:solidFill>
                  <a:schemeClr val="bg1">
                    <a:lumMod val="50000"/>
                  </a:schemeClr>
                </a:solidFill>
              </a:rPr>
              <a:t>13</a:t>
            </a:r>
            <a:r>
              <a:rPr lang="zh-CN" altLang="en-US" dirty="0">
                <a:solidFill>
                  <a:schemeClr val="bg1">
                    <a:lumMod val="50000"/>
                  </a:schemeClr>
                </a:solidFill>
              </a:rPr>
              <a:t>号通告）</a:t>
            </a:r>
            <a:r>
              <a:rPr lang="en-US" altLang="zh-CN" dirty="0">
                <a:solidFill>
                  <a:schemeClr val="bg1">
                    <a:lumMod val="50000"/>
                  </a:schemeClr>
                </a:solidFill>
              </a:rPr>
              <a:t>——79</a:t>
            </a:r>
            <a:r>
              <a:rPr lang="zh-CN" altLang="en-US" dirty="0">
                <a:solidFill>
                  <a:schemeClr val="bg1">
                    <a:lumMod val="50000"/>
                  </a:schemeClr>
                </a:solidFill>
              </a:rPr>
              <a:t>个</a:t>
            </a:r>
            <a:r>
              <a:rPr lang="en-US" altLang="zh-CN" dirty="0">
                <a:solidFill>
                  <a:schemeClr val="bg1">
                    <a:lumMod val="50000"/>
                  </a:schemeClr>
                </a:solidFill>
              </a:rPr>
              <a:t>III</a:t>
            </a:r>
            <a:r>
              <a:rPr lang="zh-CN" altLang="en-US" dirty="0">
                <a:solidFill>
                  <a:schemeClr val="bg1">
                    <a:lumMod val="50000"/>
                  </a:schemeClr>
                </a:solidFill>
              </a:rPr>
              <a:t>类产品</a:t>
            </a:r>
          </a:p>
          <a:p>
            <a:pPr marL="285750" indent="-285750">
              <a:buFont typeface="Arial" pitchFamily="34" charset="0"/>
              <a:buChar char="•"/>
            </a:pPr>
            <a:r>
              <a:rPr lang="en-US" altLang="zh-CN" dirty="0">
                <a:solidFill>
                  <a:schemeClr val="bg1">
                    <a:lumMod val="50000"/>
                  </a:schemeClr>
                </a:solidFill>
              </a:rPr>
              <a:t>《</a:t>
            </a:r>
            <a:r>
              <a:rPr lang="zh-CN" altLang="en-US" dirty="0">
                <a:solidFill>
                  <a:schemeClr val="bg1">
                    <a:lumMod val="50000"/>
                  </a:schemeClr>
                </a:solidFill>
              </a:rPr>
              <a:t>第二批免于进行临床试验医疗器械目录</a:t>
            </a:r>
            <a:r>
              <a:rPr lang="en-US" altLang="zh-CN" dirty="0">
                <a:solidFill>
                  <a:schemeClr val="bg1">
                    <a:lumMod val="50000"/>
                  </a:schemeClr>
                </a:solidFill>
              </a:rPr>
              <a:t>》</a:t>
            </a:r>
            <a:r>
              <a:rPr lang="zh-CN" altLang="en-US" dirty="0">
                <a:solidFill>
                  <a:schemeClr val="bg1">
                    <a:lumMod val="50000"/>
                  </a:schemeClr>
                </a:solidFill>
              </a:rPr>
              <a:t>（</a:t>
            </a:r>
            <a:r>
              <a:rPr lang="en-US" altLang="zh-CN" dirty="0">
                <a:solidFill>
                  <a:schemeClr val="bg1">
                    <a:lumMod val="50000"/>
                  </a:schemeClr>
                </a:solidFill>
              </a:rPr>
              <a:t>2016</a:t>
            </a:r>
            <a:r>
              <a:rPr lang="zh-CN" altLang="en-US" dirty="0">
                <a:solidFill>
                  <a:schemeClr val="bg1">
                    <a:lumMod val="50000"/>
                  </a:schemeClr>
                </a:solidFill>
              </a:rPr>
              <a:t>年第</a:t>
            </a:r>
            <a:r>
              <a:rPr lang="en-US" altLang="zh-CN" dirty="0">
                <a:solidFill>
                  <a:schemeClr val="bg1">
                    <a:lumMod val="50000"/>
                  </a:schemeClr>
                </a:solidFill>
              </a:rPr>
              <a:t>133</a:t>
            </a:r>
            <a:r>
              <a:rPr lang="zh-CN" altLang="en-US" dirty="0">
                <a:solidFill>
                  <a:schemeClr val="bg1">
                    <a:lumMod val="50000"/>
                  </a:schemeClr>
                </a:solidFill>
              </a:rPr>
              <a:t>号通告）</a:t>
            </a:r>
            <a:r>
              <a:rPr lang="en-US" altLang="zh-CN" dirty="0">
                <a:solidFill>
                  <a:schemeClr val="bg1">
                    <a:lumMod val="50000"/>
                  </a:schemeClr>
                </a:solidFill>
              </a:rPr>
              <a:t>——267</a:t>
            </a:r>
            <a:r>
              <a:rPr lang="zh-CN" altLang="en-US" dirty="0">
                <a:solidFill>
                  <a:schemeClr val="bg1">
                    <a:lumMod val="50000"/>
                  </a:schemeClr>
                </a:solidFill>
              </a:rPr>
              <a:t>个</a:t>
            </a:r>
            <a:r>
              <a:rPr lang="en-US" altLang="zh-CN" dirty="0">
                <a:solidFill>
                  <a:schemeClr val="bg1">
                    <a:lumMod val="50000"/>
                  </a:schemeClr>
                </a:solidFill>
              </a:rPr>
              <a:t>II</a:t>
            </a:r>
            <a:r>
              <a:rPr lang="zh-CN" altLang="en-US" dirty="0">
                <a:solidFill>
                  <a:schemeClr val="bg1">
                    <a:lumMod val="50000"/>
                  </a:schemeClr>
                </a:solidFill>
              </a:rPr>
              <a:t>类（含</a:t>
            </a:r>
            <a:r>
              <a:rPr lang="en-US" altLang="zh-CN" dirty="0">
                <a:solidFill>
                  <a:schemeClr val="bg1">
                    <a:lumMod val="50000"/>
                  </a:schemeClr>
                </a:solidFill>
              </a:rPr>
              <a:t>15</a:t>
            </a:r>
            <a:r>
              <a:rPr lang="zh-CN" altLang="en-US" dirty="0">
                <a:solidFill>
                  <a:schemeClr val="bg1">
                    <a:lumMod val="50000"/>
                  </a:schemeClr>
                </a:solidFill>
              </a:rPr>
              <a:t>个</a:t>
            </a:r>
            <a:r>
              <a:rPr lang="en-US" altLang="zh-CN" dirty="0">
                <a:solidFill>
                  <a:schemeClr val="bg1">
                    <a:lumMod val="50000"/>
                  </a:schemeClr>
                </a:solidFill>
              </a:rPr>
              <a:t>IVD</a:t>
            </a:r>
            <a:r>
              <a:rPr lang="zh-CN" altLang="en-US" dirty="0">
                <a:solidFill>
                  <a:schemeClr val="bg1">
                    <a:lumMod val="50000"/>
                  </a:schemeClr>
                </a:solidFill>
              </a:rPr>
              <a:t>），</a:t>
            </a:r>
            <a:r>
              <a:rPr lang="en-US" altLang="zh-CN" dirty="0">
                <a:solidFill>
                  <a:schemeClr val="bg1">
                    <a:lumMod val="50000"/>
                  </a:schemeClr>
                </a:solidFill>
              </a:rPr>
              <a:t>92</a:t>
            </a:r>
            <a:r>
              <a:rPr lang="zh-CN" altLang="en-US" dirty="0">
                <a:solidFill>
                  <a:schemeClr val="bg1">
                    <a:lumMod val="50000"/>
                  </a:schemeClr>
                </a:solidFill>
              </a:rPr>
              <a:t>个</a:t>
            </a:r>
            <a:r>
              <a:rPr lang="en-US" altLang="zh-CN" dirty="0">
                <a:solidFill>
                  <a:schemeClr val="bg1">
                    <a:lumMod val="50000"/>
                  </a:schemeClr>
                </a:solidFill>
              </a:rPr>
              <a:t>III</a:t>
            </a:r>
            <a:r>
              <a:rPr lang="zh-CN" altLang="en-US" dirty="0">
                <a:solidFill>
                  <a:schemeClr val="bg1">
                    <a:lumMod val="50000"/>
                  </a:schemeClr>
                </a:solidFill>
              </a:rPr>
              <a:t>类产品</a:t>
            </a:r>
          </a:p>
          <a:p>
            <a:pPr marL="285750" indent="-285750">
              <a:buFont typeface="Arial" pitchFamily="34" charset="0"/>
              <a:buChar char="•"/>
            </a:pPr>
            <a:r>
              <a:rPr lang="en-US" altLang="zh-CN" dirty="0">
                <a:solidFill>
                  <a:schemeClr val="bg1">
                    <a:lumMod val="50000"/>
                  </a:schemeClr>
                </a:solidFill>
              </a:rPr>
              <a:t>《</a:t>
            </a:r>
            <a:r>
              <a:rPr lang="zh-CN" altLang="en-US" dirty="0">
                <a:solidFill>
                  <a:schemeClr val="bg1">
                    <a:lumMod val="50000"/>
                  </a:schemeClr>
                </a:solidFill>
              </a:rPr>
              <a:t>需进行临床试验审批的第三类医疗器械目录</a:t>
            </a:r>
            <a:r>
              <a:rPr lang="en-US" altLang="zh-CN" dirty="0">
                <a:solidFill>
                  <a:schemeClr val="bg1">
                    <a:lumMod val="50000"/>
                  </a:schemeClr>
                </a:solidFill>
              </a:rPr>
              <a:t>》</a:t>
            </a:r>
            <a:r>
              <a:rPr lang="zh-CN" altLang="en-US" dirty="0">
                <a:solidFill>
                  <a:schemeClr val="bg1">
                    <a:lumMod val="50000"/>
                  </a:schemeClr>
                </a:solidFill>
              </a:rPr>
              <a:t>（</a:t>
            </a:r>
            <a:r>
              <a:rPr lang="en-US" altLang="zh-CN" dirty="0">
                <a:solidFill>
                  <a:schemeClr val="bg1">
                    <a:lumMod val="50000"/>
                  </a:schemeClr>
                </a:solidFill>
              </a:rPr>
              <a:t>2014</a:t>
            </a:r>
            <a:r>
              <a:rPr lang="zh-CN" altLang="en-US" dirty="0">
                <a:solidFill>
                  <a:schemeClr val="bg1">
                    <a:lumMod val="50000"/>
                  </a:schemeClr>
                </a:solidFill>
              </a:rPr>
              <a:t>年第</a:t>
            </a:r>
            <a:r>
              <a:rPr lang="en-US" altLang="zh-CN" dirty="0">
                <a:solidFill>
                  <a:schemeClr val="bg1">
                    <a:lumMod val="50000"/>
                  </a:schemeClr>
                </a:solidFill>
              </a:rPr>
              <a:t>14</a:t>
            </a:r>
            <a:r>
              <a:rPr lang="zh-CN" altLang="en-US" dirty="0">
                <a:solidFill>
                  <a:schemeClr val="bg1">
                    <a:lumMod val="50000"/>
                  </a:schemeClr>
                </a:solidFill>
              </a:rPr>
              <a:t>号的通告）</a:t>
            </a:r>
            <a:r>
              <a:rPr lang="en-US" altLang="zh-CN" dirty="0">
                <a:solidFill>
                  <a:schemeClr val="bg1">
                    <a:lumMod val="50000"/>
                  </a:schemeClr>
                </a:solidFill>
              </a:rPr>
              <a:t>——8</a:t>
            </a:r>
            <a:r>
              <a:rPr lang="zh-CN" altLang="en-US" dirty="0">
                <a:solidFill>
                  <a:schemeClr val="bg1">
                    <a:lumMod val="50000"/>
                  </a:schemeClr>
                </a:solidFill>
              </a:rPr>
              <a:t>个</a:t>
            </a:r>
            <a:r>
              <a:rPr lang="en-US" altLang="zh-CN" dirty="0">
                <a:solidFill>
                  <a:schemeClr val="bg1">
                    <a:lumMod val="50000"/>
                  </a:schemeClr>
                </a:solidFill>
              </a:rPr>
              <a:t>III</a:t>
            </a:r>
            <a:r>
              <a:rPr lang="zh-CN" altLang="en-US" dirty="0">
                <a:solidFill>
                  <a:schemeClr val="bg1">
                    <a:lumMod val="50000"/>
                  </a:schemeClr>
                </a:solidFill>
              </a:rPr>
              <a:t>类产品</a:t>
            </a:r>
          </a:p>
          <a:p>
            <a:pPr marL="285750" indent="-285750">
              <a:buFont typeface="Arial" pitchFamily="34" charset="0"/>
              <a:buChar char="•"/>
            </a:pPr>
            <a:r>
              <a:rPr lang="en-US" altLang="zh-CN" dirty="0">
                <a:solidFill>
                  <a:schemeClr val="bg1">
                    <a:lumMod val="50000"/>
                  </a:schemeClr>
                </a:solidFill>
              </a:rPr>
              <a:t>《</a:t>
            </a:r>
            <a:r>
              <a:rPr lang="zh-CN" altLang="en-US" dirty="0">
                <a:solidFill>
                  <a:schemeClr val="bg1">
                    <a:lumMod val="50000"/>
                  </a:schemeClr>
                </a:solidFill>
              </a:rPr>
              <a:t>第三批免于进行临床试验医疗器械目录</a:t>
            </a:r>
            <a:r>
              <a:rPr lang="en-US" altLang="zh-CN" dirty="0">
                <a:solidFill>
                  <a:schemeClr val="bg1">
                    <a:lumMod val="50000"/>
                  </a:schemeClr>
                </a:solidFill>
              </a:rPr>
              <a:t>》</a:t>
            </a:r>
            <a:r>
              <a:rPr lang="zh-CN" altLang="en-US" dirty="0">
                <a:solidFill>
                  <a:schemeClr val="bg1">
                    <a:lumMod val="50000"/>
                  </a:schemeClr>
                </a:solidFill>
              </a:rPr>
              <a:t>（</a:t>
            </a:r>
            <a:r>
              <a:rPr lang="en-US" altLang="zh-CN" dirty="0">
                <a:solidFill>
                  <a:schemeClr val="bg1">
                    <a:lumMod val="50000"/>
                  </a:schemeClr>
                </a:solidFill>
              </a:rPr>
              <a:t>2017</a:t>
            </a:r>
            <a:r>
              <a:rPr lang="zh-CN" altLang="en-US" dirty="0">
                <a:solidFill>
                  <a:schemeClr val="bg1">
                    <a:lumMod val="50000"/>
                  </a:schemeClr>
                </a:solidFill>
              </a:rPr>
              <a:t>年</a:t>
            </a:r>
            <a:r>
              <a:rPr lang="en-US" altLang="zh-CN" dirty="0">
                <a:solidFill>
                  <a:schemeClr val="bg1">
                    <a:lumMod val="50000"/>
                  </a:schemeClr>
                </a:solidFill>
              </a:rPr>
              <a:t>170</a:t>
            </a:r>
            <a:r>
              <a:rPr lang="zh-CN" altLang="en-US" dirty="0">
                <a:solidFill>
                  <a:schemeClr val="bg1">
                    <a:lumMod val="50000"/>
                  </a:schemeClr>
                </a:solidFill>
              </a:rPr>
              <a:t>号）</a:t>
            </a:r>
            <a:r>
              <a:rPr lang="en-US" altLang="zh-CN" dirty="0">
                <a:solidFill>
                  <a:schemeClr val="bg1">
                    <a:lumMod val="50000"/>
                  </a:schemeClr>
                </a:solidFill>
              </a:rPr>
              <a:t>——116</a:t>
            </a:r>
            <a:r>
              <a:rPr lang="zh-CN" altLang="en-US" dirty="0">
                <a:solidFill>
                  <a:schemeClr val="bg1">
                    <a:lumMod val="50000"/>
                  </a:schemeClr>
                </a:solidFill>
              </a:rPr>
              <a:t>个</a:t>
            </a:r>
            <a:r>
              <a:rPr lang="en-US" altLang="zh-CN" dirty="0">
                <a:solidFill>
                  <a:schemeClr val="bg1">
                    <a:lumMod val="50000"/>
                  </a:schemeClr>
                </a:solidFill>
              </a:rPr>
              <a:t>II</a:t>
            </a:r>
            <a:r>
              <a:rPr lang="zh-CN" altLang="en-US" dirty="0">
                <a:solidFill>
                  <a:schemeClr val="bg1">
                    <a:lumMod val="50000"/>
                  </a:schemeClr>
                </a:solidFill>
              </a:rPr>
              <a:t>类</a:t>
            </a:r>
            <a:r>
              <a:rPr lang="en-US" altLang="zh-CN" dirty="0">
                <a:solidFill>
                  <a:schemeClr val="bg1">
                    <a:lumMod val="50000"/>
                  </a:schemeClr>
                </a:solidFill>
              </a:rPr>
              <a:t>IVD</a:t>
            </a:r>
            <a:r>
              <a:rPr lang="zh-CN" altLang="en-US" dirty="0">
                <a:solidFill>
                  <a:schemeClr val="bg1">
                    <a:lumMod val="50000"/>
                  </a:schemeClr>
                </a:solidFill>
              </a:rPr>
              <a:t>，</a:t>
            </a:r>
            <a:r>
              <a:rPr lang="en-US" altLang="zh-CN" dirty="0">
                <a:solidFill>
                  <a:schemeClr val="bg1">
                    <a:lumMod val="50000"/>
                  </a:schemeClr>
                </a:solidFill>
              </a:rPr>
              <a:t>11</a:t>
            </a:r>
            <a:r>
              <a:rPr lang="zh-CN" altLang="en-US" dirty="0">
                <a:solidFill>
                  <a:schemeClr val="bg1">
                    <a:lumMod val="50000"/>
                  </a:schemeClr>
                </a:solidFill>
              </a:rPr>
              <a:t>个</a:t>
            </a:r>
            <a:r>
              <a:rPr lang="en-US" altLang="zh-CN" dirty="0">
                <a:solidFill>
                  <a:schemeClr val="bg1">
                    <a:lumMod val="50000"/>
                  </a:schemeClr>
                </a:solidFill>
              </a:rPr>
              <a:t>III</a:t>
            </a:r>
            <a:r>
              <a:rPr lang="zh-CN" altLang="en-US" dirty="0">
                <a:solidFill>
                  <a:schemeClr val="bg1">
                    <a:lumMod val="50000"/>
                  </a:schemeClr>
                </a:solidFill>
              </a:rPr>
              <a:t>类产品，</a:t>
            </a:r>
            <a:r>
              <a:rPr lang="en-US" altLang="zh-CN" dirty="0">
                <a:solidFill>
                  <a:schemeClr val="bg1">
                    <a:lumMod val="50000"/>
                  </a:schemeClr>
                </a:solidFill>
              </a:rPr>
              <a:t>37</a:t>
            </a:r>
            <a:r>
              <a:rPr lang="zh-CN" altLang="en-US" dirty="0">
                <a:solidFill>
                  <a:schemeClr val="bg1">
                    <a:lumMod val="50000"/>
                  </a:schemeClr>
                </a:solidFill>
              </a:rPr>
              <a:t>个</a:t>
            </a:r>
            <a:r>
              <a:rPr lang="en-US" altLang="zh-CN" dirty="0">
                <a:solidFill>
                  <a:schemeClr val="bg1">
                    <a:lumMod val="50000"/>
                  </a:schemeClr>
                </a:solidFill>
              </a:rPr>
              <a:t>II</a:t>
            </a:r>
            <a:r>
              <a:rPr lang="zh-CN" altLang="en-US" dirty="0">
                <a:solidFill>
                  <a:schemeClr val="bg1">
                    <a:lumMod val="50000"/>
                  </a:schemeClr>
                </a:solidFill>
              </a:rPr>
              <a:t>类产品</a:t>
            </a:r>
          </a:p>
        </p:txBody>
      </p:sp>
    </p:spTree>
    <p:extLst>
      <p:ext uri="{BB962C8B-B14F-4D97-AF65-F5344CB8AC3E}">
        <p14:creationId xmlns:p14="http://schemas.microsoft.com/office/powerpoint/2010/main" val="24772295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268760"/>
            <a:ext cx="6480720" cy="576064"/>
          </a:xfrm>
          <a:prstGeom prst="rect">
            <a:avLst/>
          </a:prstGeom>
        </p:spPr>
        <p:txBody>
          <a:bodyPr/>
          <a:lstStyle/>
          <a:p>
            <a:pPr algn="ctr">
              <a:spcBef>
                <a:spcPct val="0"/>
              </a:spcBef>
            </a:pPr>
            <a:r>
              <a:rPr lang="zh-CN" altLang="en-US" sz="3600" b="1" dirty="0"/>
              <a:t>动物实验（非临床研究）</a:t>
            </a:r>
            <a:endParaRPr lang="zh-CN" altLang="en-US" sz="3600" b="1" dirty="0">
              <a:latin typeface="Times New Roman" pitchFamily="18" charset="0"/>
              <a:ea typeface="+mj-ea"/>
              <a:cs typeface="Times New Roman" pitchFamily="18" charset="0"/>
            </a:endParaRPr>
          </a:p>
        </p:txBody>
      </p:sp>
      <p:sp>
        <p:nvSpPr>
          <p:cNvPr id="4" name="矩形 3"/>
          <p:cNvSpPr/>
          <p:nvPr/>
        </p:nvSpPr>
        <p:spPr>
          <a:xfrm>
            <a:off x="467544" y="1929021"/>
            <a:ext cx="8136904" cy="4154984"/>
          </a:xfrm>
          <a:prstGeom prst="rect">
            <a:avLst/>
          </a:prstGeom>
        </p:spPr>
        <p:txBody>
          <a:bodyPr wrap="square">
            <a:spAutoFit/>
          </a:bodyPr>
          <a:lstStyle/>
          <a:p>
            <a:r>
              <a:rPr lang="zh-CN" altLang="en-US" sz="2400" dirty="0"/>
              <a:t>在研发阶段，依据下面确定器械是否需要做动物实验：</a:t>
            </a:r>
            <a:endParaRPr lang="en-US" altLang="zh-CN" sz="2400" dirty="0"/>
          </a:p>
          <a:p>
            <a:endParaRPr lang="en-US" altLang="zh-CN" sz="2400" dirty="0"/>
          </a:p>
          <a:p>
            <a:r>
              <a:rPr lang="en-US" altLang="zh-CN" sz="2400" b="1" dirty="0">
                <a:solidFill>
                  <a:srgbClr val="FF0000"/>
                </a:solidFill>
              </a:rPr>
              <a:t>《</a:t>
            </a:r>
            <a:r>
              <a:rPr lang="zh-CN" altLang="zh-CN" sz="2400" b="1" dirty="0">
                <a:solidFill>
                  <a:srgbClr val="FF0000"/>
                </a:solidFill>
              </a:rPr>
              <a:t>医疗器械动物实验研究</a:t>
            </a:r>
            <a:r>
              <a:rPr lang="en-US" altLang="zh-CN" sz="2400" b="1" dirty="0">
                <a:solidFill>
                  <a:srgbClr val="FF0000"/>
                </a:solidFill>
              </a:rPr>
              <a:t> </a:t>
            </a:r>
            <a:r>
              <a:rPr lang="zh-CN" altLang="zh-CN" sz="2400" b="1" dirty="0">
                <a:solidFill>
                  <a:srgbClr val="FF0000"/>
                </a:solidFill>
              </a:rPr>
              <a:t>技术审查指导原则</a:t>
            </a:r>
            <a:r>
              <a:rPr lang="en-US" altLang="zh-CN" sz="2400" b="1" dirty="0">
                <a:solidFill>
                  <a:srgbClr val="FF0000"/>
                </a:solidFill>
              </a:rPr>
              <a:t> </a:t>
            </a:r>
            <a:r>
              <a:rPr lang="zh-CN" altLang="zh-CN" sz="2400" b="1" dirty="0">
                <a:solidFill>
                  <a:srgbClr val="FF0000"/>
                </a:solidFill>
              </a:rPr>
              <a:t>第一部分：决策原则</a:t>
            </a:r>
            <a:r>
              <a:rPr lang="en-US" altLang="zh-CN" sz="2400" b="1" dirty="0">
                <a:solidFill>
                  <a:srgbClr val="FF0000"/>
                </a:solidFill>
              </a:rPr>
              <a:t>》2019</a:t>
            </a:r>
            <a:r>
              <a:rPr lang="zh-CN" altLang="en-US" sz="2400" b="1" dirty="0">
                <a:solidFill>
                  <a:srgbClr val="FF0000"/>
                </a:solidFill>
              </a:rPr>
              <a:t>年第</a:t>
            </a:r>
            <a:r>
              <a:rPr lang="en-US" altLang="zh-CN" sz="2400" b="1" dirty="0">
                <a:solidFill>
                  <a:srgbClr val="FF0000"/>
                </a:solidFill>
              </a:rPr>
              <a:t>18</a:t>
            </a:r>
            <a:r>
              <a:rPr lang="zh-CN" altLang="en-US" sz="2400" b="1" dirty="0">
                <a:solidFill>
                  <a:srgbClr val="FF0000"/>
                </a:solidFill>
              </a:rPr>
              <a:t>号</a:t>
            </a:r>
            <a:endParaRPr lang="en-US" altLang="zh-CN" sz="2400" b="1" dirty="0">
              <a:solidFill>
                <a:srgbClr val="FF0000"/>
              </a:solidFill>
            </a:endParaRPr>
          </a:p>
          <a:p>
            <a:endParaRPr lang="en-US" altLang="zh-CN" sz="2400" dirty="0"/>
          </a:p>
          <a:p>
            <a:r>
              <a:rPr lang="zh-CN" altLang="en-US" sz="2400" dirty="0"/>
              <a:t>在研发阶段，是否符合</a:t>
            </a:r>
            <a:endParaRPr lang="en-US" altLang="zh-CN" sz="2400" dirty="0"/>
          </a:p>
          <a:p>
            <a:r>
              <a:rPr lang="zh-CN" altLang="en-US" sz="2400" dirty="0"/>
              <a:t>（</a:t>
            </a:r>
            <a:r>
              <a:rPr lang="en-US" altLang="zh-CN" sz="2400" dirty="0"/>
              <a:t>1</a:t>
            </a:r>
            <a:r>
              <a:rPr lang="zh-CN" altLang="en-US" sz="2400" dirty="0"/>
              <a:t>）动物的福利、伦理原则 （是否可以减少或优化）</a:t>
            </a:r>
            <a:endParaRPr lang="en-US" altLang="zh-CN" sz="2400" dirty="0"/>
          </a:p>
          <a:p>
            <a:r>
              <a:rPr lang="zh-CN" altLang="en-US" sz="2400" dirty="0"/>
              <a:t>（</a:t>
            </a:r>
            <a:r>
              <a:rPr lang="en-US" altLang="zh-CN" sz="2400" dirty="0"/>
              <a:t>2</a:t>
            </a:r>
            <a:r>
              <a:rPr lang="zh-CN" altLang="en-US" sz="2400" dirty="0"/>
              <a:t>）可行性、有效性、安全性等方面的内容</a:t>
            </a:r>
            <a:endParaRPr lang="en-US" altLang="zh-CN" sz="2400" dirty="0"/>
          </a:p>
          <a:p>
            <a:endParaRPr lang="en-US" altLang="zh-CN" sz="2400" dirty="0"/>
          </a:p>
          <a:p>
            <a:r>
              <a:rPr lang="zh-CN" altLang="en-US" sz="2400" dirty="0"/>
              <a:t>动物性实验无需开展相应的伦理审批，建议与</a:t>
            </a:r>
            <a:r>
              <a:rPr lang="en-US" altLang="zh-CN" sz="2400" dirty="0"/>
              <a:t>CRO</a:t>
            </a:r>
            <a:r>
              <a:rPr lang="zh-CN" altLang="en-US" sz="2400" dirty="0"/>
              <a:t>公司确定具体是否需要开展动物实验，如心电图机不需要开展。</a:t>
            </a:r>
            <a:endParaRPr lang="en-US" altLang="zh-CN" sz="2400" dirty="0"/>
          </a:p>
        </p:txBody>
      </p:sp>
    </p:spTree>
    <p:extLst>
      <p:ext uri="{BB962C8B-B14F-4D97-AF65-F5344CB8AC3E}">
        <p14:creationId xmlns:p14="http://schemas.microsoft.com/office/powerpoint/2010/main" val="6261179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268760"/>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临床评价</a:t>
            </a:r>
          </a:p>
        </p:txBody>
      </p:sp>
      <p:sp>
        <p:nvSpPr>
          <p:cNvPr id="4" name="矩形 3"/>
          <p:cNvSpPr/>
          <p:nvPr/>
        </p:nvSpPr>
        <p:spPr>
          <a:xfrm>
            <a:off x="503548" y="1844824"/>
            <a:ext cx="8136904" cy="4401205"/>
          </a:xfrm>
          <a:prstGeom prst="rect">
            <a:avLst/>
          </a:prstGeom>
        </p:spPr>
        <p:txBody>
          <a:bodyPr wrap="square">
            <a:spAutoFit/>
          </a:bodyPr>
          <a:lstStyle/>
          <a:p>
            <a:r>
              <a:rPr lang="zh-CN" altLang="en-US" sz="2000" b="1" dirty="0"/>
              <a:t>（二）</a:t>
            </a:r>
            <a:r>
              <a:rPr lang="en-US" altLang="zh-CN" sz="2000" b="1" dirty="0"/>
              <a:t>3</a:t>
            </a:r>
            <a:r>
              <a:rPr lang="zh-CN" altLang="en-US" sz="2000" b="1" dirty="0"/>
              <a:t>种途径</a:t>
            </a:r>
            <a:endParaRPr lang="en-US" altLang="zh-CN" sz="2000" b="1" dirty="0"/>
          </a:p>
          <a:p>
            <a:r>
              <a:rPr lang="en-US" altLang="zh-CN" sz="2000" dirty="0">
                <a:solidFill>
                  <a:schemeClr val="bg1">
                    <a:lumMod val="50000"/>
                  </a:schemeClr>
                </a:solidFill>
              </a:rPr>
              <a:t>1. </a:t>
            </a:r>
            <a:r>
              <a:rPr lang="zh-CN" altLang="en-US" sz="2000" dirty="0">
                <a:solidFill>
                  <a:schemeClr val="bg1">
                    <a:lumMod val="50000"/>
                  </a:schemeClr>
                </a:solidFill>
              </a:rPr>
              <a:t>对列入</a:t>
            </a:r>
            <a:r>
              <a:rPr lang="en-US" altLang="zh-CN" sz="2000" dirty="0">
                <a:solidFill>
                  <a:schemeClr val="bg1">
                    <a:lumMod val="50000"/>
                  </a:schemeClr>
                </a:solidFill>
              </a:rPr>
              <a:t>《</a:t>
            </a:r>
            <a:r>
              <a:rPr lang="zh-CN" altLang="en-US" sz="2000" dirty="0">
                <a:solidFill>
                  <a:schemeClr val="bg1">
                    <a:lumMod val="50000"/>
                  </a:schemeClr>
                </a:solidFill>
              </a:rPr>
              <a:t>免于进行临床试验的医疗器械目录</a:t>
            </a:r>
            <a:r>
              <a:rPr lang="en-US" altLang="zh-CN" sz="2000" dirty="0">
                <a:solidFill>
                  <a:schemeClr val="bg1">
                    <a:lumMod val="50000"/>
                  </a:schemeClr>
                </a:solidFill>
              </a:rPr>
              <a:t>》</a:t>
            </a:r>
            <a:r>
              <a:rPr lang="zh-CN" altLang="en-US" sz="2000" dirty="0">
                <a:solidFill>
                  <a:schemeClr val="bg1">
                    <a:lumMod val="50000"/>
                  </a:schemeClr>
                </a:solidFill>
              </a:rPr>
              <a:t>中的产品，有条件的免于临床试验；</a:t>
            </a:r>
          </a:p>
          <a:p>
            <a:r>
              <a:rPr lang="en-US" altLang="zh-CN" sz="2000" dirty="0">
                <a:solidFill>
                  <a:schemeClr val="bg1">
                    <a:lumMod val="50000"/>
                  </a:schemeClr>
                </a:solidFill>
              </a:rPr>
              <a:t>2. </a:t>
            </a:r>
            <a:r>
              <a:rPr lang="zh-CN" altLang="en-US" sz="2000" dirty="0">
                <a:solidFill>
                  <a:schemeClr val="bg1">
                    <a:lumMod val="50000"/>
                  </a:schemeClr>
                </a:solidFill>
              </a:rPr>
              <a:t>对于同品种医疗器械临床试验或临床使用获得的数据进行分析评价；</a:t>
            </a:r>
          </a:p>
          <a:p>
            <a:r>
              <a:rPr lang="en-US" altLang="zh-CN" sz="2000" dirty="0">
                <a:solidFill>
                  <a:schemeClr val="bg1">
                    <a:lumMod val="50000"/>
                  </a:schemeClr>
                </a:solidFill>
              </a:rPr>
              <a:t>3. </a:t>
            </a:r>
            <a:r>
              <a:rPr lang="zh-CN" altLang="en-US" sz="2000" dirty="0">
                <a:solidFill>
                  <a:schemeClr val="bg1">
                    <a:lumMod val="50000"/>
                  </a:schemeClr>
                </a:solidFill>
              </a:rPr>
              <a:t>按照</a:t>
            </a:r>
            <a:r>
              <a:rPr lang="en-US" altLang="zh-CN" sz="2000" dirty="0">
                <a:solidFill>
                  <a:srgbClr val="FF0000"/>
                </a:solidFill>
              </a:rPr>
              <a:t>《</a:t>
            </a:r>
            <a:r>
              <a:rPr lang="zh-CN" altLang="en-US" sz="2000" dirty="0">
                <a:solidFill>
                  <a:srgbClr val="FF0000"/>
                </a:solidFill>
              </a:rPr>
              <a:t>医疗器械临床试验质量管理规范</a:t>
            </a:r>
            <a:r>
              <a:rPr lang="en-US" altLang="zh-CN" sz="2000" dirty="0">
                <a:solidFill>
                  <a:srgbClr val="FF0000"/>
                </a:solidFill>
              </a:rPr>
              <a:t>》</a:t>
            </a:r>
            <a:r>
              <a:rPr lang="zh-CN" altLang="en-US" sz="2000" dirty="0">
                <a:solidFill>
                  <a:schemeClr val="bg1">
                    <a:lumMod val="50000"/>
                  </a:schemeClr>
                </a:solidFill>
              </a:rPr>
              <a:t>开展临床试验。</a:t>
            </a:r>
            <a:endParaRPr lang="en-US" altLang="zh-CN" sz="2000" dirty="0">
              <a:solidFill>
                <a:schemeClr val="bg1">
                  <a:lumMod val="50000"/>
                </a:schemeClr>
              </a:solidFill>
            </a:endParaRPr>
          </a:p>
          <a:p>
            <a:endParaRPr lang="en-US" altLang="zh-CN" sz="2000" dirty="0"/>
          </a:p>
          <a:p>
            <a:r>
              <a:rPr lang="zh-CN" altLang="en-US" sz="2000" dirty="0"/>
              <a:t>（三）实施建议</a:t>
            </a:r>
            <a:endParaRPr lang="en-US" altLang="zh-CN" sz="2000" dirty="0"/>
          </a:p>
          <a:p>
            <a:r>
              <a:rPr lang="en-US" altLang="zh-CN" sz="2000" dirty="0">
                <a:solidFill>
                  <a:schemeClr val="bg1">
                    <a:lumMod val="50000"/>
                  </a:schemeClr>
                </a:solidFill>
              </a:rPr>
              <a:t>1. </a:t>
            </a:r>
            <a:r>
              <a:rPr lang="zh-CN" altLang="en-US" sz="2000" dirty="0">
                <a:solidFill>
                  <a:schemeClr val="bg1">
                    <a:lumMod val="50000"/>
                  </a:schemeClr>
                </a:solidFill>
              </a:rPr>
              <a:t>产品若不在目录内，则只能通过</a:t>
            </a:r>
            <a:r>
              <a:rPr lang="zh-CN" altLang="en-US" sz="2000" b="1" dirty="0">
                <a:solidFill>
                  <a:schemeClr val="bg1">
                    <a:lumMod val="50000"/>
                  </a:schemeClr>
                </a:solidFill>
              </a:rPr>
              <a:t>临床试验</a:t>
            </a:r>
            <a:r>
              <a:rPr lang="zh-CN" altLang="en-US" sz="2000" dirty="0">
                <a:solidFill>
                  <a:schemeClr val="bg1">
                    <a:lumMod val="50000"/>
                  </a:schemeClr>
                </a:solidFill>
              </a:rPr>
              <a:t>或</a:t>
            </a:r>
            <a:r>
              <a:rPr lang="zh-CN" altLang="en-US" sz="2000" b="1" dirty="0">
                <a:solidFill>
                  <a:schemeClr val="bg1">
                    <a:lumMod val="50000"/>
                  </a:schemeClr>
                </a:solidFill>
              </a:rPr>
              <a:t>临床评价</a:t>
            </a:r>
            <a:r>
              <a:rPr lang="zh-CN" altLang="en-US" sz="2000" dirty="0">
                <a:solidFill>
                  <a:schemeClr val="bg1">
                    <a:lumMod val="50000"/>
                  </a:schemeClr>
                </a:solidFill>
              </a:rPr>
              <a:t>两个途径。对于新公司首款产品，条件允许的话，建议做临床试验。</a:t>
            </a:r>
          </a:p>
          <a:p>
            <a:r>
              <a:rPr lang="en-US" altLang="zh-CN" sz="2000" dirty="0">
                <a:solidFill>
                  <a:schemeClr val="bg1">
                    <a:lumMod val="50000"/>
                  </a:schemeClr>
                </a:solidFill>
              </a:rPr>
              <a:t>a. </a:t>
            </a:r>
            <a:r>
              <a:rPr lang="zh-CN" altLang="en-US" sz="2000" dirty="0">
                <a:solidFill>
                  <a:schemeClr val="bg1">
                    <a:lumMod val="50000"/>
                  </a:schemeClr>
                </a:solidFill>
              </a:rPr>
              <a:t>首先，</a:t>
            </a:r>
            <a:r>
              <a:rPr lang="zh-CN" altLang="en-US" sz="2000" dirty="0">
                <a:solidFill>
                  <a:srgbClr val="FF0000"/>
                </a:solidFill>
              </a:rPr>
              <a:t>免临床途径</a:t>
            </a:r>
            <a:r>
              <a:rPr lang="zh-CN" altLang="en-US" sz="2000" dirty="0">
                <a:solidFill>
                  <a:schemeClr val="bg1">
                    <a:lumMod val="50000"/>
                  </a:schemeClr>
                </a:solidFill>
              </a:rPr>
              <a:t>很难拿到经验数据和对比资料的授权；</a:t>
            </a:r>
          </a:p>
          <a:p>
            <a:r>
              <a:rPr lang="en-US" altLang="zh-CN" sz="2000" dirty="0">
                <a:solidFill>
                  <a:schemeClr val="bg1">
                    <a:lumMod val="50000"/>
                  </a:schemeClr>
                </a:solidFill>
              </a:rPr>
              <a:t>b. </a:t>
            </a:r>
            <a:r>
              <a:rPr lang="zh-CN" altLang="en-US" sz="2000" dirty="0">
                <a:solidFill>
                  <a:schemeClr val="bg1">
                    <a:lumMod val="50000"/>
                  </a:schemeClr>
                </a:solidFill>
              </a:rPr>
              <a:t>其次，首款产品注册上市后，其他产品注册也会很快启动，便于后续产品临床工作开展。</a:t>
            </a:r>
          </a:p>
          <a:p>
            <a:r>
              <a:rPr lang="en-US" altLang="zh-CN" sz="2000" dirty="0">
                <a:solidFill>
                  <a:schemeClr val="bg1">
                    <a:lumMod val="50000"/>
                  </a:schemeClr>
                </a:solidFill>
              </a:rPr>
              <a:t>2.</a:t>
            </a:r>
            <a:r>
              <a:rPr lang="zh-CN" altLang="en-US" sz="2000" dirty="0">
                <a:solidFill>
                  <a:schemeClr val="bg1">
                    <a:lumMod val="50000"/>
                  </a:schemeClr>
                </a:solidFill>
              </a:rPr>
              <a:t>关于临床试验工作，对于初创团队而言，建议委托第三方有实力、专业的</a:t>
            </a:r>
            <a:r>
              <a:rPr lang="en-US" altLang="zh-CN" sz="2000" dirty="0">
                <a:solidFill>
                  <a:schemeClr val="bg1">
                    <a:lumMod val="50000"/>
                  </a:schemeClr>
                </a:solidFill>
              </a:rPr>
              <a:t>CRO</a:t>
            </a:r>
            <a:r>
              <a:rPr lang="zh-CN" altLang="en-US" sz="2000" dirty="0">
                <a:solidFill>
                  <a:schemeClr val="bg1">
                    <a:lumMod val="50000"/>
                  </a:schemeClr>
                </a:solidFill>
              </a:rPr>
              <a:t>团队，利于更快、更好的推进临床进度。</a:t>
            </a:r>
          </a:p>
        </p:txBody>
      </p:sp>
    </p:spTree>
    <p:extLst>
      <p:ext uri="{BB962C8B-B14F-4D97-AF65-F5344CB8AC3E}">
        <p14:creationId xmlns:p14="http://schemas.microsoft.com/office/powerpoint/2010/main" val="12411098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268760"/>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临床试验</a:t>
            </a:r>
          </a:p>
        </p:txBody>
      </p:sp>
      <p:sp>
        <p:nvSpPr>
          <p:cNvPr id="4" name="矩形 3"/>
          <p:cNvSpPr/>
          <p:nvPr/>
        </p:nvSpPr>
        <p:spPr>
          <a:xfrm>
            <a:off x="467544" y="1929021"/>
            <a:ext cx="8136904" cy="4154984"/>
          </a:xfrm>
          <a:prstGeom prst="rect">
            <a:avLst/>
          </a:prstGeom>
        </p:spPr>
        <p:txBody>
          <a:bodyPr wrap="square">
            <a:spAutoFit/>
          </a:bodyPr>
          <a:lstStyle/>
          <a:p>
            <a:r>
              <a:rPr lang="zh-CN" altLang="en-US" sz="2400" dirty="0">
                <a:solidFill>
                  <a:schemeClr val="bg1">
                    <a:lumMod val="50000"/>
                  </a:schemeClr>
                </a:solidFill>
              </a:rPr>
              <a:t>可以选择典型产品进行临床试验。</a:t>
            </a:r>
            <a:endParaRPr lang="en-US" altLang="zh-CN" sz="2400" dirty="0">
              <a:solidFill>
                <a:schemeClr val="bg1">
                  <a:lumMod val="50000"/>
                </a:schemeClr>
              </a:solidFill>
            </a:endParaRPr>
          </a:p>
          <a:p>
            <a:r>
              <a:rPr lang="zh-CN" altLang="en-US" sz="2400" dirty="0">
                <a:solidFill>
                  <a:schemeClr val="bg1">
                    <a:lumMod val="50000"/>
                  </a:schemeClr>
                </a:solidFill>
              </a:rPr>
              <a:t>方法：</a:t>
            </a:r>
            <a:endParaRPr lang="en-US" altLang="zh-CN" sz="2400" dirty="0">
              <a:solidFill>
                <a:schemeClr val="bg1">
                  <a:lumMod val="50000"/>
                </a:schemeClr>
              </a:solidFill>
            </a:endParaRPr>
          </a:p>
          <a:p>
            <a:r>
              <a:rPr lang="zh-CN" altLang="en-US" sz="2400" dirty="0">
                <a:solidFill>
                  <a:srgbClr val="FF0000"/>
                </a:solidFill>
                <a:latin typeface="楷体" panose="02010609060101010101" pitchFamily="49" charset="-122"/>
                <a:ea typeface="楷体" panose="02010609060101010101" pitchFamily="49" charset="-122"/>
              </a:rPr>
              <a:t>有限元分析</a:t>
            </a:r>
            <a:endParaRPr lang="en-US" altLang="zh-CN" sz="2400" dirty="0">
              <a:solidFill>
                <a:srgbClr val="FF0000"/>
              </a:solidFill>
              <a:latin typeface="楷体" panose="02010609060101010101" pitchFamily="49" charset="-122"/>
              <a:ea typeface="楷体" panose="02010609060101010101" pitchFamily="49" charset="-122"/>
            </a:endParaRPr>
          </a:p>
          <a:p>
            <a:r>
              <a:rPr lang="zh-CN" altLang="en-US" sz="2400" dirty="0">
                <a:solidFill>
                  <a:schemeClr val="bg1">
                    <a:lumMod val="50000"/>
                  </a:schemeClr>
                </a:solidFill>
              </a:rPr>
              <a:t>原则：</a:t>
            </a:r>
            <a:endParaRPr lang="en-US" altLang="zh-CN" sz="2400" dirty="0">
              <a:solidFill>
                <a:schemeClr val="bg1">
                  <a:lumMod val="50000"/>
                </a:schemeClr>
              </a:solidFill>
            </a:endParaRPr>
          </a:p>
          <a:p>
            <a:r>
              <a:rPr lang="zh-CN" altLang="en-US" sz="2400" dirty="0">
                <a:solidFill>
                  <a:srgbClr val="FF0000"/>
                </a:solidFill>
                <a:latin typeface="楷体" panose="02010609060101010101" pitchFamily="49" charset="-122"/>
                <a:ea typeface="楷体" panose="02010609060101010101" pitchFamily="49" charset="-122"/>
              </a:rPr>
              <a:t>设备类：选择功能最强，适应症覆盖最大</a:t>
            </a:r>
            <a:r>
              <a:rPr lang="zh-CN" altLang="en-US" sz="2400" dirty="0">
                <a:solidFill>
                  <a:srgbClr val="FF0000"/>
                </a:solidFill>
              </a:rPr>
              <a:t>。</a:t>
            </a:r>
            <a:endParaRPr lang="en-US" altLang="zh-CN" sz="2400" dirty="0">
              <a:solidFill>
                <a:srgbClr val="FF0000"/>
              </a:solidFill>
            </a:endParaRPr>
          </a:p>
          <a:p>
            <a:r>
              <a:rPr lang="zh-CN" altLang="en-US" sz="2400" dirty="0">
                <a:solidFill>
                  <a:schemeClr val="bg1">
                    <a:lumMod val="50000"/>
                  </a:schemeClr>
                </a:solidFill>
              </a:rPr>
              <a:t>误区：</a:t>
            </a:r>
            <a:endParaRPr lang="en-US" altLang="zh-CN" sz="2400" dirty="0">
              <a:solidFill>
                <a:schemeClr val="bg1">
                  <a:lumMod val="50000"/>
                </a:schemeClr>
              </a:solidFill>
            </a:endParaRPr>
          </a:p>
          <a:p>
            <a:r>
              <a:rPr lang="zh-CN" altLang="en-US" sz="2400" dirty="0">
                <a:solidFill>
                  <a:srgbClr val="FF0000"/>
                </a:solidFill>
                <a:latin typeface="楷体" panose="02010609060101010101" pitchFamily="49" charset="-122"/>
                <a:ea typeface="楷体" panose="02010609060101010101" pitchFamily="49" charset="-122"/>
              </a:rPr>
              <a:t>选择极限型号，比如最大、最小、最长、最短。最大、最小</a:t>
            </a:r>
            <a:r>
              <a:rPr lang="en-US" altLang="zh-CN" sz="2400" dirty="0">
                <a:solidFill>
                  <a:srgbClr val="FF0000"/>
                </a:solidFill>
                <a:latin typeface="楷体" panose="02010609060101010101" pitchFamily="49" charset="-122"/>
                <a:ea typeface="楷体" panose="02010609060101010101" pitchFamily="49" charset="-122"/>
              </a:rPr>
              <a:t> </a:t>
            </a:r>
            <a:r>
              <a:rPr lang="zh-CN" altLang="en-US" sz="2400" dirty="0">
                <a:solidFill>
                  <a:srgbClr val="FF0000"/>
                </a:solidFill>
                <a:latin typeface="楷体" panose="02010609060101010101" pitchFamily="49" charset="-122"/>
                <a:ea typeface="楷体" panose="02010609060101010101" pitchFamily="49" charset="-122"/>
              </a:rPr>
              <a:t>并不能代表就最不抗疲劳，最不安全。</a:t>
            </a:r>
            <a:endParaRPr lang="en-US" altLang="zh-CN" sz="2400" dirty="0">
              <a:solidFill>
                <a:srgbClr val="FF0000"/>
              </a:solidFill>
              <a:latin typeface="楷体" panose="02010609060101010101" pitchFamily="49" charset="-122"/>
              <a:ea typeface="楷体" panose="02010609060101010101" pitchFamily="49" charset="-122"/>
            </a:endParaRPr>
          </a:p>
          <a:p>
            <a:r>
              <a:rPr lang="zh-CN" altLang="en-US" sz="2400" dirty="0">
                <a:solidFill>
                  <a:schemeClr val="bg1">
                    <a:lumMod val="50000"/>
                  </a:schemeClr>
                </a:solidFill>
              </a:rPr>
              <a:t>常见问题：</a:t>
            </a:r>
            <a:endParaRPr lang="en-US" altLang="zh-CN" sz="2400" dirty="0">
              <a:solidFill>
                <a:schemeClr val="bg1">
                  <a:lumMod val="50000"/>
                </a:schemeClr>
              </a:solidFill>
            </a:endParaRPr>
          </a:p>
          <a:p>
            <a:r>
              <a:rPr lang="zh-CN" altLang="en-US" sz="2400" dirty="0">
                <a:solidFill>
                  <a:srgbClr val="FF0000"/>
                </a:solidFill>
                <a:latin typeface="楷体" panose="02010609060101010101" pitchFamily="49" charset="-122"/>
                <a:ea typeface="楷体" panose="02010609060101010101" pitchFamily="49" charset="-122"/>
              </a:rPr>
              <a:t>产品注册检验中的典型产品是一些特殊型号规格，有时候在临床就没有合适的受试者。</a:t>
            </a:r>
            <a:endParaRPr lang="en-US" altLang="zh-CN" sz="2400" dirty="0">
              <a:solidFill>
                <a:srgbClr val="FF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7692217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7CC1EA2-327A-4065-AE2E-356E7C3226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87" y="1484784"/>
            <a:ext cx="8429625" cy="4943475"/>
          </a:xfrm>
          <a:prstGeom prst="rect">
            <a:avLst/>
          </a:prstGeom>
        </p:spPr>
      </p:pic>
    </p:spTree>
    <p:extLst>
      <p:ext uri="{BB962C8B-B14F-4D97-AF65-F5344CB8AC3E}">
        <p14:creationId xmlns:p14="http://schemas.microsoft.com/office/powerpoint/2010/main" val="11489868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5D1CFE24-D664-4C5C-9EB0-B5A4534AD0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9580"/>
            <a:ext cx="4139952" cy="6888664"/>
          </a:xfrm>
          <a:prstGeom prst="rect">
            <a:avLst/>
          </a:prstGeom>
        </p:spPr>
      </p:pic>
      <p:pic>
        <p:nvPicPr>
          <p:cNvPr id="8" name="图片 7">
            <a:extLst>
              <a:ext uri="{FF2B5EF4-FFF2-40B4-BE49-F238E27FC236}">
                <a16:creationId xmlns:a16="http://schemas.microsoft.com/office/drawing/2014/main" xmlns="" id="{914AF30A-C0A5-47F2-BD52-5FD7B88420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 y="-30664"/>
            <a:ext cx="5008736" cy="6888664"/>
          </a:xfrm>
          <a:prstGeom prst="rect">
            <a:avLst/>
          </a:prstGeom>
        </p:spPr>
      </p:pic>
    </p:spTree>
    <p:extLst>
      <p:ext uri="{BB962C8B-B14F-4D97-AF65-F5344CB8AC3E}">
        <p14:creationId xmlns:p14="http://schemas.microsoft.com/office/powerpoint/2010/main" val="39644370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DADA2A82-6B3E-4210-9292-713219796E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1" y="0"/>
            <a:ext cx="4211959" cy="6858000"/>
          </a:xfrm>
          <a:prstGeom prst="rect">
            <a:avLst/>
          </a:prstGeom>
        </p:spPr>
      </p:pic>
      <p:pic>
        <p:nvPicPr>
          <p:cNvPr id="7" name="图片 6">
            <a:extLst>
              <a:ext uri="{FF2B5EF4-FFF2-40B4-BE49-F238E27FC236}">
                <a16:creationId xmlns:a16="http://schemas.microsoft.com/office/drawing/2014/main" xmlns="" id="{99EEE2C3-6B4B-4F6B-ADCD-C65A9BE6FC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71" y="-11667"/>
            <a:ext cx="4945012" cy="6869667"/>
          </a:xfrm>
          <a:prstGeom prst="rect">
            <a:avLst/>
          </a:prstGeom>
        </p:spPr>
      </p:pic>
    </p:spTree>
    <p:extLst>
      <p:ext uri="{BB962C8B-B14F-4D97-AF65-F5344CB8AC3E}">
        <p14:creationId xmlns:p14="http://schemas.microsoft.com/office/powerpoint/2010/main" val="136566319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124744"/>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注册申报资料</a:t>
            </a:r>
          </a:p>
        </p:txBody>
      </p:sp>
      <p:pic>
        <p:nvPicPr>
          <p:cNvPr id="1126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211"/>
          <a:stretch/>
        </p:blipFill>
        <p:spPr bwMode="auto">
          <a:xfrm>
            <a:off x="539552" y="1743172"/>
            <a:ext cx="4104456" cy="4848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4860032" y="2132856"/>
            <a:ext cx="3528392" cy="3416320"/>
          </a:xfrm>
          <a:prstGeom prst="rect">
            <a:avLst/>
          </a:prstGeom>
        </p:spPr>
        <p:txBody>
          <a:bodyPr wrap="square">
            <a:spAutoFit/>
          </a:bodyPr>
          <a:lstStyle/>
          <a:p>
            <a:pPr marL="342900" indent="-342900">
              <a:buFont typeface="+mj-lt"/>
              <a:buAutoNum type="arabicPeriod"/>
            </a:pPr>
            <a:r>
              <a:rPr lang="zh-CN" altLang="en-US" sz="2400" dirty="0">
                <a:solidFill>
                  <a:schemeClr val="bg1">
                    <a:lumMod val="50000"/>
                  </a:schemeClr>
                </a:solidFill>
              </a:rPr>
              <a:t>产品综述资料、</a:t>
            </a:r>
            <a:endParaRPr lang="en-US" altLang="zh-CN" sz="2400" dirty="0">
              <a:solidFill>
                <a:schemeClr val="bg1">
                  <a:lumMod val="50000"/>
                </a:schemeClr>
              </a:solidFill>
            </a:endParaRPr>
          </a:p>
          <a:p>
            <a:pPr marL="342900" indent="-342900">
              <a:buFont typeface="+mj-lt"/>
              <a:buAutoNum type="arabicPeriod"/>
            </a:pPr>
            <a:r>
              <a:rPr lang="zh-CN" altLang="en-US" sz="2400" dirty="0">
                <a:solidFill>
                  <a:schemeClr val="bg1">
                    <a:lumMod val="50000"/>
                  </a:schemeClr>
                </a:solidFill>
              </a:rPr>
              <a:t>研究资料、</a:t>
            </a:r>
            <a:endParaRPr lang="en-US" altLang="zh-CN" sz="2400" dirty="0">
              <a:solidFill>
                <a:schemeClr val="bg1">
                  <a:lumMod val="50000"/>
                </a:schemeClr>
              </a:solidFill>
            </a:endParaRPr>
          </a:p>
          <a:p>
            <a:pPr marL="342900" indent="-342900">
              <a:buFont typeface="+mj-lt"/>
              <a:buAutoNum type="arabicPeriod"/>
            </a:pPr>
            <a:r>
              <a:rPr lang="zh-CN" altLang="en-US" sz="2400" dirty="0">
                <a:solidFill>
                  <a:schemeClr val="bg1">
                    <a:lumMod val="50000"/>
                  </a:schemeClr>
                </a:solidFill>
              </a:rPr>
              <a:t>生产制造信息、</a:t>
            </a:r>
            <a:endParaRPr lang="en-US" altLang="zh-CN" sz="2400" dirty="0">
              <a:solidFill>
                <a:schemeClr val="bg1">
                  <a:lumMod val="50000"/>
                </a:schemeClr>
              </a:solidFill>
            </a:endParaRPr>
          </a:p>
          <a:p>
            <a:pPr marL="342900" indent="-342900">
              <a:buFont typeface="+mj-lt"/>
              <a:buAutoNum type="arabicPeriod"/>
            </a:pPr>
            <a:r>
              <a:rPr lang="zh-CN" altLang="en-US" sz="2400" dirty="0">
                <a:solidFill>
                  <a:schemeClr val="bg1">
                    <a:lumMod val="50000"/>
                  </a:schemeClr>
                </a:solidFill>
              </a:rPr>
              <a:t>临床评价资料、</a:t>
            </a:r>
            <a:endParaRPr lang="en-US" altLang="zh-CN" sz="2400" dirty="0">
              <a:solidFill>
                <a:schemeClr val="bg1">
                  <a:lumMod val="50000"/>
                </a:schemeClr>
              </a:solidFill>
            </a:endParaRPr>
          </a:p>
          <a:p>
            <a:pPr marL="342900" indent="-342900">
              <a:buFont typeface="+mj-lt"/>
              <a:buAutoNum type="arabicPeriod"/>
            </a:pPr>
            <a:r>
              <a:rPr lang="zh-CN" altLang="en-US" sz="2400" dirty="0">
                <a:solidFill>
                  <a:schemeClr val="bg1">
                    <a:lumMod val="50000"/>
                  </a:schemeClr>
                </a:solidFill>
              </a:rPr>
              <a:t>产品风险分析资料、</a:t>
            </a:r>
            <a:endParaRPr lang="en-US" altLang="zh-CN" sz="2400" dirty="0">
              <a:solidFill>
                <a:schemeClr val="bg1">
                  <a:lumMod val="50000"/>
                </a:schemeClr>
              </a:solidFill>
            </a:endParaRPr>
          </a:p>
          <a:p>
            <a:pPr marL="342900" indent="-342900">
              <a:buFont typeface="+mj-lt"/>
              <a:buAutoNum type="arabicPeriod"/>
            </a:pPr>
            <a:r>
              <a:rPr lang="zh-CN" altLang="en-US" sz="2400" dirty="0">
                <a:solidFill>
                  <a:schemeClr val="bg1">
                    <a:lumMod val="50000"/>
                  </a:schemeClr>
                </a:solidFill>
              </a:rPr>
              <a:t>产品技术要求、</a:t>
            </a:r>
            <a:endParaRPr lang="en-US" altLang="zh-CN" sz="2400" dirty="0">
              <a:solidFill>
                <a:schemeClr val="bg1">
                  <a:lumMod val="50000"/>
                </a:schemeClr>
              </a:solidFill>
            </a:endParaRPr>
          </a:p>
          <a:p>
            <a:pPr marL="342900" indent="-342900">
              <a:buFont typeface="+mj-lt"/>
              <a:buAutoNum type="arabicPeriod"/>
            </a:pPr>
            <a:r>
              <a:rPr lang="zh-CN" altLang="en-US" sz="2400" dirty="0">
                <a:solidFill>
                  <a:schemeClr val="bg1">
                    <a:lumMod val="50000"/>
                  </a:schemeClr>
                </a:solidFill>
              </a:rPr>
              <a:t>产品注册检验报告、</a:t>
            </a:r>
            <a:endParaRPr lang="en-US" altLang="zh-CN" sz="2400" dirty="0">
              <a:solidFill>
                <a:schemeClr val="bg1">
                  <a:lumMod val="50000"/>
                </a:schemeClr>
              </a:solidFill>
            </a:endParaRPr>
          </a:p>
          <a:p>
            <a:pPr marL="342900" indent="-342900">
              <a:buFont typeface="+mj-lt"/>
              <a:buAutoNum type="arabicPeriod"/>
            </a:pPr>
            <a:r>
              <a:rPr lang="zh-CN" altLang="en-US" sz="2400" dirty="0">
                <a:solidFill>
                  <a:schemeClr val="bg1">
                    <a:lumMod val="50000"/>
                  </a:schemeClr>
                </a:solidFill>
              </a:rPr>
              <a:t>说明书和标签样稿等资料清单</a:t>
            </a:r>
          </a:p>
        </p:txBody>
      </p:sp>
    </p:spTree>
    <p:extLst>
      <p:ext uri="{BB962C8B-B14F-4D97-AF65-F5344CB8AC3E}">
        <p14:creationId xmlns:p14="http://schemas.microsoft.com/office/powerpoint/2010/main" val="25197070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268760"/>
            <a:ext cx="6480720" cy="50405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注册体考条件</a:t>
            </a:r>
          </a:p>
        </p:txBody>
      </p:sp>
      <p:sp>
        <p:nvSpPr>
          <p:cNvPr id="2" name="矩形 1"/>
          <p:cNvSpPr/>
          <p:nvPr/>
        </p:nvSpPr>
        <p:spPr>
          <a:xfrm>
            <a:off x="827584" y="1772816"/>
            <a:ext cx="7200800" cy="5030864"/>
          </a:xfrm>
          <a:prstGeom prst="rect">
            <a:avLst/>
          </a:prstGeom>
        </p:spPr>
        <p:txBody>
          <a:bodyPr wrap="square">
            <a:spAutoFit/>
          </a:bodyPr>
          <a:lstStyle/>
          <a:p>
            <a:pPr>
              <a:lnSpc>
                <a:spcPct val="150000"/>
              </a:lnSpc>
            </a:pPr>
            <a:r>
              <a:rPr lang="en-US" altLang="zh-CN" dirty="0">
                <a:solidFill>
                  <a:schemeClr val="bg1">
                    <a:lumMod val="50000"/>
                  </a:schemeClr>
                </a:solidFill>
              </a:rPr>
              <a:t>1. </a:t>
            </a:r>
            <a:r>
              <a:rPr lang="zh-CN" altLang="en-US" dirty="0">
                <a:solidFill>
                  <a:schemeClr val="bg1">
                    <a:lumMod val="50000"/>
                  </a:schemeClr>
                </a:solidFill>
              </a:rPr>
              <a:t>体系文件的准备。</a:t>
            </a:r>
          </a:p>
          <a:p>
            <a:pPr>
              <a:lnSpc>
                <a:spcPct val="150000"/>
              </a:lnSpc>
            </a:pPr>
            <a:r>
              <a:rPr lang="en-US" altLang="zh-CN" dirty="0">
                <a:solidFill>
                  <a:schemeClr val="bg1">
                    <a:lumMod val="50000"/>
                  </a:schemeClr>
                </a:solidFill>
              </a:rPr>
              <a:t>2. </a:t>
            </a:r>
            <a:r>
              <a:rPr lang="zh-CN" altLang="en-US" dirty="0">
                <a:solidFill>
                  <a:schemeClr val="bg1">
                    <a:lumMod val="50000"/>
                  </a:schemeClr>
                </a:solidFill>
              </a:rPr>
              <a:t>文控中心的建立。</a:t>
            </a:r>
          </a:p>
          <a:p>
            <a:pPr>
              <a:lnSpc>
                <a:spcPct val="150000"/>
              </a:lnSpc>
            </a:pPr>
            <a:r>
              <a:rPr lang="en-US" altLang="zh-CN" dirty="0">
                <a:solidFill>
                  <a:schemeClr val="bg1">
                    <a:lumMod val="50000"/>
                  </a:schemeClr>
                </a:solidFill>
              </a:rPr>
              <a:t>3. </a:t>
            </a:r>
            <a:r>
              <a:rPr lang="zh-CN" altLang="en-US" dirty="0">
                <a:solidFill>
                  <a:schemeClr val="bg1">
                    <a:lumMod val="50000"/>
                  </a:schemeClr>
                </a:solidFill>
              </a:rPr>
              <a:t>体系组织架构的建立与人员分工。</a:t>
            </a:r>
          </a:p>
          <a:p>
            <a:pPr>
              <a:lnSpc>
                <a:spcPct val="150000"/>
              </a:lnSpc>
            </a:pPr>
            <a:r>
              <a:rPr lang="en-US" altLang="zh-CN" dirty="0">
                <a:solidFill>
                  <a:schemeClr val="bg1">
                    <a:lumMod val="50000"/>
                  </a:schemeClr>
                </a:solidFill>
              </a:rPr>
              <a:t>4. </a:t>
            </a:r>
            <a:r>
              <a:rPr lang="zh-CN" altLang="en-US" dirty="0">
                <a:solidFill>
                  <a:schemeClr val="bg1">
                    <a:lumMod val="50000"/>
                  </a:schemeClr>
                </a:solidFill>
              </a:rPr>
              <a:t>场地的建设和基础设施。</a:t>
            </a:r>
          </a:p>
          <a:p>
            <a:pPr>
              <a:lnSpc>
                <a:spcPct val="150000"/>
              </a:lnSpc>
            </a:pPr>
            <a:r>
              <a:rPr lang="en-US" altLang="zh-CN" dirty="0">
                <a:solidFill>
                  <a:schemeClr val="bg1">
                    <a:lumMod val="50000"/>
                  </a:schemeClr>
                </a:solidFill>
              </a:rPr>
              <a:t>5. </a:t>
            </a:r>
            <a:r>
              <a:rPr lang="zh-CN" altLang="en-US" dirty="0">
                <a:solidFill>
                  <a:schemeClr val="bg1">
                    <a:lumMod val="50000"/>
                  </a:schemeClr>
                </a:solidFill>
              </a:rPr>
              <a:t>体系运行半年以上。</a:t>
            </a:r>
          </a:p>
          <a:p>
            <a:pPr>
              <a:lnSpc>
                <a:spcPct val="150000"/>
              </a:lnSpc>
            </a:pPr>
            <a:r>
              <a:rPr lang="en-US" altLang="zh-CN" dirty="0">
                <a:solidFill>
                  <a:schemeClr val="bg1">
                    <a:lumMod val="50000"/>
                  </a:schemeClr>
                </a:solidFill>
              </a:rPr>
              <a:t>6. </a:t>
            </a:r>
            <a:r>
              <a:rPr lang="zh-CN" altLang="en-US" dirty="0">
                <a:solidFill>
                  <a:schemeClr val="bg1">
                    <a:lumMod val="50000"/>
                  </a:schemeClr>
                </a:solidFill>
              </a:rPr>
              <a:t>生产批记录的完整性。</a:t>
            </a:r>
          </a:p>
          <a:p>
            <a:pPr>
              <a:lnSpc>
                <a:spcPct val="150000"/>
              </a:lnSpc>
            </a:pPr>
            <a:r>
              <a:rPr lang="en-US" altLang="zh-CN" dirty="0">
                <a:solidFill>
                  <a:schemeClr val="bg1">
                    <a:lumMod val="50000"/>
                  </a:schemeClr>
                </a:solidFill>
              </a:rPr>
              <a:t>7. </a:t>
            </a:r>
            <a:r>
              <a:rPr lang="zh-CN" altLang="en-US" dirty="0">
                <a:solidFill>
                  <a:schemeClr val="bg1">
                    <a:lumMod val="50000"/>
                  </a:schemeClr>
                </a:solidFill>
              </a:rPr>
              <a:t>研发技术资料的完整性（包括供应链）</a:t>
            </a:r>
            <a:endParaRPr lang="en-US" altLang="zh-CN" dirty="0">
              <a:solidFill>
                <a:schemeClr val="bg1">
                  <a:lumMod val="50000"/>
                </a:schemeClr>
              </a:solidFill>
            </a:endParaRPr>
          </a:p>
          <a:p>
            <a:pPr>
              <a:lnSpc>
                <a:spcPct val="150000"/>
              </a:lnSpc>
            </a:pPr>
            <a:r>
              <a:rPr lang="zh-CN" altLang="en-US" dirty="0">
                <a:solidFill>
                  <a:schemeClr val="bg1">
                    <a:lumMod val="50000"/>
                  </a:schemeClr>
                </a:solidFill>
              </a:rPr>
              <a:t>体考前注意事项：</a:t>
            </a:r>
            <a:endParaRPr lang="en-US" altLang="zh-CN" dirty="0">
              <a:solidFill>
                <a:schemeClr val="bg1">
                  <a:lumMod val="50000"/>
                </a:schemeClr>
              </a:solidFill>
            </a:endParaRPr>
          </a:p>
          <a:p>
            <a:pPr marL="285750" indent="-285750">
              <a:lnSpc>
                <a:spcPct val="150000"/>
              </a:lnSpc>
              <a:buFont typeface="Arial" panose="020B0604020202020204" pitchFamily="34" charset="0"/>
              <a:buChar char="•"/>
            </a:pPr>
            <a:r>
              <a:rPr lang="zh-CN" altLang="en-US" dirty="0">
                <a:solidFill>
                  <a:schemeClr val="bg1">
                    <a:lumMod val="50000"/>
                  </a:schemeClr>
                </a:solidFill>
              </a:rPr>
              <a:t>把指导原则的条款核对一遍，基本</a:t>
            </a:r>
            <a:r>
              <a:rPr lang="en-US" altLang="zh-CN" dirty="0">
                <a:solidFill>
                  <a:schemeClr val="bg1">
                    <a:lumMod val="50000"/>
                  </a:schemeClr>
                </a:solidFill>
              </a:rPr>
              <a:t>60</a:t>
            </a:r>
            <a:r>
              <a:rPr lang="zh-CN" altLang="en-US" dirty="0">
                <a:solidFill>
                  <a:schemeClr val="bg1">
                    <a:lumMod val="50000"/>
                  </a:schemeClr>
                </a:solidFill>
              </a:rPr>
              <a:t>分</a:t>
            </a:r>
            <a:endParaRPr lang="en-US" altLang="zh-CN" dirty="0">
              <a:solidFill>
                <a:schemeClr val="bg1">
                  <a:lumMod val="50000"/>
                </a:schemeClr>
              </a:solidFill>
            </a:endParaRPr>
          </a:p>
          <a:p>
            <a:pPr marL="285750" indent="-285750">
              <a:lnSpc>
                <a:spcPct val="150000"/>
              </a:lnSpc>
              <a:buFont typeface="Arial" panose="020B0604020202020204" pitchFamily="34" charset="0"/>
              <a:buChar char="•"/>
            </a:pPr>
            <a:r>
              <a:rPr lang="zh-CN" altLang="en-US" dirty="0">
                <a:solidFill>
                  <a:schemeClr val="bg1">
                    <a:lumMod val="50000"/>
                  </a:schemeClr>
                </a:solidFill>
              </a:rPr>
              <a:t>把参考附录延伸的法规、标准过一遍，</a:t>
            </a:r>
            <a:r>
              <a:rPr lang="en-US" altLang="zh-CN" dirty="0">
                <a:solidFill>
                  <a:schemeClr val="bg1">
                    <a:lumMod val="50000"/>
                  </a:schemeClr>
                </a:solidFill>
              </a:rPr>
              <a:t>70</a:t>
            </a:r>
            <a:r>
              <a:rPr lang="zh-CN" altLang="en-US" dirty="0">
                <a:solidFill>
                  <a:schemeClr val="bg1">
                    <a:lumMod val="50000"/>
                  </a:schemeClr>
                </a:solidFill>
              </a:rPr>
              <a:t>分</a:t>
            </a:r>
            <a:endParaRPr lang="en-US" altLang="zh-CN" dirty="0">
              <a:solidFill>
                <a:schemeClr val="bg1">
                  <a:lumMod val="50000"/>
                </a:schemeClr>
              </a:solidFill>
            </a:endParaRPr>
          </a:p>
          <a:p>
            <a:pPr marL="285750" indent="-285750">
              <a:lnSpc>
                <a:spcPct val="150000"/>
              </a:lnSpc>
              <a:buFont typeface="Arial" panose="020B0604020202020204" pitchFamily="34" charset="0"/>
              <a:buChar char="•"/>
            </a:pPr>
            <a:r>
              <a:rPr lang="zh-CN" altLang="en-US" dirty="0">
                <a:solidFill>
                  <a:schemeClr val="bg1">
                    <a:lumMod val="50000"/>
                  </a:schemeClr>
                </a:solidFill>
              </a:rPr>
              <a:t>经历</a:t>
            </a:r>
            <a:r>
              <a:rPr lang="en-US" altLang="zh-CN" dirty="0">
                <a:solidFill>
                  <a:schemeClr val="bg1">
                    <a:lumMod val="50000"/>
                  </a:schemeClr>
                </a:solidFill>
              </a:rPr>
              <a:t>3/4</a:t>
            </a:r>
            <a:r>
              <a:rPr lang="zh-CN" altLang="en-US" dirty="0">
                <a:solidFill>
                  <a:schemeClr val="bg1">
                    <a:lumMod val="50000"/>
                  </a:schemeClr>
                </a:solidFill>
              </a:rPr>
              <a:t>次国内体系和</a:t>
            </a:r>
            <a:r>
              <a:rPr lang="en-US" altLang="zh-CN" dirty="0">
                <a:solidFill>
                  <a:schemeClr val="bg1">
                    <a:lumMod val="50000"/>
                  </a:schemeClr>
                </a:solidFill>
              </a:rPr>
              <a:t>3/4</a:t>
            </a:r>
            <a:r>
              <a:rPr lang="zh-CN" altLang="en-US" dirty="0">
                <a:solidFill>
                  <a:schemeClr val="bg1">
                    <a:lumMod val="50000"/>
                  </a:schemeClr>
                </a:solidFill>
              </a:rPr>
              <a:t>第三方审核机构，可以</a:t>
            </a:r>
            <a:r>
              <a:rPr lang="en-US" altLang="zh-CN" dirty="0">
                <a:solidFill>
                  <a:schemeClr val="bg1">
                    <a:lumMod val="50000"/>
                  </a:schemeClr>
                </a:solidFill>
              </a:rPr>
              <a:t>80</a:t>
            </a:r>
            <a:r>
              <a:rPr lang="zh-CN" altLang="en-US" dirty="0">
                <a:solidFill>
                  <a:schemeClr val="bg1">
                    <a:lumMod val="50000"/>
                  </a:schemeClr>
                </a:solidFill>
              </a:rPr>
              <a:t>分</a:t>
            </a:r>
            <a:endParaRPr lang="en-US" altLang="zh-CN" dirty="0">
              <a:solidFill>
                <a:schemeClr val="bg1">
                  <a:lumMod val="50000"/>
                </a:schemeClr>
              </a:solidFill>
            </a:endParaRPr>
          </a:p>
          <a:p>
            <a:pPr marL="285750" indent="-285750">
              <a:lnSpc>
                <a:spcPct val="150000"/>
              </a:lnSpc>
              <a:buFont typeface="Arial" panose="020B0604020202020204" pitchFamily="34" charset="0"/>
              <a:buChar char="•"/>
            </a:pPr>
            <a:r>
              <a:rPr lang="zh-CN" altLang="en-US" dirty="0">
                <a:solidFill>
                  <a:schemeClr val="bg1">
                    <a:lumMod val="50000"/>
                  </a:schemeClr>
                </a:solidFill>
              </a:rPr>
              <a:t>按照企业和目标管理动态修正，可以</a:t>
            </a:r>
            <a:r>
              <a:rPr lang="en-US" altLang="zh-CN" dirty="0">
                <a:solidFill>
                  <a:schemeClr val="bg1">
                    <a:lumMod val="50000"/>
                  </a:schemeClr>
                </a:solidFill>
              </a:rPr>
              <a:t>90</a:t>
            </a:r>
            <a:r>
              <a:rPr lang="zh-CN" altLang="en-US" dirty="0">
                <a:solidFill>
                  <a:schemeClr val="bg1">
                    <a:lumMod val="50000"/>
                  </a:schemeClr>
                </a:solidFill>
              </a:rPr>
              <a:t>分 </a:t>
            </a:r>
            <a:endParaRPr lang="en-US" altLang="zh-CN" dirty="0">
              <a:solidFill>
                <a:schemeClr val="bg1">
                  <a:lumMod val="50000"/>
                </a:schemeClr>
              </a:solidFill>
            </a:endParaRPr>
          </a:p>
        </p:txBody>
      </p:sp>
    </p:spTree>
    <p:extLst>
      <p:ext uri="{BB962C8B-B14F-4D97-AF65-F5344CB8AC3E}">
        <p14:creationId xmlns:p14="http://schemas.microsoft.com/office/powerpoint/2010/main" val="20453896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27584" y="1268760"/>
            <a:ext cx="7344816" cy="3744416"/>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苏州局有源体考</a:t>
            </a:r>
            <a:endParaRPr lang="en-US" altLang="zh-CN" sz="3600" b="1" dirty="0">
              <a:latin typeface="Times New Roman" pitchFamily="18" charset="0"/>
              <a:ea typeface="+mj-ea"/>
              <a:cs typeface="Times New Roman" pitchFamily="18" charset="0"/>
            </a:endParaRPr>
          </a:p>
          <a:p>
            <a:pPr lvl="1">
              <a:lnSpc>
                <a:spcPct val="150000"/>
              </a:lnSpc>
            </a:pPr>
            <a:endParaRPr lang="en-US" altLang="zh-CN" sz="2000" dirty="0">
              <a:solidFill>
                <a:schemeClr val="bg1">
                  <a:lumMod val="50000"/>
                </a:schemeClr>
              </a:solidFill>
            </a:endParaRPr>
          </a:p>
          <a:p>
            <a:pPr lvl="1">
              <a:lnSpc>
                <a:spcPct val="150000"/>
              </a:lnSpc>
            </a:pPr>
            <a:r>
              <a:rPr lang="zh-CN" altLang="en-US" sz="2400" dirty="0">
                <a:solidFill>
                  <a:schemeClr val="bg1">
                    <a:lumMod val="50000"/>
                  </a:schemeClr>
                </a:solidFill>
                <a:latin typeface="楷体" panose="02010609060101010101" pitchFamily="49" charset="-122"/>
                <a:ea typeface="楷体" panose="02010609060101010101" pitchFamily="49" charset="-122"/>
              </a:rPr>
              <a:t>现场、仓库的追溯性；</a:t>
            </a:r>
            <a:endParaRPr lang="en-US" altLang="zh-CN" sz="2400" dirty="0">
              <a:solidFill>
                <a:schemeClr val="bg1">
                  <a:lumMod val="50000"/>
                </a:schemeClr>
              </a:solidFill>
              <a:latin typeface="楷体" panose="02010609060101010101" pitchFamily="49" charset="-122"/>
              <a:ea typeface="楷体" panose="02010609060101010101" pitchFamily="49" charset="-122"/>
            </a:endParaRPr>
          </a:p>
          <a:p>
            <a:pPr lvl="1">
              <a:lnSpc>
                <a:spcPct val="150000"/>
              </a:lnSpc>
            </a:pPr>
            <a:r>
              <a:rPr lang="zh-CN" altLang="en-US" sz="2400" dirty="0">
                <a:solidFill>
                  <a:schemeClr val="bg1">
                    <a:lumMod val="50000"/>
                  </a:schemeClr>
                </a:solidFill>
                <a:latin typeface="楷体" panose="02010609060101010101" pitchFamily="49" charset="-122"/>
                <a:ea typeface="楷体" panose="02010609060101010101" pitchFamily="49" charset="-122"/>
              </a:rPr>
              <a:t>特殊、关键工序；</a:t>
            </a:r>
            <a:endParaRPr lang="en-US" altLang="zh-CN" sz="2400" dirty="0">
              <a:solidFill>
                <a:schemeClr val="bg1">
                  <a:lumMod val="50000"/>
                </a:schemeClr>
              </a:solidFill>
              <a:latin typeface="楷体" panose="02010609060101010101" pitchFamily="49" charset="-122"/>
              <a:ea typeface="楷体" panose="02010609060101010101" pitchFamily="49" charset="-122"/>
            </a:endParaRPr>
          </a:p>
          <a:p>
            <a:pPr lvl="1">
              <a:lnSpc>
                <a:spcPct val="150000"/>
              </a:lnSpc>
            </a:pPr>
            <a:r>
              <a:rPr lang="en-US" altLang="zh-CN" sz="2400" dirty="0">
                <a:solidFill>
                  <a:schemeClr val="bg1">
                    <a:lumMod val="50000"/>
                  </a:schemeClr>
                </a:solidFill>
                <a:latin typeface="楷体" panose="02010609060101010101" pitchFamily="49" charset="-122"/>
                <a:ea typeface="楷体" panose="02010609060101010101" pitchFamily="49" charset="-122"/>
              </a:rPr>
              <a:t>ESD</a:t>
            </a:r>
            <a:r>
              <a:rPr lang="zh-CN" altLang="en-US" sz="2400" dirty="0">
                <a:solidFill>
                  <a:schemeClr val="bg1">
                    <a:lumMod val="50000"/>
                  </a:schemeClr>
                </a:solidFill>
                <a:latin typeface="楷体" panose="02010609060101010101" pitchFamily="49" charset="-122"/>
                <a:ea typeface="楷体" panose="02010609060101010101" pitchFamily="49" charset="-122"/>
              </a:rPr>
              <a:t>静电防护；</a:t>
            </a:r>
            <a:endParaRPr lang="en-US" altLang="zh-CN" sz="2400" dirty="0">
              <a:solidFill>
                <a:schemeClr val="bg1">
                  <a:lumMod val="50000"/>
                </a:schemeClr>
              </a:solidFill>
              <a:latin typeface="楷体" panose="02010609060101010101" pitchFamily="49" charset="-122"/>
              <a:ea typeface="楷体" panose="02010609060101010101" pitchFamily="49" charset="-122"/>
            </a:endParaRPr>
          </a:p>
          <a:p>
            <a:pPr lvl="1">
              <a:lnSpc>
                <a:spcPct val="150000"/>
              </a:lnSpc>
            </a:pPr>
            <a:r>
              <a:rPr lang="zh-CN" altLang="en-US" sz="2400" dirty="0">
                <a:solidFill>
                  <a:schemeClr val="bg1">
                    <a:lumMod val="50000"/>
                  </a:schemeClr>
                </a:solidFill>
                <a:latin typeface="楷体" panose="02010609060101010101" pitchFamily="49" charset="-122"/>
                <a:ea typeface="楷体" panose="02010609060101010101" pitchFamily="49" charset="-122"/>
              </a:rPr>
              <a:t>电气安全 </a:t>
            </a:r>
            <a:r>
              <a:rPr lang="en-US" altLang="zh-CN" sz="2400" dirty="0">
                <a:solidFill>
                  <a:schemeClr val="bg1">
                    <a:lumMod val="50000"/>
                  </a:schemeClr>
                </a:solidFill>
                <a:latin typeface="楷体" panose="02010609060101010101" pitchFamily="49" charset="-122"/>
                <a:ea typeface="楷体" panose="02010609060101010101" pitchFamily="49" charset="-122"/>
              </a:rPr>
              <a:t>GB9706.1</a:t>
            </a:r>
          </a:p>
          <a:p>
            <a:pPr algn="ctr">
              <a:spcBef>
                <a:spcPct val="0"/>
              </a:spcBef>
            </a:pPr>
            <a:endParaRPr lang="zh-CN" altLang="en-US" sz="3600" b="1" dirty="0">
              <a:latin typeface="Times New Roman" pitchFamily="18" charset="0"/>
              <a:ea typeface="+mj-ea"/>
              <a:cs typeface="Times New Roman" pitchFamily="18" charset="0"/>
            </a:endParaRPr>
          </a:p>
        </p:txBody>
      </p:sp>
      <p:sp>
        <p:nvSpPr>
          <p:cNvPr id="2" name="矩形 1"/>
          <p:cNvSpPr/>
          <p:nvPr/>
        </p:nvSpPr>
        <p:spPr>
          <a:xfrm>
            <a:off x="827584" y="1772816"/>
            <a:ext cx="7200800" cy="464871"/>
          </a:xfrm>
          <a:prstGeom prst="rect">
            <a:avLst/>
          </a:prstGeom>
        </p:spPr>
        <p:txBody>
          <a:bodyPr wrap="square">
            <a:spAutoFit/>
          </a:bodyPr>
          <a:lstStyle/>
          <a:p>
            <a:pPr>
              <a:lnSpc>
                <a:spcPct val="150000"/>
              </a:lnSpc>
            </a:pPr>
            <a:endParaRPr lang="en-US" altLang="zh-CN" dirty="0">
              <a:solidFill>
                <a:schemeClr val="bg1">
                  <a:lumMod val="50000"/>
                </a:schemeClr>
              </a:solidFill>
            </a:endParaRPr>
          </a:p>
        </p:txBody>
      </p:sp>
    </p:spTree>
    <p:extLst>
      <p:ext uri="{BB962C8B-B14F-4D97-AF65-F5344CB8AC3E}">
        <p14:creationId xmlns:p14="http://schemas.microsoft.com/office/powerpoint/2010/main" val="6727764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p:cNvSpPr>
            <a:spLocks noGrp="1"/>
          </p:cNvSpPr>
          <p:nvPr>
            <p:ph type="ctrTitle"/>
          </p:nvPr>
        </p:nvSpPr>
        <p:spPr>
          <a:xfrm>
            <a:off x="827584" y="2708920"/>
            <a:ext cx="7772400" cy="1656184"/>
          </a:xfrm>
        </p:spPr>
        <p:txBody>
          <a:bodyPr/>
          <a:lstStyle/>
          <a:p>
            <a:r>
              <a:rPr lang="zh-CN" altLang="en-US" sz="3600" dirty="0">
                <a:ea typeface="+mj-ea"/>
              </a:rPr>
              <a:t>第五章</a:t>
            </a:r>
            <a:r>
              <a:rPr lang="en-US" altLang="zh-CN" sz="3600" dirty="0">
                <a:ea typeface="+mj-ea"/>
              </a:rPr>
              <a:t/>
            </a:r>
            <a:br>
              <a:rPr lang="en-US" altLang="zh-CN" sz="3600" dirty="0">
                <a:ea typeface="+mj-ea"/>
              </a:rPr>
            </a:br>
            <a:r>
              <a:rPr lang="en-US" altLang="zh-CN" sz="3600" dirty="0" smtClean="0">
                <a:ea typeface="+mj-ea"/>
              </a:rPr>
              <a:t>ISO13485:2016</a:t>
            </a:r>
            <a:r>
              <a:rPr lang="en-US" altLang="zh-CN" sz="3600" dirty="0">
                <a:ea typeface="+mj-ea"/>
              </a:rPr>
              <a:t/>
            </a:r>
            <a:br>
              <a:rPr lang="en-US" altLang="zh-CN" sz="3600" dirty="0">
                <a:ea typeface="+mj-ea"/>
              </a:rPr>
            </a:br>
            <a:r>
              <a:rPr lang="zh-CN" altLang="en-US" sz="3600" dirty="0">
                <a:ea typeface="+mj-ea"/>
              </a:rPr>
              <a:t>标准理解和实施</a:t>
            </a:r>
          </a:p>
        </p:txBody>
      </p:sp>
      <p:sp>
        <p:nvSpPr>
          <p:cNvPr id="3" name="标题 1"/>
          <p:cNvSpPr txBox="1">
            <a:spLocks/>
          </p:cNvSpPr>
          <p:nvPr/>
        </p:nvSpPr>
        <p:spPr>
          <a:xfrm>
            <a:off x="827584" y="6055990"/>
            <a:ext cx="7772400" cy="613370"/>
          </a:xfrm>
          <a:prstGeom prst="rect">
            <a:avLst/>
          </a:prstGeom>
        </p:spPr>
        <p:txBody>
          <a:bodyPr/>
          <a:lstStyle>
            <a:lvl1pPr algn="ctr" defTabSz="914400" rtl="0" eaLnBrk="1" latinLnBrk="0" hangingPunct="1">
              <a:spcBef>
                <a:spcPct val="0"/>
              </a:spcBef>
              <a:buNone/>
              <a:defRPr sz="3200" b="1" kern="1200" baseline="0">
                <a:solidFill>
                  <a:schemeClr val="tx1"/>
                </a:solidFill>
                <a:latin typeface="Times New Roman" pitchFamily="18" charset="0"/>
                <a:ea typeface="+mn-ea"/>
                <a:cs typeface="Times New Roman" pitchFamily="18" charset="0"/>
              </a:defRPr>
            </a:lvl1pPr>
          </a:lstStyle>
          <a:p>
            <a:pPr>
              <a:spcBef>
                <a:spcPct val="20000"/>
              </a:spcBef>
              <a:buFont typeface="Arial" pitchFamily="34" charset="0"/>
              <a:buNone/>
            </a:pPr>
            <a:r>
              <a:rPr lang="zh-CN" altLang="en-US" b="0" dirty="0"/>
              <a:t>注：</a:t>
            </a:r>
            <a:r>
              <a:rPr lang="zh-CN" altLang="en-US" b="0" dirty="0">
                <a:latin typeface="楷体" pitchFamily="49" charset="-122"/>
                <a:ea typeface="楷体" pitchFamily="49" charset="-122"/>
              </a:rPr>
              <a:t>楷体字</a:t>
            </a:r>
            <a:r>
              <a:rPr lang="zh-CN" altLang="en-US" b="0" dirty="0"/>
              <a:t>用于解释法规。</a:t>
            </a:r>
          </a:p>
        </p:txBody>
      </p:sp>
    </p:spTree>
    <p:extLst>
      <p:ext uri="{BB962C8B-B14F-4D97-AF65-F5344CB8AC3E}">
        <p14:creationId xmlns:p14="http://schemas.microsoft.com/office/powerpoint/2010/main" val="429010449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55576" y="2305903"/>
            <a:ext cx="7488832" cy="3970318"/>
          </a:xfrm>
          <a:prstGeom prst="rect">
            <a:avLst/>
          </a:prstGeom>
        </p:spPr>
        <p:txBody>
          <a:bodyPr wrap="square">
            <a:spAutoFit/>
          </a:bodyPr>
          <a:lstStyle/>
          <a:p>
            <a:r>
              <a:rPr lang="en-US" altLang="zh-CN" sz="2800" dirty="0">
                <a:solidFill>
                  <a:schemeClr val="bg1">
                    <a:lumMod val="50000"/>
                  </a:schemeClr>
                </a:solidFill>
                <a:latin typeface="Times New Roman" pitchFamily="18" charset="0"/>
                <a:cs typeface="Times New Roman" pitchFamily="18" charset="0"/>
              </a:rPr>
              <a:t>0.   </a:t>
            </a:r>
            <a:r>
              <a:rPr lang="zh-CN" altLang="en-US" sz="2800" dirty="0">
                <a:solidFill>
                  <a:schemeClr val="bg1">
                    <a:lumMod val="50000"/>
                  </a:schemeClr>
                </a:solidFill>
                <a:latin typeface="Times New Roman" pitchFamily="18" charset="0"/>
                <a:cs typeface="Times New Roman" pitchFamily="18" charset="0"/>
              </a:rPr>
              <a:t>引言</a:t>
            </a:r>
            <a:endParaRPr lang="en-US" altLang="zh-CN" sz="2800" dirty="0">
              <a:solidFill>
                <a:schemeClr val="bg1">
                  <a:lumMod val="50000"/>
                </a:schemeClr>
              </a:solidFill>
              <a:latin typeface="Times New Roman" pitchFamily="18" charset="0"/>
              <a:cs typeface="Times New Roman" pitchFamily="18" charset="0"/>
            </a:endParaRPr>
          </a:p>
          <a:p>
            <a:pPr marL="457200" indent="-457200">
              <a:buAutoNum type="arabicPeriod"/>
            </a:pPr>
            <a:r>
              <a:rPr lang="zh-CN" altLang="en-US" sz="2800" dirty="0">
                <a:solidFill>
                  <a:schemeClr val="bg1">
                    <a:lumMod val="50000"/>
                  </a:schemeClr>
                </a:solidFill>
                <a:latin typeface="Times New Roman" pitchFamily="18" charset="0"/>
                <a:cs typeface="Times New Roman" pitchFamily="18" charset="0"/>
              </a:rPr>
              <a:t>范围</a:t>
            </a:r>
            <a:endParaRPr lang="en-US" altLang="zh-CN" sz="2800" dirty="0">
              <a:solidFill>
                <a:schemeClr val="bg1">
                  <a:lumMod val="50000"/>
                </a:schemeClr>
              </a:solidFill>
              <a:latin typeface="Times New Roman" pitchFamily="18" charset="0"/>
              <a:cs typeface="Times New Roman" pitchFamily="18" charset="0"/>
            </a:endParaRPr>
          </a:p>
          <a:p>
            <a:pPr marL="457200" indent="-457200">
              <a:buAutoNum type="arabicPeriod"/>
            </a:pPr>
            <a:r>
              <a:rPr lang="zh-CN" altLang="en-US" sz="2800" dirty="0">
                <a:solidFill>
                  <a:schemeClr val="bg1">
                    <a:lumMod val="50000"/>
                  </a:schemeClr>
                </a:solidFill>
                <a:latin typeface="Times New Roman" pitchFamily="18" charset="0"/>
                <a:cs typeface="Times New Roman" pitchFamily="18" charset="0"/>
              </a:rPr>
              <a:t>应用标准</a:t>
            </a:r>
            <a:endParaRPr lang="en-US" altLang="zh-CN" sz="2800" dirty="0">
              <a:solidFill>
                <a:schemeClr val="bg1">
                  <a:lumMod val="50000"/>
                </a:schemeClr>
              </a:solidFill>
              <a:latin typeface="Times New Roman" pitchFamily="18" charset="0"/>
              <a:cs typeface="Times New Roman" pitchFamily="18" charset="0"/>
            </a:endParaRPr>
          </a:p>
          <a:p>
            <a:pPr marL="457200" indent="-457200">
              <a:buAutoNum type="arabicPeriod"/>
            </a:pPr>
            <a:r>
              <a:rPr lang="zh-CN" altLang="en-US" sz="2800" dirty="0">
                <a:solidFill>
                  <a:schemeClr val="bg1">
                    <a:lumMod val="50000"/>
                  </a:schemeClr>
                </a:solidFill>
                <a:latin typeface="Times New Roman" pitchFamily="18" charset="0"/>
                <a:cs typeface="Times New Roman" pitchFamily="18" charset="0"/>
              </a:rPr>
              <a:t>术语和定义</a:t>
            </a:r>
            <a:endParaRPr lang="en-US" altLang="zh-CN" sz="2800" dirty="0">
              <a:solidFill>
                <a:schemeClr val="bg1">
                  <a:lumMod val="50000"/>
                </a:schemeClr>
              </a:solidFill>
              <a:latin typeface="Times New Roman" pitchFamily="18" charset="0"/>
              <a:cs typeface="Times New Roman" pitchFamily="18" charset="0"/>
            </a:endParaRPr>
          </a:p>
          <a:p>
            <a:pPr marL="457200" indent="-457200">
              <a:buAutoNum type="arabicPeriod"/>
            </a:pPr>
            <a:r>
              <a:rPr lang="zh-CN" altLang="en-US" sz="2800" dirty="0">
                <a:solidFill>
                  <a:schemeClr val="bg1">
                    <a:lumMod val="50000"/>
                  </a:schemeClr>
                </a:solidFill>
                <a:latin typeface="Times New Roman" pitchFamily="18" charset="0"/>
                <a:cs typeface="Times New Roman" pitchFamily="18" charset="0"/>
              </a:rPr>
              <a:t>质量管理体系</a:t>
            </a:r>
            <a:endParaRPr lang="en-US" altLang="zh-CN" sz="2800" dirty="0">
              <a:solidFill>
                <a:schemeClr val="bg1">
                  <a:lumMod val="50000"/>
                </a:schemeClr>
              </a:solidFill>
              <a:latin typeface="Times New Roman" pitchFamily="18" charset="0"/>
              <a:cs typeface="Times New Roman" pitchFamily="18" charset="0"/>
            </a:endParaRPr>
          </a:p>
          <a:p>
            <a:pPr marL="457200" indent="-457200">
              <a:buAutoNum type="arabicPeriod"/>
            </a:pPr>
            <a:r>
              <a:rPr lang="zh-CN" altLang="en-US" sz="2800" dirty="0">
                <a:solidFill>
                  <a:schemeClr val="bg1">
                    <a:lumMod val="50000"/>
                  </a:schemeClr>
                </a:solidFill>
                <a:latin typeface="Times New Roman" pitchFamily="18" charset="0"/>
                <a:cs typeface="Times New Roman" pitchFamily="18" charset="0"/>
              </a:rPr>
              <a:t>管理职责</a:t>
            </a:r>
            <a:endParaRPr lang="en-US" altLang="zh-CN" sz="2800" dirty="0">
              <a:solidFill>
                <a:schemeClr val="bg1">
                  <a:lumMod val="50000"/>
                </a:schemeClr>
              </a:solidFill>
              <a:latin typeface="Times New Roman" pitchFamily="18" charset="0"/>
              <a:cs typeface="Times New Roman" pitchFamily="18" charset="0"/>
            </a:endParaRPr>
          </a:p>
          <a:p>
            <a:pPr marL="457200" indent="-457200">
              <a:buAutoNum type="arabicPeriod"/>
            </a:pPr>
            <a:r>
              <a:rPr lang="zh-CN" altLang="en-US" sz="2800" dirty="0">
                <a:solidFill>
                  <a:schemeClr val="bg1">
                    <a:lumMod val="50000"/>
                  </a:schemeClr>
                </a:solidFill>
                <a:latin typeface="Times New Roman" pitchFamily="18" charset="0"/>
                <a:cs typeface="Times New Roman" pitchFamily="18" charset="0"/>
              </a:rPr>
              <a:t>资源管理</a:t>
            </a:r>
            <a:endParaRPr lang="en-US" altLang="zh-CN" sz="2800" dirty="0">
              <a:solidFill>
                <a:schemeClr val="bg1">
                  <a:lumMod val="50000"/>
                </a:schemeClr>
              </a:solidFill>
              <a:latin typeface="Times New Roman" pitchFamily="18" charset="0"/>
              <a:cs typeface="Times New Roman" pitchFamily="18" charset="0"/>
            </a:endParaRPr>
          </a:p>
          <a:p>
            <a:pPr marL="457200" indent="-457200">
              <a:buAutoNum type="arabicPeriod"/>
            </a:pPr>
            <a:r>
              <a:rPr lang="zh-CN" altLang="en-US" sz="2800" dirty="0">
                <a:solidFill>
                  <a:schemeClr val="bg1">
                    <a:lumMod val="50000"/>
                  </a:schemeClr>
                </a:solidFill>
                <a:latin typeface="Times New Roman" pitchFamily="18" charset="0"/>
                <a:cs typeface="Times New Roman" pitchFamily="18" charset="0"/>
              </a:rPr>
              <a:t>产品实现</a:t>
            </a:r>
            <a:endParaRPr lang="en-US" altLang="zh-CN" sz="2800" dirty="0">
              <a:solidFill>
                <a:schemeClr val="bg1">
                  <a:lumMod val="50000"/>
                </a:schemeClr>
              </a:solidFill>
              <a:latin typeface="Times New Roman" pitchFamily="18" charset="0"/>
              <a:cs typeface="Times New Roman" pitchFamily="18" charset="0"/>
            </a:endParaRPr>
          </a:p>
          <a:p>
            <a:pPr marL="457200" indent="-457200">
              <a:buAutoNum type="arabicPeriod"/>
            </a:pPr>
            <a:r>
              <a:rPr lang="zh-CN" altLang="en-US" sz="2800" dirty="0">
                <a:solidFill>
                  <a:schemeClr val="bg1">
                    <a:lumMod val="50000"/>
                  </a:schemeClr>
                </a:solidFill>
                <a:latin typeface="Times New Roman" pitchFamily="18" charset="0"/>
                <a:cs typeface="Times New Roman" pitchFamily="18" charset="0"/>
              </a:rPr>
              <a:t>测量、分析和改进</a:t>
            </a:r>
            <a:endParaRPr lang="en-US" altLang="zh-CN" sz="2800" dirty="0">
              <a:solidFill>
                <a:schemeClr val="bg1">
                  <a:lumMod val="50000"/>
                </a:schemeClr>
              </a:solidFill>
              <a:latin typeface="Times New Roman" pitchFamily="18" charset="0"/>
              <a:cs typeface="Times New Roman" pitchFamily="18" charset="0"/>
            </a:endParaRPr>
          </a:p>
        </p:txBody>
      </p:sp>
      <p:sp>
        <p:nvSpPr>
          <p:cNvPr id="6" name="标题 1"/>
          <p:cNvSpPr>
            <a:spLocks noGrp="1"/>
          </p:cNvSpPr>
          <p:nvPr>
            <p:ph type="ctrTitle"/>
          </p:nvPr>
        </p:nvSpPr>
        <p:spPr>
          <a:xfrm>
            <a:off x="683568" y="1340768"/>
            <a:ext cx="7772400" cy="576064"/>
          </a:xfrm>
        </p:spPr>
        <p:txBody>
          <a:bodyPr/>
          <a:lstStyle/>
          <a:p>
            <a:r>
              <a:rPr lang="zh-CN" altLang="en-US" sz="3600" dirty="0">
                <a:ea typeface="+mj-ea"/>
              </a:rPr>
              <a:t>理解要点</a:t>
            </a:r>
          </a:p>
        </p:txBody>
      </p:sp>
      <p:pic>
        <p:nvPicPr>
          <p:cNvPr id="4" name="Picture 6" descr="31">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1916832"/>
            <a:ext cx="2016125" cy="172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7786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11560" y="1412776"/>
            <a:ext cx="8229600" cy="634082"/>
          </a:xfrm>
          <a:prstGeom prst="rect">
            <a:avLst/>
          </a:prstGeom>
        </p:spPr>
        <p:txBody>
          <a:bodyPr/>
          <a:lstStyle/>
          <a:p>
            <a:r>
              <a:rPr lang="en-US" altLang="zh-CN" dirty="0">
                <a:solidFill>
                  <a:schemeClr val="tx1"/>
                </a:solidFill>
              </a:rPr>
              <a:t>0.1</a:t>
            </a:r>
            <a:r>
              <a:rPr lang="zh-CN" altLang="en-US" dirty="0">
                <a:solidFill>
                  <a:schemeClr val="tx1"/>
                </a:solidFill>
              </a:rPr>
              <a:t>总则</a:t>
            </a:r>
          </a:p>
        </p:txBody>
      </p:sp>
      <p:sp>
        <p:nvSpPr>
          <p:cNvPr id="3" name="副标题 2"/>
          <p:cNvSpPr>
            <a:spLocks noGrp="1"/>
          </p:cNvSpPr>
          <p:nvPr>
            <p:ph idx="1"/>
          </p:nvPr>
        </p:nvSpPr>
        <p:spPr>
          <a:xfrm>
            <a:off x="395536" y="1988840"/>
            <a:ext cx="8229600" cy="4813625"/>
          </a:xfrm>
        </p:spPr>
        <p:txBody>
          <a:bodyPr wrap="square">
            <a:spAutoFit/>
          </a:bodyPr>
          <a:lstStyle/>
          <a:p>
            <a:pPr marL="0" indent="0">
              <a:buNone/>
            </a:pPr>
            <a:r>
              <a:rPr lang="zh-CN" altLang="en-US" sz="2600" b="0" dirty="0">
                <a:solidFill>
                  <a:schemeClr val="bg1">
                    <a:lumMod val="50000"/>
                  </a:schemeClr>
                </a:solidFill>
                <a:latin typeface="Times New Roman" pitchFamily="18" charset="0"/>
                <a:cs typeface="Times New Roman" pitchFamily="18" charset="0"/>
              </a:rPr>
              <a:t>目的：</a:t>
            </a:r>
            <a:endParaRPr lang="en-US" altLang="zh-CN" sz="2600" b="0" dirty="0">
              <a:solidFill>
                <a:schemeClr val="bg1">
                  <a:lumMod val="50000"/>
                </a:schemeClr>
              </a:solidFill>
              <a:latin typeface="Times New Roman" pitchFamily="18" charset="0"/>
              <a:cs typeface="Times New Roman" pitchFamily="18" charset="0"/>
            </a:endParaRPr>
          </a:p>
          <a:p>
            <a:pPr marL="0" indent="0">
              <a:buNone/>
            </a:pPr>
            <a:r>
              <a:rPr lang="zh-CN" altLang="en-US" sz="2600" b="0" dirty="0">
                <a:solidFill>
                  <a:schemeClr val="bg1">
                    <a:lumMod val="50000"/>
                  </a:schemeClr>
                </a:solidFill>
                <a:latin typeface="Times New Roman" pitchFamily="18" charset="0"/>
                <a:cs typeface="Times New Roman" pitchFamily="18" charset="0"/>
              </a:rPr>
              <a:t>依据该要求</a:t>
            </a:r>
            <a:r>
              <a:rPr lang="zh-CN" altLang="zh-CN" sz="2600" b="0" dirty="0">
                <a:solidFill>
                  <a:schemeClr val="bg1">
                    <a:lumMod val="50000"/>
                  </a:schemeClr>
                </a:solidFill>
                <a:latin typeface="Times New Roman" pitchFamily="18" charset="0"/>
                <a:cs typeface="Times New Roman" pitchFamily="18" charset="0"/>
              </a:rPr>
              <a:t>进行医疗器械的</a:t>
            </a:r>
            <a:r>
              <a:rPr lang="zh-CN" altLang="zh-CN" sz="2600" dirty="0">
                <a:latin typeface="Times New Roman" pitchFamily="18" charset="0"/>
                <a:cs typeface="Times New Roman" pitchFamily="18" charset="0"/>
              </a:rPr>
              <a:t>设计和开发、生产、贮存和</a:t>
            </a:r>
            <a:r>
              <a:rPr lang="zh-CN" altLang="en-US" sz="2600" dirty="0">
                <a:latin typeface="Times New Roman" pitchFamily="18" charset="0"/>
                <a:cs typeface="Times New Roman" pitchFamily="18" charset="0"/>
              </a:rPr>
              <a:t>流通</a:t>
            </a:r>
            <a:r>
              <a:rPr lang="en-US" altLang="zh-CN" sz="2600" dirty="0">
                <a:latin typeface="Times New Roman" pitchFamily="18" charset="0"/>
                <a:cs typeface="Times New Roman" pitchFamily="18" charset="0"/>
              </a:rPr>
              <a:t>(</a:t>
            </a:r>
            <a:r>
              <a:rPr lang="zh-CN" altLang="en-US" sz="2600" dirty="0">
                <a:latin typeface="Times New Roman" pitchFamily="18" charset="0"/>
                <a:cs typeface="Times New Roman" pitchFamily="18" charset="0"/>
              </a:rPr>
              <a:t>运输、</a:t>
            </a:r>
            <a:r>
              <a:rPr lang="zh-CN" altLang="zh-CN" sz="2600" dirty="0">
                <a:latin typeface="Times New Roman" pitchFamily="18" charset="0"/>
                <a:cs typeface="Times New Roman" pitchFamily="18" charset="0"/>
              </a:rPr>
              <a:t>经销</a:t>
            </a:r>
            <a:r>
              <a:rPr lang="en-US" altLang="zh-CN" sz="2600" dirty="0">
                <a:latin typeface="Times New Roman" pitchFamily="18" charset="0"/>
                <a:cs typeface="Times New Roman" pitchFamily="18" charset="0"/>
              </a:rPr>
              <a:t>)</a:t>
            </a:r>
            <a:r>
              <a:rPr lang="zh-CN" altLang="zh-CN" sz="2600" dirty="0">
                <a:latin typeface="Times New Roman" pitchFamily="18" charset="0"/>
                <a:cs typeface="Times New Roman" pitchFamily="18" charset="0"/>
              </a:rPr>
              <a:t>、安装、</a:t>
            </a:r>
            <a:r>
              <a:rPr lang="zh-CN" altLang="en-US" sz="2600" dirty="0">
                <a:latin typeface="Times New Roman" pitchFamily="18" charset="0"/>
                <a:cs typeface="Times New Roman" pitchFamily="18" charset="0"/>
              </a:rPr>
              <a:t>服务</a:t>
            </a:r>
            <a:r>
              <a:rPr lang="en-US" altLang="zh-CN" sz="2600" dirty="0">
                <a:latin typeface="Times New Roman" pitchFamily="18" charset="0"/>
                <a:cs typeface="Times New Roman" pitchFamily="18" charset="0"/>
              </a:rPr>
              <a:t>(</a:t>
            </a:r>
            <a:r>
              <a:rPr lang="zh-CN" altLang="zh-CN" sz="2600" dirty="0">
                <a:latin typeface="Times New Roman" pitchFamily="18" charset="0"/>
                <a:cs typeface="Times New Roman" pitchFamily="18" charset="0"/>
              </a:rPr>
              <a:t>维护</a:t>
            </a:r>
            <a:r>
              <a:rPr lang="en-US" altLang="zh-CN" sz="2600" dirty="0">
                <a:latin typeface="Times New Roman" pitchFamily="18" charset="0"/>
                <a:cs typeface="Times New Roman" pitchFamily="18" charset="0"/>
              </a:rPr>
              <a:t>)</a:t>
            </a:r>
            <a:r>
              <a:rPr lang="zh-CN" altLang="zh-CN" sz="2600" dirty="0">
                <a:latin typeface="Times New Roman" pitchFamily="18" charset="0"/>
                <a:cs typeface="Times New Roman" pitchFamily="18" charset="0"/>
              </a:rPr>
              <a:t>和最终停用及</a:t>
            </a:r>
            <a:r>
              <a:rPr lang="zh-CN" altLang="en-US" sz="2600" dirty="0">
                <a:latin typeface="Times New Roman" pitchFamily="18" charset="0"/>
                <a:cs typeface="Times New Roman" pitchFamily="18" charset="0"/>
              </a:rPr>
              <a:t>退市</a:t>
            </a:r>
            <a:r>
              <a:rPr lang="en-US" altLang="zh-CN" sz="2600" dirty="0">
                <a:latin typeface="Times New Roman" pitchFamily="18" charset="0"/>
                <a:cs typeface="Times New Roman" pitchFamily="18" charset="0"/>
              </a:rPr>
              <a:t>(</a:t>
            </a:r>
            <a:r>
              <a:rPr lang="zh-CN" altLang="zh-CN" sz="2600" dirty="0">
                <a:latin typeface="Times New Roman" pitchFamily="18" charset="0"/>
                <a:cs typeface="Times New Roman" pitchFamily="18" charset="0"/>
              </a:rPr>
              <a:t>废弃</a:t>
            </a:r>
            <a:r>
              <a:rPr lang="en-US" altLang="zh-CN" sz="2600" dirty="0">
                <a:latin typeface="Times New Roman" pitchFamily="18" charset="0"/>
                <a:cs typeface="Times New Roman" pitchFamily="18" charset="0"/>
              </a:rPr>
              <a:t>)</a:t>
            </a:r>
            <a:r>
              <a:rPr lang="zh-CN" altLang="zh-CN" sz="2600" dirty="0">
                <a:latin typeface="Times New Roman" pitchFamily="18" charset="0"/>
                <a:cs typeface="Times New Roman" pitchFamily="18" charset="0"/>
              </a:rPr>
              <a:t>处置</a:t>
            </a:r>
            <a:r>
              <a:rPr lang="zh-CN" altLang="zh-CN" sz="2600" b="0" dirty="0">
                <a:solidFill>
                  <a:schemeClr val="bg1">
                    <a:lumMod val="50000"/>
                  </a:schemeClr>
                </a:solidFill>
                <a:latin typeface="Times New Roman" pitchFamily="18" charset="0"/>
                <a:cs typeface="Times New Roman" pitchFamily="18" charset="0"/>
              </a:rPr>
              <a:t>，以及相关活动（例如技术支持）的设计和开发或提供</a:t>
            </a:r>
            <a:r>
              <a:rPr lang="zh-CN" altLang="en-US" sz="2600" b="0" dirty="0">
                <a:solidFill>
                  <a:schemeClr val="bg1">
                    <a:lumMod val="50000"/>
                  </a:schemeClr>
                </a:solidFill>
                <a:latin typeface="Times New Roman" pitchFamily="18" charset="0"/>
                <a:cs typeface="Times New Roman" pitchFamily="18" charset="0"/>
              </a:rPr>
              <a:t>。</a:t>
            </a:r>
            <a:endParaRPr lang="en-US" altLang="zh-CN" sz="2600" b="0" dirty="0">
              <a:solidFill>
                <a:schemeClr val="bg1">
                  <a:lumMod val="50000"/>
                </a:schemeClr>
              </a:solidFill>
              <a:latin typeface="Times New Roman" pitchFamily="18" charset="0"/>
              <a:cs typeface="Times New Roman" pitchFamily="18" charset="0"/>
            </a:endParaRPr>
          </a:p>
          <a:p>
            <a:pPr marL="0" indent="0">
              <a:buNone/>
            </a:pPr>
            <a:r>
              <a:rPr lang="zh-CN" altLang="en-US" sz="2600" b="0" dirty="0">
                <a:solidFill>
                  <a:schemeClr val="bg1">
                    <a:lumMod val="50000"/>
                  </a:schemeClr>
                </a:solidFill>
                <a:latin typeface="Times New Roman" pitchFamily="18" charset="0"/>
                <a:cs typeface="Times New Roman" pitchFamily="18" charset="0"/>
              </a:rPr>
              <a:t>适用的组织类型：</a:t>
            </a:r>
            <a:endParaRPr lang="en-US" altLang="zh-CN" sz="2600" b="0" dirty="0">
              <a:solidFill>
                <a:schemeClr val="bg1">
                  <a:lumMod val="50000"/>
                </a:schemeClr>
              </a:solidFill>
              <a:latin typeface="Times New Roman" pitchFamily="18" charset="0"/>
              <a:cs typeface="Times New Roman" pitchFamily="18" charset="0"/>
            </a:endParaRPr>
          </a:p>
          <a:p>
            <a:pPr>
              <a:buFont typeface="Wingdings" pitchFamily="2" charset="2"/>
              <a:buChar char="p"/>
            </a:pPr>
            <a:r>
              <a:rPr lang="zh-CN" altLang="zh-CN" sz="2600" b="0" dirty="0">
                <a:solidFill>
                  <a:schemeClr val="bg1">
                    <a:lumMod val="50000"/>
                  </a:schemeClr>
                </a:solidFill>
                <a:latin typeface="Times New Roman" pitchFamily="18" charset="0"/>
                <a:cs typeface="Times New Roman" pitchFamily="18" charset="0"/>
              </a:rPr>
              <a:t>涉及医疗器械生命周期的一个或多个阶段的组织</a:t>
            </a:r>
            <a:r>
              <a:rPr lang="zh-CN" altLang="en-US" sz="2600" b="0" dirty="0">
                <a:solidFill>
                  <a:schemeClr val="bg1">
                    <a:lumMod val="50000"/>
                  </a:schemeClr>
                </a:solidFill>
                <a:latin typeface="Times New Roman" pitchFamily="18" charset="0"/>
                <a:cs typeface="Times New Roman" pitchFamily="18" charset="0"/>
              </a:rPr>
              <a:t>。</a:t>
            </a:r>
            <a:endParaRPr lang="en-US" altLang="zh-CN" sz="2600" b="0" dirty="0">
              <a:solidFill>
                <a:schemeClr val="bg1">
                  <a:lumMod val="50000"/>
                </a:schemeClr>
              </a:solidFill>
              <a:latin typeface="Times New Roman" pitchFamily="18" charset="0"/>
              <a:cs typeface="Times New Roman" pitchFamily="18" charset="0"/>
            </a:endParaRPr>
          </a:p>
          <a:p>
            <a:pPr>
              <a:buFont typeface="Wingdings" pitchFamily="2" charset="2"/>
              <a:buChar char="p"/>
            </a:pPr>
            <a:r>
              <a:rPr lang="zh-CN" altLang="en-US" sz="2600" b="0" dirty="0">
                <a:solidFill>
                  <a:schemeClr val="bg1">
                    <a:lumMod val="50000"/>
                  </a:schemeClr>
                </a:solidFill>
                <a:latin typeface="Times New Roman" pitchFamily="18" charset="0"/>
                <a:cs typeface="Times New Roman" pitchFamily="18" charset="0"/>
              </a:rPr>
              <a:t>向涉及医疗器械生命周期的一个或多个阶段的组织提供产品（例如原材料、组件、部件、医疗器械、灭菌服务、校准服务、流通服务、维护服务）的供方或其他外部方。</a:t>
            </a:r>
            <a:r>
              <a:rPr lang="en-US" altLang="zh-CN" sz="2600" dirty="0">
                <a:latin typeface="Times New Roman" pitchFamily="18" charset="0"/>
                <a:cs typeface="Times New Roman" pitchFamily="18" charset="0"/>
              </a:rPr>
              <a:t>(</a:t>
            </a:r>
            <a:r>
              <a:rPr lang="zh-CN" altLang="en-US" sz="2600" dirty="0">
                <a:latin typeface="Times New Roman" pitchFamily="18" charset="0"/>
                <a:cs typeface="Times New Roman" pitchFamily="18" charset="0"/>
              </a:rPr>
              <a:t>自愿或因合同安排</a:t>
            </a:r>
            <a:r>
              <a:rPr lang="en-US" altLang="zh-CN" sz="2600" dirty="0">
                <a:latin typeface="Times New Roman" pitchFamily="18" charset="0"/>
                <a:cs typeface="Times New Roman" pitchFamily="18" charset="0"/>
              </a:rPr>
              <a:t>)</a:t>
            </a:r>
          </a:p>
        </p:txBody>
      </p:sp>
    </p:spTree>
    <p:extLst>
      <p:ext uri="{BB962C8B-B14F-4D97-AF65-F5344CB8AC3E}">
        <p14:creationId xmlns:p14="http://schemas.microsoft.com/office/powerpoint/2010/main" val="171830350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11560" y="1412776"/>
            <a:ext cx="8229600" cy="634082"/>
          </a:xfrm>
          <a:prstGeom prst="rect">
            <a:avLst/>
          </a:prstGeom>
        </p:spPr>
        <p:txBody>
          <a:bodyPr/>
          <a:lstStyle/>
          <a:p>
            <a:r>
              <a:rPr lang="en-US" altLang="zh-CN" dirty="0">
                <a:solidFill>
                  <a:schemeClr val="tx1"/>
                </a:solidFill>
              </a:rPr>
              <a:t>0.1</a:t>
            </a:r>
            <a:r>
              <a:rPr lang="zh-CN" altLang="en-US" dirty="0">
                <a:solidFill>
                  <a:schemeClr val="tx1"/>
                </a:solidFill>
              </a:rPr>
              <a:t>总则</a:t>
            </a:r>
          </a:p>
        </p:txBody>
      </p:sp>
      <p:sp>
        <p:nvSpPr>
          <p:cNvPr id="3" name="矩形 2"/>
          <p:cNvSpPr/>
          <p:nvPr/>
        </p:nvSpPr>
        <p:spPr>
          <a:xfrm>
            <a:off x="539552" y="2100912"/>
            <a:ext cx="7992888" cy="3416320"/>
          </a:xfrm>
          <a:prstGeom prst="rect">
            <a:avLst/>
          </a:prstGeom>
        </p:spPr>
        <p:txBody>
          <a:bodyPr wrap="square">
            <a:spAutoFit/>
          </a:bodyPr>
          <a:lstStyle/>
          <a:p>
            <a:r>
              <a:rPr lang="zh-CN" altLang="en-US" sz="2400" dirty="0"/>
              <a:t>在</a:t>
            </a:r>
            <a:r>
              <a:rPr lang="zh-CN" altLang="zh-CN" sz="2400" dirty="0"/>
              <a:t>一些管辖区</a:t>
            </a:r>
            <a:r>
              <a:rPr lang="zh-CN" altLang="en-US" sz="2400" dirty="0"/>
              <a:t>的</a:t>
            </a:r>
            <a:r>
              <a:rPr lang="zh-CN" altLang="zh-CN" sz="2400" b="1" dirty="0"/>
              <a:t>法规要求</a:t>
            </a:r>
            <a:r>
              <a:rPr lang="zh-CN" altLang="en-US" sz="2400" dirty="0"/>
              <a:t>中，</a:t>
            </a:r>
            <a:r>
              <a:rPr lang="zh-CN" altLang="zh-CN" sz="2400" dirty="0"/>
              <a:t>医疗器械供应链中担任各种角色的组织</a:t>
            </a:r>
            <a:r>
              <a:rPr lang="zh-CN" altLang="en-US" sz="2400" b="1" dirty="0"/>
              <a:t>应</a:t>
            </a:r>
            <a:r>
              <a:rPr lang="zh-CN" altLang="en-US" sz="2400" dirty="0"/>
              <a:t>采用</a:t>
            </a:r>
            <a:r>
              <a:rPr lang="zh-CN" altLang="zh-CN" sz="2400" dirty="0"/>
              <a:t>质量管理体系</a:t>
            </a:r>
            <a:r>
              <a:rPr lang="zh-CN" altLang="en-US" sz="2400" dirty="0"/>
              <a:t>。</a:t>
            </a:r>
            <a:r>
              <a:rPr lang="zh-CN" altLang="zh-CN" sz="2400" dirty="0"/>
              <a:t>本标准期望组织：</a:t>
            </a:r>
          </a:p>
          <a:p>
            <a:r>
              <a:rPr lang="en-US" altLang="zh-CN" sz="2400" dirty="0">
                <a:solidFill>
                  <a:schemeClr val="bg1">
                    <a:lumMod val="50000"/>
                  </a:schemeClr>
                </a:solidFill>
              </a:rPr>
              <a:t>——</a:t>
            </a:r>
            <a:r>
              <a:rPr lang="zh-CN" altLang="zh-CN" sz="2400" dirty="0">
                <a:solidFill>
                  <a:schemeClr val="bg1">
                    <a:lumMod val="50000"/>
                  </a:schemeClr>
                </a:solidFill>
              </a:rPr>
              <a:t>按照适用的法规要求</a:t>
            </a:r>
            <a:r>
              <a:rPr lang="zh-CN" altLang="zh-CN" sz="2400" b="1" dirty="0"/>
              <a:t>识别组织</a:t>
            </a:r>
            <a:r>
              <a:rPr lang="zh-CN" altLang="zh-CN" sz="2400" b="1" dirty="0">
                <a:solidFill>
                  <a:schemeClr val="bg1">
                    <a:lumMod val="50000"/>
                  </a:schemeClr>
                </a:solidFill>
              </a:rPr>
              <a:t>的</a:t>
            </a:r>
            <a:r>
              <a:rPr lang="zh-CN" altLang="zh-CN" sz="2400" dirty="0">
                <a:solidFill>
                  <a:schemeClr val="bg1">
                    <a:lumMod val="50000"/>
                  </a:schemeClr>
                </a:solidFill>
              </a:rPr>
              <a:t>一个或多个</a:t>
            </a:r>
            <a:r>
              <a:rPr lang="zh-CN" altLang="zh-CN" sz="2400" b="1" dirty="0"/>
              <a:t>角色</a:t>
            </a:r>
            <a:r>
              <a:rPr lang="zh-CN" altLang="zh-CN" sz="2400" dirty="0">
                <a:solidFill>
                  <a:schemeClr val="bg1">
                    <a:lumMod val="50000"/>
                  </a:schemeClr>
                </a:solidFill>
              </a:rPr>
              <a:t>；</a:t>
            </a:r>
          </a:p>
          <a:p>
            <a:r>
              <a:rPr lang="en-US" altLang="zh-CN" sz="2400" dirty="0">
                <a:solidFill>
                  <a:schemeClr val="bg1">
                    <a:lumMod val="50000"/>
                  </a:schemeClr>
                </a:solidFill>
              </a:rPr>
              <a:t>——</a:t>
            </a:r>
            <a:r>
              <a:rPr lang="zh-CN" altLang="zh-CN" sz="2400" dirty="0">
                <a:solidFill>
                  <a:schemeClr val="bg1">
                    <a:lumMod val="50000"/>
                  </a:schemeClr>
                </a:solidFill>
              </a:rPr>
              <a:t>依据这些角色</a:t>
            </a:r>
            <a:r>
              <a:rPr lang="zh-CN" altLang="zh-CN" sz="2400" b="1" dirty="0"/>
              <a:t>识别适用</a:t>
            </a:r>
            <a:r>
              <a:rPr lang="zh-CN" altLang="zh-CN" sz="2400" dirty="0">
                <a:solidFill>
                  <a:schemeClr val="bg1">
                    <a:lumMod val="50000"/>
                  </a:schemeClr>
                </a:solidFill>
              </a:rPr>
              <a:t>于组织活动</a:t>
            </a:r>
            <a:r>
              <a:rPr lang="zh-CN" altLang="zh-CN" sz="2400" b="1" dirty="0">
                <a:solidFill>
                  <a:schemeClr val="bg1">
                    <a:lumMod val="50000"/>
                  </a:schemeClr>
                </a:solidFill>
              </a:rPr>
              <a:t>的</a:t>
            </a:r>
            <a:r>
              <a:rPr lang="zh-CN" altLang="zh-CN" sz="2400" b="1" dirty="0"/>
              <a:t>法规要求</a:t>
            </a:r>
            <a:r>
              <a:rPr lang="zh-CN" altLang="zh-CN" sz="2400" dirty="0">
                <a:solidFill>
                  <a:schemeClr val="bg1">
                    <a:lumMod val="50000"/>
                  </a:schemeClr>
                </a:solidFill>
              </a:rPr>
              <a:t>；</a:t>
            </a:r>
          </a:p>
          <a:p>
            <a:r>
              <a:rPr lang="en-US" altLang="zh-CN" sz="2400" dirty="0">
                <a:solidFill>
                  <a:schemeClr val="bg1">
                    <a:lumMod val="50000"/>
                  </a:schemeClr>
                </a:solidFill>
              </a:rPr>
              <a:t>——</a:t>
            </a:r>
            <a:r>
              <a:rPr lang="zh-CN" altLang="zh-CN" sz="2400" dirty="0">
                <a:solidFill>
                  <a:schemeClr val="bg1">
                    <a:lumMod val="50000"/>
                  </a:schemeClr>
                </a:solidFill>
              </a:rPr>
              <a:t>在组织质量管理体系中</a:t>
            </a:r>
            <a:r>
              <a:rPr lang="zh-CN" altLang="zh-CN" sz="2400" b="1" dirty="0"/>
              <a:t>融入</a:t>
            </a:r>
            <a:r>
              <a:rPr lang="zh-CN" altLang="zh-CN" sz="2400" dirty="0">
                <a:solidFill>
                  <a:schemeClr val="bg1">
                    <a:lumMod val="50000"/>
                  </a:schemeClr>
                </a:solidFill>
              </a:rPr>
              <a:t>这些</a:t>
            </a:r>
            <a:r>
              <a:rPr lang="zh-CN" altLang="zh-CN" sz="2400" b="1" dirty="0">
                <a:solidFill>
                  <a:schemeClr val="bg1">
                    <a:lumMod val="50000"/>
                  </a:schemeClr>
                </a:solidFill>
              </a:rPr>
              <a:t>适用的</a:t>
            </a:r>
            <a:r>
              <a:rPr lang="zh-CN" altLang="zh-CN" sz="2400" b="1" dirty="0"/>
              <a:t>法规要求</a:t>
            </a:r>
            <a:r>
              <a:rPr lang="zh-CN" altLang="zh-CN" sz="2400" dirty="0">
                <a:solidFill>
                  <a:schemeClr val="bg1">
                    <a:lumMod val="50000"/>
                  </a:schemeClr>
                </a:solidFill>
              </a:rPr>
              <a:t>。</a:t>
            </a:r>
            <a:endParaRPr lang="en-US" altLang="zh-CN" sz="2400" dirty="0">
              <a:solidFill>
                <a:schemeClr val="bg1">
                  <a:lumMod val="50000"/>
                </a:schemeClr>
              </a:solidFill>
            </a:endParaRPr>
          </a:p>
          <a:p>
            <a:endParaRPr lang="en-US" altLang="zh-CN" sz="2400" dirty="0">
              <a:solidFill>
                <a:schemeClr val="bg1">
                  <a:lumMod val="50000"/>
                </a:schemeClr>
              </a:solidFill>
            </a:endParaRPr>
          </a:p>
          <a:p>
            <a:r>
              <a:rPr lang="zh-CN" altLang="zh-CN" sz="2400" dirty="0">
                <a:solidFill>
                  <a:schemeClr val="bg1">
                    <a:lumMod val="50000"/>
                  </a:schemeClr>
                </a:solidFill>
              </a:rPr>
              <a:t>不同国家</a:t>
            </a:r>
            <a:r>
              <a:rPr lang="zh-CN" altLang="en-US" sz="2400" dirty="0">
                <a:solidFill>
                  <a:schemeClr val="bg1">
                    <a:lumMod val="50000"/>
                  </a:schemeClr>
                </a:solidFill>
              </a:rPr>
              <a:t>、</a:t>
            </a:r>
            <a:r>
              <a:rPr lang="zh-CN" altLang="zh-CN" sz="2400" dirty="0">
                <a:solidFill>
                  <a:schemeClr val="bg1">
                    <a:lumMod val="50000"/>
                  </a:schemeClr>
                </a:solidFill>
              </a:rPr>
              <a:t>地区适用的法规要求</a:t>
            </a:r>
            <a:r>
              <a:rPr lang="zh-CN" altLang="en-US" sz="2400" dirty="0">
                <a:solidFill>
                  <a:schemeClr val="bg1">
                    <a:lumMod val="50000"/>
                  </a:schemeClr>
                </a:solidFill>
              </a:rPr>
              <a:t>所包含的</a:t>
            </a:r>
            <a:r>
              <a:rPr lang="zh-CN" altLang="zh-CN" sz="2400" dirty="0">
                <a:solidFill>
                  <a:schemeClr val="bg1">
                    <a:lumMod val="50000"/>
                  </a:schemeClr>
                </a:solidFill>
              </a:rPr>
              <a:t>定义</a:t>
            </a:r>
            <a:r>
              <a:rPr lang="zh-CN" altLang="en-US" sz="2400" dirty="0">
                <a:solidFill>
                  <a:schemeClr val="bg1">
                    <a:lumMod val="50000"/>
                  </a:schemeClr>
                </a:solidFill>
              </a:rPr>
              <a:t>是不同的。</a:t>
            </a:r>
            <a:r>
              <a:rPr lang="zh-CN" altLang="zh-CN" sz="2400" dirty="0">
                <a:solidFill>
                  <a:schemeClr val="bg1">
                    <a:lumMod val="50000"/>
                  </a:schemeClr>
                </a:solidFill>
              </a:rPr>
              <a:t>组织需要按照医疗器械适用的管辖区的法规</a:t>
            </a:r>
            <a:r>
              <a:rPr lang="zh-CN" altLang="en-US" sz="2400" dirty="0">
                <a:solidFill>
                  <a:schemeClr val="bg1">
                    <a:lumMod val="50000"/>
                  </a:schemeClr>
                </a:solidFill>
              </a:rPr>
              <a:t>中的</a:t>
            </a:r>
            <a:r>
              <a:rPr lang="zh-CN" altLang="zh-CN" sz="2400" dirty="0">
                <a:solidFill>
                  <a:schemeClr val="bg1">
                    <a:lumMod val="50000"/>
                  </a:schemeClr>
                </a:solidFill>
              </a:rPr>
              <a:t>定义解读本标准的定义。</a:t>
            </a:r>
            <a:endParaRPr lang="en-US" altLang="zh-CN" sz="2400" dirty="0">
              <a:solidFill>
                <a:schemeClr val="bg1">
                  <a:lumMod val="50000"/>
                </a:schemeClr>
              </a:solidFill>
            </a:endParaRPr>
          </a:p>
        </p:txBody>
      </p:sp>
    </p:spTree>
    <p:extLst>
      <p:ext uri="{BB962C8B-B14F-4D97-AF65-F5344CB8AC3E}">
        <p14:creationId xmlns:p14="http://schemas.microsoft.com/office/powerpoint/2010/main" val="40539102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11560" y="1412776"/>
            <a:ext cx="8229600" cy="634082"/>
          </a:xfrm>
          <a:prstGeom prst="rect">
            <a:avLst/>
          </a:prstGeom>
        </p:spPr>
        <p:txBody>
          <a:bodyPr/>
          <a:lstStyle/>
          <a:p>
            <a:r>
              <a:rPr lang="en-US" altLang="zh-CN" dirty="0">
                <a:solidFill>
                  <a:schemeClr val="tx1"/>
                </a:solidFill>
              </a:rPr>
              <a:t>0.1</a:t>
            </a:r>
            <a:r>
              <a:rPr lang="zh-CN" altLang="en-US" dirty="0">
                <a:solidFill>
                  <a:schemeClr val="tx1"/>
                </a:solidFill>
              </a:rPr>
              <a:t>总则</a:t>
            </a:r>
          </a:p>
        </p:txBody>
      </p:sp>
      <p:sp>
        <p:nvSpPr>
          <p:cNvPr id="4" name="矩形 3"/>
          <p:cNvSpPr/>
          <p:nvPr/>
        </p:nvSpPr>
        <p:spPr>
          <a:xfrm>
            <a:off x="539552" y="2060848"/>
            <a:ext cx="8136904" cy="3884140"/>
          </a:xfrm>
          <a:prstGeom prst="rect">
            <a:avLst/>
          </a:prstGeom>
        </p:spPr>
        <p:txBody>
          <a:bodyPr wrap="square">
            <a:spAutoFit/>
          </a:bodyPr>
          <a:lstStyle/>
          <a:p>
            <a:pPr>
              <a:spcBef>
                <a:spcPct val="20000"/>
              </a:spcBef>
              <a:buFont typeface="Arial" pitchFamily="34" charset="0"/>
              <a:buNone/>
            </a:pPr>
            <a:r>
              <a:rPr lang="zh-CN" altLang="en-US" sz="2800" dirty="0">
                <a:solidFill>
                  <a:schemeClr val="bg1">
                    <a:lumMod val="50000"/>
                  </a:schemeClr>
                </a:solidFill>
                <a:latin typeface="Times New Roman" pitchFamily="18" charset="0"/>
                <a:cs typeface="Times New Roman" pitchFamily="18" charset="0"/>
              </a:rPr>
              <a:t>用途：</a:t>
            </a:r>
            <a:endParaRPr lang="en-US" altLang="zh-CN" sz="2800" dirty="0">
              <a:solidFill>
                <a:schemeClr val="bg1">
                  <a:lumMod val="50000"/>
                </a:schemeClr>
              </a:solidFill>
              <a:latin typeface="Times New Roman" pitchFamily="18" charset="0"/>
              <a:cs typeface="Times New Roman" pitchFamily="18" charset="0"/>
            </a:endParaRPr>
          </a:p>
          <a:p>
            <a:pPr>
              <a:spcBef>
                <a:spcPct val="20000"/>
              </a:spcBef>
              <a:buFont typeface="Arial" pitchFamily="34" charset="0"/>
              <a:buNone/>
            </a:pPr>
            <a:r>
              <a:rPr lang="zh-CN" altLang="en-US" sz="2800" dirty="0">
                <a:solidFill>
                  <a:schemeClr val="bg1">
                    <a:lumMod val="50000"/>
                  </a:schemeClr>
                </a:solidFill>
                <a:latin typeface="Times New Roman" pitchFamily="18" charset="0"/>
                <a:cs typeface="Times New Roman" pitchFamily="18" charset="0"/>
              </a:rPr>
              <a:t>内部和外部各方（包括认证机构）评定组织满足</a:t>
            </a:r>
            <a:r>
              <a:rPr lang="zh-CN" altLang="en-US" sz="2800" b="1" dirty="0">
                <a:latin typeface="Times New Roman" pitchFamily="18" charset="0"/>
                <a:cs typeface="Times New Roman" pitchFamily="18" charset="0"/>
              </a:rPr>
              <a:t>顾客要求</a:t>
            </a:r>
            <a:r>
              <a:rPr lang="zh-CN" altLang="en-US" sz="2800" dirty="0">
                <a:solidFill>
                  <a:schemeClr val="bg1">
                    <a:lumMod val="50000"/>
                  </a:schemeClr>
                </a:solidFill>
                <a:latin typeface="Times New Roman" pitchFamily="18" charset="0"/>
                <a:cs typeface="Times New Roman" pitchFamily="18" charset="0"/>
              </a:rPr>
              <a:t>、适用于质量管理体系的</a:t>
            </a:r>
            <a:r>
              <a:rPr lang="zh-CN" altLang="en-US" sz="2800" b="1" dirty="0">
                <a:latin typeface="Times New Roman" pitchFamily="18" charset="0"/>
                <a:cs typeface="Times New Roman" pitchFamily="18" charset="0"/>
              </a:rPr>
              <a:t>法规要求</a:t>
            </a:r>
            <a:r>
              <a:rPr lang="zh-CN" altLang="en-US" sz="2800" dirty="0">
                <a:solidFill>
                  <a:schemeClr val="bg1">
                    <a:lumMod val="50000"/>
                  </a:schemeClr>
                </a:solidFill>
                <a:latin typeface="Times New Roman" pitchFamily="18" charset="0"/>
                <a:cs typeface="Times New Roman" pitchFamily="18" charset="0"/>
              </a:rPr>
              <a:t>和组织</a:t>
            </a:r>
            <a:r>
              <a:rPr lang="zh-CN" altLang="en-US" sz="2800" b="1" dirty="0">
                <a:latin typeface="Times New Roman" pitchFamily="18" charset="0"/>
                <a:cs typeface="Times New Roman" pitchFamily="18" charset="0"/>
              </a:rPr>
              <a:t>自身要求</a:t>
            </a:r>
            <a:r>
              <a:rPr lang="zh-CN" altLang="en-US" sz="2800" dirty="0">
                <a:solidFill>
                  <a:schemeClr val="bg1">
                    <a:lumMod val="50000"/>
                  </a:schemeClr>
                </a:solidFill>
                <a:latin typeface="Times New Roman" pitchFamily="18" charset="0"/>
                <a:cs typeface="Times New Roman" pitchFamily="18" charset="0"/>
              </a:rPr>
              <a:t>的能力。</a:t>
            </a:r>
            <a:endParaRPr lang="en-US" altLang="zh-CN" sz="2800" dirty="0">
              <a:solidFill>
                <a:schemeClr val="bg1">
                  <a:lumMod val="50000"/>
                </a:schemeClr>
              </a:solidFill>
              <a:latin typeface="Times New Roman" pitchFamily="18" charset="0"/>
              <a:cs typeface="Times New Roman" pitchFamily="18" charset="0"/>
            </a:endParaRPr>
          </a:p>
          <a:p>
            <a:pPr>
              <a:spcBef>
                <a:spcPct val="20000"/>
              </a:spcBef>
              <a:buFont typeface="Arial" pitchFamily="34" charset="0"/>
              <a:buNone/>
            </a:pPr>
            <a:r>
              <a:rPr lang="zh-CN" altLang="en-US" sz="2800" dirty="0">
                <a:solidFill>
                  <a:schemeClr val="bg1">
                    <a:lumMod val="50000"/>
                  </a:schemeClr>
                </a:solidFill>
                <a:latin typeface="Times New Roman" pitchFamily="18" charset="0"/>
                <a:cs typeface="Times New Roman" pitchFamily="18" charset="0"/>
              </a:rPr>
              <a:t>强调：</a:t>
            </a:r>
            <a:endParaRPr lang="en-US" altLang="zh-CN" sz="2800" dirty="0">
              <a:solidFill>
                <a:schemeClr val="bg1">
                  <a:lumMod val="50000"/>
                </a:schemeClr>
              </a:solidFill>
              <a:latin typeface="Times New Roman" pitchFamily="18" charset="0"/>
              <a:cs typeface="Times New Roman" pitchFamily="18" charset="0"/>
            </a:endParaRPr>
          </a:p>
          <a:p>
            <a:pPr>
              <a:spcBef>
                <a:spcPct val="20000"/>
              </a:spcBef>
              <a:buFont typeface="Arial" pitchFamily="34" charset="0"/>
              <a:buNone/>
            </a:pPr>
            <a:r>
              <a:rPr lang="zh-CN" altLang="en-US" sz="2800" dirty="0">
                <a:solidFill>
                  <a:schemeClr val="bg1">
                    <a:lumMod val="50000"/>
                  </a:schemeClr>
                </a:solidFill>
                <a:latin typeface="Times New Roman" pitchFamily="18" charset="0"/>
                <a:cs typeface="Times New Roman" pitchFamily="18" charset="0"/>
              </a:rPr>
              <a:t>本标准所规定的要求是对</a:t>
            </a:r>
            <a:r>
              <a:rPr lang="zh-CN" altLang="en-US" sz="2800" b="1" dirty="0">
                <a:latin typeface="Times New Roman" pitchFamily="18" charset="0"/>
                <a:cs typeface="Times New Roman" pitchFamily="18" charset="0"/>
              </a:rPr>
              <a:t>产品技术要求</a:t>
            </a:r>
            <a:r>
              <a:rPr lang="zh-CN" altLang="en-US" sz="2800" dirty="0">
                <a:solidFill>
                  <a:schemeClr val="bg1">
                    <a:lumMod val="50000"/>
                  </a:schemeClr>
                </a:solidFill>
                <a:latin typeface="Times New Roman" pitchFamily="18" charset="0"/>
                <a:cs typeface="Times New Roman" pitchFamily="18" charset="0"/>
              </a:rPr>
              <a:t>的补充；</a:t>
            </a:r>
            <a:endParaRPr lang="en-US" altLang="zh-CN" sz="2800" dirty="0">
              <a:solidFill>
                <a:schemeClr val="bg1">
                  <a:lumMod val="50000"/>
                </a:schemeClr>
              </a:solidFill>
              <a:latin typeface="Times New Roman" pitchFamily="18" charset="0"/>
              <a:cs typeface="Times New Roman" pitchFamily="18" charset="0"/>
            </a:endParaRPr>
          </a:p>
          <a:p>
            <a:pPr>
              <a:spcBef>
                <a:spcPct val="20000"/>
              </a:spcBef>
              <a:buFont typeface="Arial" pitchFamily="34" charset="0"/>
              <a:buNone/>
            </a:pPr>
            <a:r>
              <a:rPr lang="zh-CN" altLang="en-US" sz="2800" dirty="0">
                <a:solidFill>
                  <a:schemeClr val="bg1">
                    <a:lumMod val="50000"/>
                  </a:schemeClr>
                </a:solidFill>
                <a:latin typeface="Times New Roman" pitchFamily="18" charset="0"/>
                <a:cs typeface="Times New Roman" pitchFamily="18" charset="0"/>
              </a:rPr>
              <a:t>对于满足顾客要求以及安全和性能方面的适用的法规要求是</a:t>
            </a:r>
            <a:r>
              <a:rPr lang="zh-CN" altLang="en-US" sz="2800" b="1" dirty="0">
                <a:latin typeface="Times New Roman" pitchFamily="18" charset="0"/>
                <a:cs typeface="Times New Roman" pitchFamily="18" charset="0"/>
              </a:rPr>
              <a:t>必要</a:t>
            </a:r>
            <a:r>
              <a:rPr lang="zh-CN" altLang="en-US" sz="2800" dirty="0">
                <a:solidFill>
                  <a:schemeClr val="bg1">
                    <a:lumMod val="50000"/>
                  </a:schemeClr>
                </a:solidFill>
                <a:latin typeface="Times New Roman" pitchFamily="18" charset="0"/>
                <a:cs typeface="Times New Roman" pitchFamily="18" charset="0"/>
              </a:rPr>
              <a:t>的。</a:t>
            </a:r>
            <a:endParaRPr lang="en-US" altLang="zh-CN" sz="2800" dirty="0">
              <a:solidFill>
                <a:schemeClr val="bg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5728541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11560" y="1412776"/>
            <a:ext cx="8229600" cy="634082"/>
          </a:xfrm>
          <a:prstGeom prst="rect">
            <a:avLst/>
          </a:prstGeom>
        </p:spPr>
        <p:txBody>
          <a:bodyPr/>
          <a:lstStyle/>
          <a:p>
            <a:r>
              <a:rPr lang="en-US" altLang="zh-CN" dirty="0">
                <a:solidFill>
                  <a:schemeClr val="tx1"/>
                </a:solidFill>
              </a:rPr>
              <a:t>0.1</a:t>
            </a:r>
            <a:r>
              <a:rPr lang="zh-CN" altLang="en-US" dirty="0">
                <a:solidFill>
                  <a:schemeClr val="tx1"/>
                </a:solidFill>
              </a:rPr>
              <a:t>总则</a:t>
            </a:r>
          </a:p>
        </p:txBody>
      </p:sp>
      <p:sp>
        <p:nvSpPr>
          <p:cNvPr id="3" name="矩形 2"/>
          <p:cNvSpPr/>
          <p:nvPr/>
        </p:nvSpPr>
        <p:spPr>
          <a:xfrm>
            <a:off x="611560" y="2132856"/>
            <a:ext cx="7920880" cy="4302716"/>
          </a:xfrm>
          <a:prstGeom prst="rect">
            <a:avLst/>
          </a:prstGeom>
        </p:spPr>
        <p:txBody>
          <a:bodyPr wrap="square">
            <a:spAutoFit/>
          </a:bodyPr>
          <a:lstStyle/>
          <a:p>
            <a:pPr>
              <a:spcBef>
                <a:spcPct val="20000"/>
              </a:spcBef>
              <a:buFont typeface="Arial" pitchFamily="34" charset="0"/>
              <a:buNone/>
            </a:pPr>
            <a:r>
              <a:rPr lang="zh-CN" altLang="en-US" sz="2400" b="1" dirty="0">
                <a:latin typeface="Times New Roman" pitchFamily="18" charset="0"/>
                <a:cs typeface="Times New Roman" pitchFamily="18" charset="0"/>
              </a:rPr>
              <a:t>采用质量管理体系是组织的一项战略决策。</a:t>
            </a:r>
            <a:r>
              <a:rPr lang="zh-CN" altLang="en-US" sz="2400" dirty="0">
                <a:solidFill>
                  <a:schemeClr val="bg1">
                    <a:lumMod val="50000"/>
                  </a:schemeClr>
                </a:solidFill>
                <a:latin typeface="Times New Roman" pitchFamily="18" charset="0"/>
                <a:cs typeface="Times New Roman" pitchFamily="18" charset="0"/>
              </a:rPr>
              <a:t>一个组织的质量管理体系的设计和实施受以下因素的影响：</a:t>
            </a:r>
          </a:p>
          <a:p>
            <a:pPr>
              <a:spcBef>
                <a:spcPct val="20000"/>
              </a:spcBef>
              <a:buFont typeface="Arial" pitchFamily="34" charset="0"/>
              <a:buNone/>
            </a:pPr>
            <a:r>
              <a:rPr lang="en-US" altLang="zh-CN" sz="2400" dirty="0">
                <a:solidFill>
                  <a:schemeClr val="bg1">
                    <a:lumMod val="50000"/>
                  </a:schemeClr>
                </a:solidFill>
                <a:latin typeface="Times New Roman" pitchFamily="18" charset="0"/>
                <a:cs typeface="Times New Roman" pitchFamily="18" charset="0"/>
              </a:rPr>
              <a:t>a) </a:t>
            </a:r>
            <a:r>
              <a:rPr lang="zh-CN" altLang="en-US" sz="2400" dirty="0">
                <a:solidFill>
                  <a:schemeClr val="bg1">
                    <a:lumMod val="50000"/>
                  </a:schemeClr>
                </a:solidFill>
                <a:latin typeface="Times New Roman" pitchFamily="18" charset="0"/>
                <a:cs typeface="Times New Roman" pitchFamily="18" charset="0"/>
              </a:rPr>
              <a:t>组织环境、环境变化和组织环境对医疗器械符合性的影响；</a:t>
            </a:r>
          </a:p>
          <a:p>
            <a:pPr>
              <a:spcBef>
                <a:spcPct val="20000"/>
              </a:spcBef>
              <a:buFont typeface="Arial" pitchFamily="34" charset="0"/>
              <a:buNone/>
            </a:pPr>
            <a:r>
              <a:rPr lang="en-US" altLang="zh-CN" sz="2400" dirty="0">
                <a:solidFill>
                  <a:schemeClr val="bg1">
                    <a:lumMod val="50000"/>
                  </a:schemeClr>
                </a:solidFill>
                <a:latin typeface="Times New Roman" pitchFamily="18" charset="0"/>
                <a:cs typeface="Times New Roman" pitchFamily="18" charset="0"/>
              </a:rPr>
              <a:t>b) </a:t>
            </a:r>
            <a:r>
              <a:rPr lang="zh-CN" altLang="en-US" sz="2400" dirty="0">
                <a:solidFill>
                  <a:schemeClr val="bg1">
                    <a:lumMod val="50000"/>
                  </a:schemeClr>
                </a:solidFill>
                <a:latin typeface="Times New Roman" pitchFamily="18" charset="0"/>
                <a:cs typeface="Times New Roman" pitchFamily="18" charset="0"/>
              </a:rPr>
              <a:t>组织不断变化的需求；</a:t>
            </a:r>
          </a:p>
          <a:p>
            <a:pPr>
              <a:spcBef>
                <a:spcPct val="20000"/>
              </a:spcBef>
              <a:buFont typeface="Arial" pitchFamily="34" charset="0"/>
              <a:buNone/>
            </a:pPr>
            <a:r>
              <a:rPr lang="en-US" altLang="zh-CN" sz="2400" dirty="0">
                <a:solidFill>
                  <a:schemeClr val="bg1">
                    <a:lumMod val="50000"/>
                  </a:schemeClr>
                </a:solidFill>
                <a:latin typeface="Times New Roman" pitchFamily="18" charset="0"/>
                <a:cs typeface="Times New Roman" pitchFamily="18" charset="0"/>
              </a:rPr>
              <a:t>c) </a:t>
            </a:r>
            <a:r>
              <a:rPr lang="zh-CN" altLang="en-US" sz="2400" dirty="0">
                <a:solidFill>
                  <a:schemeClr val="bg1">
                    <a:lumMod val="50000"/>
                  </a:schemeClr>
                </a:solidFill>
                <a:latin typeface="Times New Roman" pitchFamily="18" charset="0"/>
                <a:cs typeface="Times New Roman" pitchFamily="18" charset="0"/>
              </a:rPr>
              <a:t>组织的具体目标；</a:t>
            </a:r>
          </a:p>
          <a:p>
            <a:pPr>
              <a:spcBef>
                <a:spcPct val="20000"/>
              </a:spcBef>
              <a:buFont typeface="Arial" pitchFamily="34" charset="0"/>
              <a:buNone/>
            </a:pPr>
            <a:r>
              <a:rPr lang="en-US" altLang="zh-CN" sz="2400" dirty="0">
                <a:solidFill>
                  <a:schemeClr val="bg1">
                    <a:lumMod val="50000"/>
                  </a:schemeClr>
                </a:solidFill>
                <a:latin typeface="Times New Roman" pitchFamily="18" charset="0"/>
                <a:cs typeface="Times New Roman" pitchFamily="18" charset="0"/>
              </a:rPr>
              <a:t>d) </a:t>
            </a:r>
            <a:r>
              <a:rPr lang="zh-CN" altLang="en-US" sz="2400" dirty="0">
                <a:solidFill>
                  <a:schemeClr val="bg1">
                    <a:lumMod val="50000"/>
                  </a:schemeClr>
                </a:solidFill>
                <a:latin typeface="Times New Roman" pitchFamily="18" charset="0"/>
                <a:cs typeface="Times New Roman" pitchFamily="18" charset="0"/>
              </a:rPr>
              <a:t>组织所提供的产品；</a:t>
            </a:r>
          </a:p>
          <a:p>
            <a:pPr>
              <a:spcBef>
                <a:spcPct val="20000"/>
              </a:spcBef>
              <a:buFont typeface="Arial" pitchFamily="34" charset="0"/>
              <a:buNone/>
            </a:pPr>
            <a:r>
              <a:rPr lang="en-US" altLang="zh-CN" sz="2400" dirty="0">
                <a:solidFill>
                  <a:schemeClr val="bg1">
                    <a:lumMod val="50000"/>
                  </a:schemeClr>
                </a:solidFill>
                <a:latin typeface="Times New Roman" pitchFamily="18" charset="0"/>
                <a:cs typeface="Times New Roman" pitchFamily="18" charset="0"/>
              </a:rPr>
              <a:t>e) </a:t>
            </a:r>
            <a:r>
              <a:rPr lang="zh-CN" altLang="en-US" sz="2400" dirty="0">
                <a:solidFill>
                  <a:schemeClr val="bg1">
                    <a:lumMod val="50000"/>
                  </a:schemeClr>
                </a:solidFill>
                <a:latin typeface="Times New Roman" pitchFamily="18" charset="0"/>
                <a:cs typeface="Times New Roman" pitchFamily="18" charset="0"/>
              </a:rPr>
              <a:t>组织所采用的过程；</a:t>
            </a:r>
          </a:p>
          <a:p>
            <a:pPr>
              <a:spcBef>
                <a:spcPct val="20000"/>
              </a:spcBef>
              <a:buFont typeface="Arial" pitchFamily="34" charset="0"/>
              <a:buNone/>
            </a:pPr>
            <a:r>
              <a:rPr lang="en-US" altLang="zh-CN" sz="2400" dirty="0">
                <a:solidFill>
                  <a:schemeClr val="bg1">
                    <a:lumMod val="50000"/>
                  </a:schemeClr>
                </a:solidFill>
                <a:latin typeface="Times New Roman" pitchFamily="18" charset="0"/>
                <a:cs typeface="Times New Roman" pitchFamily="18" charset="0"/>
              </a:rPr>
              <a:t>f) </a:t>
            </a:r>
            <a:r>
              <a:rPr lang="zh-CN" altLang="en-US" sz="2400" dirty="0">
                <a:solidFill>
                  <a:schemeClr val="bg1">
                    <a:lumMod val="50000"/>
                  </a:schemeClr>
                </a:solidFill>
                <a:latin typeface="Times New Roman" pitchFamily="18" charset="0"/>
                <a:cs typeface="Times New Roman" pitchFamily="18" charset="0"/>
              </a:rPr>
              <a:t>组织的规模和组织结构；</a:t>
            </a:r>
          </a:p>
          <a:p>
            <a:pPr>
              <a:spcBef>
                <a:spcPct val="20000"/>
              </a:spcBef>
              <a:buFont typeface="Arial" pitchFamily="34" charset="0"/>
              <a:buNone/>
            </a:pPr>
            <a:r>
              <a:rPr lang="en-US" altLang="zh-CN" sz="2400" dirty="0">
                <a:solidFill>
                  <a:schemeClr val="bg1">
                    <a:lumMod val="50000"/>
                  </a:schemeClr>
                </a:solidFill>
                <a:latin typeface="Times New Roman" pitchFamily="18" charset="0"/>
                <a:cs typeface="Times New Roman" pitchFamily="18" charset="0"/>
              </a:rPr>
              <a:t>g) </a:t>
            </a:r>
            <a:r>
              <a:rPr lang="zh-CN" altLang="en-US" sz="2400" dirty="0">
                <a:solidFill>
                  <a:schemeClr val="bg1">
                    <a:lumMod val="50000"/>
                  </a:schemeClr>
                </a:solidFill>
                <a:latin typeface="Times New Roman" pitchFamily="18" charset="0"/>
                <a:cs typeface="Times New Roman" pitchFamily="18" charset="0"/>
              </a:rPr>
              <a:t>组织活动所适用的法规要求。</a:t>
            </a:r>
          </a:p>
        </p:txBody>
      </p:sp>
    </p:spTree>
    <p:extLst>
      <p:ext uri="{BB962C8B-B14F-4D97-AF65-F5344CB8AC3E}">
        <p14:creationId xmlns:p14="http://schemas.microsoft.com/office/powerpoint/2010/main" val="7643987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11560" y="1412776"/>
            <a:ext cx="8229600" cy="634082"/>
          </a:xfrm>
          <a:prstGeom prst="rect">
            <a:avLst/>
          </a:prstGeom>
        </p:spPr>
        <p:txBody>
          <a:bodyPr/>
          <a:lstStyle/>
          <a:p>
            <a:r>
              <a:rPr lang="en-US" altLang="zh-CN" dirty="0">
                <a:solidFill>
                  <a:schemeClr val="tx1"/>
                </a:solidFill>
              </a:rPr>
              <a:t>0.1</a:t>
            </a:r>
            <a:r>
              <a:rPr lang="zh-CN" altLang="en-US" dirty="0">
                <a:solidFill>
                  <a:schemeClr val="tx1"/>
                </a:solidFill>
              </a:rPr>
              <a:t>总则</a:t>
            </a:r>
          </a:p>
        </p:txBody>
      </p:sp>
      <p:sp>
        <p:nvSpPr>
          <p:cNvPr id="3" name="矩形 2"/>
          <p:cNvSpPr/>
          <p:nvPr/>
        </p:nvSpPr>
        <p:spPr>
          <a:xfrm>
            <a:off x="611560" y="2132856"/>
            <a:ext cx="7920880" cy="3736407"/>
          </a:xfrm>
          <a:prstGeom prst="rect">
            <a:avLst/>
          </a:prstGeom>
        </p:spPr>
        <p:txBody>
          <a:bodyPr wrap="square">
            <a:spAutoFit/>
          </a:bodyPr>
          <a:lstStyle/>
          <a:p>
            <a:pPr>
              <a:spcBef>
                <a:spcPct val="20000"/>
              </a:spcBef>
              <a:buFont typeface="Arial" pitchFamily="34" charset="0"/>
              <a:buNone/>
            </a:pPr>
            <a:r>
              <a:rPr lang="zh-CN" altLang="en-US" sz="3200" dirty="0">
                <a:solidFill>
                  <a:schemeClr val="bg1">
                    <a:lumMod val="50000"/>
                  </a:schemeClr>
                </a:solidFill>
                <a:latin typeface="Times New Roman" pitchFamily="18" charset="0"/>
                <a:cs typeface="Times New Roman" pitchFamily="18" charset="0"/>
              </a:rPr>
              <a:t>澄清：</a:t>
            </a:r>
            <a:endParaRPr lang="en-US" altLang="zh-CN" sz="3200" dirty="0">
              <a:solidFill>
                <a:schemeClr val="bg1">
                  <a:lumMod val="50000"/>
                </a:schemeClr>
              </a:solidFill>
              <a:latin typeface="Times New Roman" pitchFamily="18" charset="0"/>
              <a:cs typeface="Times New Roman" pitchFamily="18" charset="0"/>
            </a:endParaRPr>
          </a:p>
          <a:p>
            <a:pPr marL="342900" indent="-342900">
              <a:spcBef>
                <a:spcPct val="20000"/>
              </a:spcBef>
              <a:buFont typeface="Wingdings" pitchFamily="2" charset="2"/>
              <a:buChar char="p"/>
            </a:pPr>
            <a:r>
              <a:rPr lang="zh-CN" altLang="en-US" sz="3200" dirty="0">
                <a:solidFill>
                  <a:schemeClr val="bg1">
                    <a:lumMod val="50000"/>
                  </a:schemeClr>
                </a:solidFill>
                <a:latin typeface="Times New Roman" pitchFamily="18" charset="0"/>
                <a:cs typeface="Times New Roman" pitchFamily="18" charset="0"/>
              </a:rPr>
              <a:t>本标准的目的</a:t>
            </a:r>
            <a:r>
              <a:rPr lang="zh-CN" altLang="en-US" sz="3200" b="1" dirty="0">
                <a:latin typeface="Times New Roman" pitchFamily="18" charset="0"/>
                <a:cs typeface="Times New Roman" pitchFamily="18" charset="0"/>
              </a:rPr>
              <a:t>不是统一</a:t>
            </a:r>
            <a:r>
              <a:rPr lang="zh-CN" altLang="en-US" sz="3200" dirty="0">
                <a:solidFill>
                  <a:schemeClr val="bg1">
                    <a:lumMod val="50000"/>
                  </a:schemeClr>
                </a:solidFill>
                <a:latin typeface="Times New Roman" pitchFamily="18" charset="0"/>
                <a:cs typeface="Times New Roman" pitchFamily="18" charset="0"/>
              </a:rPr>
              <a:t>不同质量管理体系的</a:t>
            </a:r>
            <a:r>
              <a:rPr lang="zh-CN" altLang="en-US" sz="3200" b="1" dirty="0">
                <a:latin typeface="Times New Roman" pitchFamily="18" charset="0"/>
                <a:cs typeface="Times New Roman" pitchFamily="18" charset="0"/>
              </a:rPr>
              <a:t>架构</a:t>
            </a:r>
            <a:r>
              <a:rPr lang="zh-CN" altLang="en-US" sz="3200" dirty="0">
                <a:solidFill>
                  <a:schemeClr val="bg1">
                    <a:lumMod val="50000"/>
                  </a:schemeClr>
                </a:solidFill>
                <a:latin typeface="Times New Roman" pitchFamily="18" charset="0"/>
                <a:cs typeface="Times New Roman" pitchFamily="18" charset="0"/>
              </a:rPr>
              <a:t>、</a:t>
            </a:r>
            <a:r>
              <a:rPr lang="zh-CN" altLang="en-US" sz="3200" b="1" dirty="0">
                <a:latin typeface="Times New Roman" pitchFamily="18" charset="0"/>
                <a:cs typeface="Times New Roman" pitchFamily="18" charset="0"/>
              </a:rPr>
              <a:t>统一文件</a:t>
            </a:r>
            <a:r>
              <a:rPr lang="zh-CN" altLang="en-US" sz="3200" dirty="0">
                <a:solidFill>
                  <a:schemeClr val="bg1">
                    <a:lumMod val="50000"/>
                  </a:schemeClr>
                </a:solidFill>
                <a:latin typeface="Times New Roman" pitchFamily="18" charset="0"/>
                <a:cs typeface="Times New Roman" pitchFamily="18" charset="0"/>
              </a:rPr>
              <a:t>或形成与本标准</a:t>
            </a:r>
            <a:r>
              <a:rPr lang="zh-CN" altLang="en-US" sz="3200" b="1" dirty="0">
                <a:latin typeface="Times New Roman" pitchFamily="18" charset="0"/>
                <a:cs typeface="Times New Roman" pitchFamily="18" charset="0"/>
              </a:rPr>
              <a:t>条款结构相一致</a:t>
            </a:r>
            <a:r>
              <a:rPr lang="zh-CN" altLang="en-US" sz="3200" dirty="0">
                <a:solidFill>
                  <a:schemeClr val="bg1">
                    <a:lumMod val="50000"/>
                  </a:schemeClr>
                </a:solidFill>
                <a:latin typeface="Times New Roman" pitchFamily="18" charset="0"/>
                <a:cs typeface="Times New Roman" pitchFamily="18" charset="0"/>
              </a:rPr>
              <a:t>的文件。</a:t>
            </a:r>
          </a:p>
          <a:p>
            <a:pPr marL="342900" indent="-342900">
              <a:spcBef>
                <a:spcPct val="20000"/>
              </a:spcBef>
              <a:buFont typeface="Wingdings" pitchFamily="2" charset="2"/>
              <a:buChar char="p"/>
            </a:pPr>
            <a:r>
              <a:rPr lang="zh-CN" altLang="en-US" sz="3200" dirty="0">
                <a:solidFill>
                  <a:schemeClr val="bg1">
                    <a:lumMod val="50000"/>
                  </a:schemeClr>
                </a:solidFill>
                <a:latin typeface="Times New Roman" pitchFamily="18" charset="0"/>
                <a:cs typeface="Times New Roman" pitchFamily="18" charset="0"/>
              </a:rPr>
              <a:t>医疗器械的种类很多，本标准中所规定的一些专用要求只适用于</a:t>
            </a:r>
            <a:r>
              <a:rPr lang="zh-CN" altLang="en-US" sz="3200" b="1" dirty="0">
                <a:latin typeface="Times New Roman" pitchFamily="18" charset="0"/>
                <a:cs typeface="Times New Roman" pitchFamily="18" charset="0"/>
              </a:rPr>
              <a:t>指定的医疗器械类别</a:t>
            </a:r>
            <a:r>
              <a:rPr lang="zh-CN" altLang="en-US" sz="3200" dirty="0">
                <a:solidFill>
                  <a:schemeClr val="bg1">
                    <a:lumMod val="50000"/>
                  </a:schemeClr>
                </a:solidFill>
                <a:latin typeface="Times New Roman" pitchFamily="18" charset="0"/>
                <a:cs typeface="Times New Roman" pitchFamily="18" charset="0"/>
              </a:rPr>
              <a:t>。这些类别在第</a:t>
            </a:r>
            <a:r>
              <a:rPr lang="en-US" altLang="zh-CN" sz="3200" dirty="0">
                <a:solidFill>
                  <a:schemeClr val="bg1">
                    <a:lumMod val="50000"/>
                  </a:schemeClr>
                </a:solidFill>
                <a:latin typeface="Times New Roman" pitchFamily="18" charset="0"/>
                <a:cs typeface="Times New Roman" pitchFamily="18" charset="0"/>
              </a:rPr>
              <a:t>3</a:t>
            </a:r>
            <a:r>
              <a:rPr lang="zh-CN" altLang="en-US" sz="3200" dirty="0">
                <a:solidFill>
                  <a:schemeClr val="bg1">
                    <a:lumMod val="50000"/>
                  </a:schemeClr>
                </a:solidFill>
                <a:latin typeface="Times New Roman" pitchFamily="18" charset="0"/>
                <a:cs typeface="Times New Roman" pitchFamily="18" charset="0"/>
              </a:rPr>
              <a:t>章有定义。</a:t>
            </a:r>
          </a:p>
        </p:txBody>
      </p:sp>
    </p:spTree>
    <p:extLst>
      <p:ext uri="{BB962C8B-B14F-4D97-AF65-F5344CB8AC3E}">
        <p14:creationId xmlns:p14="http://schemas.microsoft.com/office/powerpoint/2010/main" val="30498644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340768"/>
            <a:ext cx="7772400" cy="576064"/>
          </a:xfrm>
        </p:spPr>
        <p:txBody>
          <a:bodyPr/>
          <a:lstStyle/>
          <a:p>
            <a:r>
              <a:rPr lang="en-US" altLang="zh-CN" sz="3600" dirty="0">
                <a:ea typeface="+mj-ea"/>
              </a:rPr>
              <a:t>0.2</a:t>
            </a:r>
            <a:r>
              <a:rPr lang="zh-CN" altLang="en-US" sz="3600" dirty="0">
                <a:ea typeface="+mj-ea"/>
              </a:rPr>
              <a:t>阐明概念</a:t>
            </a:r>
          </a:p>
        </p:txBody>
      </p:sp>
      <p:sp>
        <p:nvSpPr>
          <p:cNvPr id="3" name="副标题 2"/>
          <p:cNvSpPr>
            <a:spLocks noGrp="1"/>
          </p:cNvSpPr>
          <p:nvPr>
            <p:ph type="subTitle" idx="1"/>
          </p:nvPr>
        </p:nvSpPr>
        <p:spPr>
          <a:xfrm>
            <a:off x="539552" y="1944216"/>
            <a:ext cx="8212562" cy="4437112"/>
          </a:xfrm>
        </p:spPr>
        <p:txBody>
          <a:bodyPr/>
          <a:lstStyle/>
          <a:p>
            <a:pPr algn="l">
              <a:spcBef>
                <a:spcPts val="0"/>
              </a:spcBef>
            </a:pPr>
            <a:r>
              <a:rPr lang="zh-CN" altLang="en-US" sz="2500" dirty="0"/>
              <a:t>对本标准的下列术语或短语的说明：</a:t>
            </a:r>
            <a:endParaRPr lang="en-US" altLang="zh-CN" sz="2500" dirty="0"/>
          </a:p>
          <a:p>
            <a:pPr algn="l">
              <a:spcBef>
                <a:spcPts val="0"/>
              </a:spcBef>
            </a:pPr>
            <a:r>
              <a:rPr lang="en-US" altLang="zh-CN" sz="2500" dirty="0"/>
              <a:t>---</a:t>
            </a:r>
            <a:r>
              <a:rPr lang="zh-CN" altLang="en-US" sz="2500" dirty="0"/>
              <a:t>当用短语“</a:t>
            </a:r>
            <a:r>
              <a:rPr lang="zh-CN" altLang="en-US" sz="2500" b="1" dirty="0">
                <a:solidFill>
                  <a:schemeClr val="tx1"/>
                </a:solidFill>
              </a:rPr>
              <a:t>适当时</a:t>
            </a:r>
            <a:r>
              <a:rPr lang="zh-CN" altLang="en-US" sz="2500" dirty="0"/>
              <a:t> ”修饰一项要求时，通常认为这项要求是适当的，除非组织能提出其他合理理由。如果一项要求对以下任意一项是必需的，则认为该项要求是“适当的”：</a:t>
            </a:r>
          </a:p>
          <a:p>
            <a:pPr marL="800100" lvl="1" algn="l">
              <a:spcBef>
                <a:spcPts val="0"/>
              </a:spcBef>
              <a:buFont typeface="Wingdings" pitchFamily="2" charset="2"/>
              <a:buChar char="ü"/>
            </a:pPr>
            <a:r>
              <a:rPr lang="zh-CN" altLang="en-US" sz="2500" dirty="0"/>
              <a:t>产品满足要求；</a:t>
            </a:r>
          </a:p>
          <a:p>
            <a:pPr marL="800100" lvl="1" algn="l">
              <a:spcBef>
                <a:spcPts val="0"/>
              </a:spcBef>
              <a:buFont typeface="Wingdings" pitchFamily="2" charset="2"/>
              <a:buChar char="ü"/>
            </a:pPr>
            <a:r>
              <a:rPr lang="zh-CN" altLang="en-US" sz="2500" dirty="0"/>
              <a:t>符合适用的法规要求；</a:t>
            </a:r>
          </a:p>
          <a:p>
            <a:pPr marL="800100" lvl="1" algn="l">
              <a:spcBef>
                <a:spcPts val="0"/>
              </a:spcBef>
              <a:buFont typeface="Wingdings" pitchFamily="2" charset="2"/>
              <a:buChar char="ü"/>
            </a:pPr>
            <a:r>
              <a:rPr lang="zh-CN" altLang="en-US" sz="2500" dirty="0"/>
              <a:t>组织实施纠正措施；</a:t>
            </a:r>
          </a:p>
          <a:p>
            <a:pPr marL="800100" lvl="1" algn="l">
              <a:spcBef>
                <a:spcPts val="0"/>
              </a:spcBef>
              <a:buFont typeface="Wingdings" pitchFamily="2" charset="2"/>
              <a:buChar char="ü"/>
            </a:pPr>
            <a:r>
              <a:rPr lang="zh-CN" altLang="en-US" sz="2500" dirty="0"/>
              <a:t>组织管理风险。（需要考虑风险）</a:t>
            </a:r>
            <a:endParaRPr lang="en-US" altLang="zh-CN" sz="2500" dirty="0"/>
          </a:p>
          <a:p>
            <a:pPr marL="0" lvl="1" algn="l">
              <a:spcBef>
                <a:spcPts val="0"/>
              </a:spcBef>
            </a:pPr>
            <a:r>
              <a:rPr lang="en-US" altLang="zh-CN" sz="2500" dirty="0">
                <a:solidFill>
                  <a:schemeClr val="bg1">
                    <a:lumMod val="50000"/>
                  </a:schemeClr>
                </a:solidFill>
                <a:latin typeface="Times New Roman" pitchFamily="18" charset="0"/>
                <a:cs typeface="Times New Roman" pitchFamily="18" charset="0"/>
              </a:rPr>
              <a:t>---</a:t>
            </a:r>
            <a:r>
              <a:rPr lang="zh-CN" altLang="en-US" sz="2500" dirty="0">
                <a:solidFill>
                  <a:schemeClr val="bg1">
                    <a:lumMod val="50000"/>
                  </a:schemeClr>
                </a:solidFill>
                <a:latin typeface="Times New Roman" pitchFamily="18" charset="0"/>
                <a:cs typeface="Times New Roman" pitchFamily="18" charset="0"/>
              </a:rPr>
              <a:t>当用术语“</a:t>
            </a:r>
            <a:r>
              <a:rPr lang="zh-CN" altLang="en-US" sz="2500" b="1" dirty="0">
                <a:solidFill>
                  <a:schemeClr val="tx1"/>
                </a:solidFill>
                <a:latin typeface="Times New Roman" pitchFamily="18" charset="0"/>
                <a:cs typeface="Times New Roman" pitchFamily="18" charset="0"/>
              </a:rPr>
              <a:t>风险</a:t>
            </a:r>
            <a:r>
              <a:rPr lang="zh-CN" altLang="en-US" sz="2500" dirty="0">
                <a:solidFill>
                  <a:schemeClr val="bg1">
                    <a:lumMod val="50000"/>
                  </a:schemeClr>
                </a:solidFill>
                <a:latin typeface="Times New Roman" pitchFamily="18" charset="0"/>
                <a:cs typeface="Times New Roman" pitchFamily="18" charset="0"/>
              </a:rPr>
              <a:t>”时，该术语在本标准范围内的应用是关于医疗器械的</a:t>
            </a:r>
            <a:r>
              <a:rPr lang="zh-CN" altLang="en-US" sz="2500" b="1" dirty="0">
                <a:solidFill>
                  <a:schemeClr val="tx1"/>
                </a:solidFill>
                <a:latin typeface="Times New Roman" pitchFamily="18" charset="0"/>
                <a:cs typeface="Times New Roman" pitchFamily="18" charset="0"/>
              </a:rPr>
              <a:t>安全或性能要求</a:t>
            </a:r>
            <a:r>
              <a:rPr lang="zh-CN" altLang="en-US" sz="2500" dirty="0">
                <a:solidFill>
                  <a:schemeClr val="bg1">
                    <a:lumMod val="50000"/>
                  </a:schemeClr>
                </a:solidFill>
                <a:latin typeface="Times New Roman" pitchFamily="18" charset="0"/>
                <a:cs typeface="Times New Roman" pitchFamily="18" charset="0"/>
              </a:rPr>
              <a:t>或满足适用的</a:t>
            </a:r>
            <a:r>
              <a:rPr lang="zh-CN" altLang="en-US" sz="2500" b="1" dirty="0">
                <a:solidFill>
                  <a:schemeClr val="tx1"/>
                </a:solidFill>
                <a:latin typeface="Times New Roman" pitchFamily="18" charset="0"/>
                <a:cs typeface="Times New Roman" pitchFamily="18" charset="0"/>
              </a:rPr>
              <a:t>法规要求</a:t>
            </a:r>
            <a:r>
              <a:rPr lang="zh-CN" altLang="en-US" sz="2500" dirty="0">
                <a:solidFill>
                  <a:schemeClr val="bg1">
                    <a:lumMod val="50000"/>
                  </a:schemeClr>
                </a:solidFill>
                <a:latin typeface="Times New Roman" pitchFamily="18" charset="0"/>
                <a:cs typeface="Times New Roman" pitchFamily="18" charset="0"/>
              </a:rPr>
              <a:t>。</a:t>
            </a:r>
          </a:p>
        </p:txBody>
      </p:sp>
    </p:spTree>
    <p:extLst>
      <p:ext uri="{BB962C8B-B14F-4D97-AF65-F5344CB8AC3E}">
        <p14:creationId xmlns:p14="http://schemas.microsoft.com/office/powerpoint/2010/main" val="20455002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683568" y="1988839"/>
            <a:ext cx="7776864" cy="4382931"/>
          </a:xfrm>
        </p:spPr>
        <p:txBody>
          <a:bodyPr/>
          <a:lstStyle/>
          <a:p>
            <a:pPr algn="l"/>
            <a:r>
              <a:rPr lang="en-US" altLang="zh-CN" sz="2700" dirty="0"/>
              <a:t>---</a:t>
            </a:r>
            <a:r>
              <a:rPr lang="zh-CN" altLang="en-US" sz="2700" dirty="0"/>
              <a:t>当一项要求需要“形成文件”时，包括需要建立、实施和保持。</a:t>
            </a:r>
          </a:p>
          <a:p>
            <a:pPr algn="l"/>
            <a:r>
              <a:rPr lang="en-US" altLang="zh-CN" sz="2700" dirty="0"/>
              <a:t>---</a:t>
            </a:r>
            <a:r>
              <a:rPr lang="zh-CN" altLang="en-US" sz="2700" dirty="0"/>
              <a:t>当用术语“产品”时，其也意指“服务”。产品适用于顾客期望的或要求的输出或产品实现过程形成的任何预期输出。</a:t>
            </a:r>
          </a:p>
          <a:p>
            <a:pPr algn="l"/>
            <a:r>
              <a:rPr lang="en-US" altLang="zh-CN" sz="2700" dirty="0"/>
              <a:t>---</a:t>
            </a:r>
            <a:r>
              <a:rPr lang="zh-CN" altLang="en-US" sz="2700" dirty="0"/>
              <a:t>当用术语“</a:t>
            </a:r>
            <a:r>
              <a:rPr lang="zh-CN" altLang="en-US" sz="2700" b="1" dirty="0">
                <a:solidFill>
                  <a:schemeClr val="tx1"/>
                </a:solidFill>
              </a:rPr>
              <a:t>法规要求</a:t>
            </a:r>
            <a:r>
              <a:rPr lang="zh-CN" altLang="en-US" sz="2700" dirty="0"/>
              <a:t>”时，其涵盖了适用于本标准使用者的任何法律法规（例如</a:t>
            </a:r>
            <a:r>
              <a:rPr lang="zh-CN" altLang="en-US" sz="2700" dirty="0">
                <a:solidFill>
                  <a:schemeClr val="tx1"/>
                </a:solidFill>
              </a:rPr>
              <a:t>法律、法规、条例或指令</a:t>
            </a:r>
            <a:r>
              <a:rPr lang="zh-CN" altLang="en-US" sz="2700" dirty="0"/>
              <a:t>）的要求。术语“</a:t>
            </a:r>
            <a:r>
              <a:rPr lang="zh-CN" altLang="en-US" sz="2700" b="1" dirty="0">
                <a:solidFill>
                  <a:schemeClr val="tx1"/>
                </a:solidFill>
              </a:rPr>
              <a:t>适用的法规要求</a:t>
            </a:r>
            <a:r>
              <a:rPr lang="zh-CN" altLang="en-US" sz="2700" dirty="0"/>
              <a:t>”的应用范围限于</a:t>
            </a:r>
            <a:r>
              <a:rPr lang="zh-CN" altLang="en-US" sz="2700" b="1" dirty="0">
                <a:solidFill>
                  <a:schemeClr val="tx1"/>
                </a:solidFill>
              </a:rPr>
              <a:t>质量管理体系要求</a:t>
            </a:r>
            <a:r>
              <a:rPr lang="zh-CN" altLang="en-US" sz="2700" dirty="0"/>
              <a:t>和医疗器械的</a:t>
            </a:r>
            <a:r>
              <a:rPr lang="zh-CN" altLang="en-US" sz="2700" b="1" dirty="0">
                <a:solidFill>
                  <a:schemeClr val="tx1"/>
                </a:solidFill>
              </a:rPr>
              <a:t>安全或性能要求。</a:t>
            </a:r>
          </a:p>
        </p:txBody>
      </p:sp>
      <p:sp>
        <p:nvSpPr>
          <p:cNvPr id="5" name="标题 1"/>
          <p:cNvSpPr>
            <a:spLocks noGrp="1"/>
          </p:cNvSpPr>
          <p:nvPr>
            <p:ph type="ctrTitle"/>
          </p:nvPr>
        </p:nvSpPr>
        <p:spPr>
          <a:xfrm>
            <a:off x="755576" y="1340768"/>
            <a:ext cx="7772400" cy="576064"/>
          </a:xfrm>
        </p:spPr>
        <p:txBody>
          <a:bodyPr/>
          <a:lstStyle/>
          <a:p>
            <a:r>
              <a:rPr lang="en-US" altLang="zh-CN" sz="3600" dirty="0">
                <a:ea typeface="+mj-ea"/>
              </a:rPr>
              <a:t>0.2</a:t>
            </a:r>
            <a:r>
              <a:rPr lang="zh-CN" altLang="en-US" sz="3600" dirty="0">
                <a:ea typeface="+mj-ea"/>
              </a:rPr>
              <a:t>阐明概念</a:t>
            </a:r>
          </a:p>
        </p:txBody>
      </p:sp>
    </p:spTree>
    <p:extLst>
      <p:ext uri="{BB962C8B-B14F-4D97-AF65-F5344CB8AC3E}">
        <p14:creationId xmlns:p14="http://schemas.microsoft.com/office/powerpoint/2010/main" val="23019969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339552" y="2348880"/>
            <a:ext cx="6688832" cy="3168352"/>
          </a:xfrm>
        </p:spPr>
        <p:txBody>
          <a:bodyPr/>
          <a:lstStyle/>
          <a:p>
            <a:pPr algn="l"/>
            <a:r>
              <a:rPr lang="zh-CN" altLang="en-US" dirty="0"/>
              <a:t>在本标准中使用如下助动词：</a:t>
            </a:r>
          </a:p>
          <a:p>
            <a:pPr algn="l"/>
            <a:r>
              <a:rPr lang="en-US" altLang="zh-CN" dirty="0"/>
              <a:t>——</a:t>
            </a:r>
            <a:r>
              <a:rPr lang="zh-CN" altLang="en-US" dirty="0"/>
              <a:t>“应”表示要求；</a:t>
            </a:r>
          </a:p>
          <a:p>
            <a:pPr algn="l"/>
            <a:r>
              <a:rPr lang="en-US" altLang="zh-CN" dirty="0"/>
              <a:t>——</a:t>
            </a:r>
            <a:r>
              <a:rPr lang="zh-CN" altLang="en-US" dirty="0"/>
              <a:t>“宜”表示建议；</a:t>
            </a:r>
          </a:p>
          <a:p>
            <a:pPr algn="l"/>
            <a:r>
              <a:rPr lang="en-US" altLang="zh-CN" dirty="0"/>
              <a:t>——</a:t>
            </a:r>
            <a:r>
              <a:rPr lang="zh-CN" altLang="en-US" dirty="0"/>
              <a:t>“可以”表示允许；</a:t>
            </a:r>
          </a:p>
          <a:p>
            <a:pPr algn="l"/>
            <a:r>
              <a:rPr lang="en-US" altLang="zh-CN" dirty="0"/>
              <a:t>——</a:t>
            </a:r>
            <a:r>
              <a:rPr lang="zh-CN" altLang="en-US" dirty="0"/>
              <a:t>“能”表示可能或能够。</a:t>
            </a:r>
          </a:p>
          <a:p>
            <a:pPr algn="l"/>
            <a:r>
              <a:rPr lang="zh-CN" altLang="en-US" dirty="0"/>
              <a:t>“注”是理解或说明有关要求的指南。</a:t>
            </a:r>
          </a:p>
        </p:txBody>
      </p:sp>
      <p:sp>
        <p:nvSpPr>
          <p:cNvPr id="5" name="标题 1"/>
          <p:cNvSpPr>
            <a:spLocks noGrp="1"/>
          </p:cNvSpPr>
          <p:nvPr>
            <p:ph type="ctrTitle"/>
          </p:nvPr>
        </p:nvSpPr>
        <p:spPr>
          <a:xfrm>
            <a:off x="755576" y="1340768"/>
            <a:ext cx="7772400" cy="576064"/>
          </a:xfrm>
        </p:spPr>
        <p:txBody>
          <a:bodyPr/>
          <a:lstStyle/>
          <a:p>
            <a:r>
              <a:rPr lang="en-US" altLang="zh-CN" sz="3600" dirty="0">
                <a:ea typeface="+mj-ea"/>
              </a:rPr>
              <a:t>0.2</a:t>
            </a:r>
            <a:r>
              <a:rPr lang="zh-CN" altLang="en-US" sz="3600" dirty="0">
                <a:ea typeface="+mj-ea"/>
              </a:rPr>
              <a:t>阐明概念</a:t>
            </a:r>
          </a:p>
        </p:txBody>
      </p:sp>
    </p:spTree>
    <p:extLst>
      <p:ext uri="{BB962C8B-B14F-4D97-AF65-F5344CB8AC3E}">
        <p14:creationId xmlns:p14="http://schemas.microsoft.com/office/powerpoint/2010/main" val="11185171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648072"/>
          </a:xfrm>
        </p:spPr>
        <p:txBody>
          <a:bodyPr/>
          <a:lstStyle/>
          <a:p>
            <a:r>
              <a:rPr lang="en-US" altLang="zh-CN" sz="3600" dirty="0">
                <a:ea typeface="+mj-ea"/>
              </a:rPr>
              <a:t>0.3</a:t>
            </a:r>
            <a:r>
              <a:rPr lang="zh-CN" altLang="en-US" sz="3600" dirty="0">
                <a:ea typeface="+mj-ea"/>
              </a:rPr>
              <a:t>过程方法</a:t>
            </a:r>
          </a:p>
        </p:txBody>
      </p:sp>
      <p:sp>
        <p:nvSpPr>
          <p:cNvPr id="3" name="矩形 2"/>
          <p:cNvSpPr/>
          <p:nvPr/>
        </p:nvSpPr>
        <p:spPr>
          <a:xfrm>
            <a:off x="755576" y="2132856"/>
            <a:ext cx="7776864" cy="3970318"/>
          </a:xfrm>
          <a:prstGeom prst="rect">
            <a:avLst/>
          </a:prstGeom>
        </p:spPr>
        <p:txBody>
          <a:bodyPr wrap="square">
            <a:spAutoFit/>
          </a:bodyPr>
          <a:lstStyle/>
          <a:p>
            <a:r>
              <a:rPr lang="zh-CN" altLang="en-US" sz="2800" dirty="0">
                <a:solidFill>
                  <a:schemeClr val="bg1">
                    <a:lumMod val="50000"/>
                  </a:schemeClr>
                </a:solidFill>
              </a:rPr>
              <a:t>本标准以质量管理的过程方法为基础。任何接收输入并将其转化为输出的活动均能视为过程。通常，一个过程的输出直接形成下一个过程的输入。</a:t>
            </a:r>
            <a:endParaRPr lang="en-US" altLang="zh-CN" sz="2800" dirty="0">
              <a:solidFill>
                <a:schemeClr val="bg1">
                  <a:lumMod val="50000"/>
                </a:schemeClr>
              </a:solidFill>
            </a:endParaRPr>
          </a:p>
          <a:p>
            <a:endParaRPr lang="en-US" altLang="zh-CN" sz="2800" dirty="0">
              <a:solidFill>
                <a:schemeClr val="bg1">
                  <a:lumMod val="50000"/>
                </a:schemeClr>
              </a:solidFill>
            </a:endParaRPr>
          </a:p>
          <a:p>
            <a:r>
              <a:rPr lang="zh-CN" altLang="en-US" sz="2800" dirty="0">
                <a:solidFill>
                  <a:schemeClr val="bg1">
                    <a:lumMod val="50000"/>
                  </a:schemeClr>
                </a:solidFill>
              </a:rPr>
              <a:t>为使组织有效运作，需要识别和管理众多相互关联的过程。为达到预期结果，由过程组成的系统在组织内的应用，连同这些过程的识别和相互作用，以及对这些过程的管理，称之为“过程方法”。</a:t>
            </a:r>
          </a:p>
        </p:txBody>
      </p:sp>
    </p:spTree>
    <p:extLst>
      <p:ext uri="{BB962C8B-B14F-4D97-AF65-F5344CB8AC3E}">
        <p14:creationId xmlns:p14="http://schemas.microsoft.com/office/powerpoint/2010/main" val="22048940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648072"/>
          </a:xfrm>
        </p:spPr>
        <p:txBody>
          <a:bodyPr/>
          <a:lstStyle/>
          <a:p>
            <a:r>
              <a:rPr lang="en-US" altLang="zh-CN" sz="3600" dirty="0">
                <a:ea typeface="+mj-ea"/>
              </a:rPr>
              <a:t>0.3</a:t>
            </a:r>
            <a:r>
              <a:rPr lang="zh-CN" altLang="en-US" sz="3600" dirty="0">
                <a:ea typeface="+mj-ea"/>
              </a:rPr>
              <a:t>过程方法</a:t>
            </a:r>
          </a:p>
        </p:txBody>
      </p:sp>
      <p:sp>
        <p:nvSpPr>
          <p:cNvPr id="3" name="矩形 2"/>
          <p:cNvSpPr/>
          <p:nvPr/>
        </p:nvSpPr>
        <p:spPr>
          <a:xfrm>
            <a:off x="539552" y="2276872"/>
            <a:ext cx="7920880" cy="2677656"/>
          </a:xfrm>
          <a:prstGeom prst="rect">
            <a:avLst/>
          </a:prstGeom>
        </p:spPr>
        <p:txBody>
          <a:bodyPr wrap="square">
            <a:spAutoFit/>
          </a:bodyPr>
          <a:lstStyle/>
          <a:p>
            <a:r>
              <a:rPr lang="zh-CN" altLang="en-US" sz="2800" dirty="0">
                <a:solidFill>
                  <a:schemeClr val="bg1">
                    <a:lumMod val="50000"/>
                  </a:schemeClr>
                </a:solidFill>
              </a:rPr>
              <a:t>在质量管理体系中使用这种过程方法，强调以下方面的重要性：</a:t>
            </a:r>
          </a:p>
          <a:p>
            <a:r>
              <a:rPr lang="en-US" altLang="zh-CN" sz="2800" dirty="0">
                <a:solidFill>
                  <a:schemeClr val="bg1">
                    <a:lumMod val="50000"/>
                  </a:schemeClr>
                </a:solidFill>
              </a:rPr>
              <a:t>a</a:t>
            </a:r>
            <a:r>
              <a:rPr lang="zh-CN" altLang="en-US" sz="2800" dirty="0">
                <a:solidFill>
                  <a:schemeClr val="bg1">
                    <a:lumMod val="50000"/>
                  </a:schemeClr>
                </a:solidFill>
              </a:rPr>
              <a:t>） 理解并满足要求；</a:t>
            </a:r>
          </a:p>
          <a:p>
            <a:r>
              <a:rPr lang="en-US" altLang="zh-CN" sz="2800" dirty="0">
                <a:solidFill>
                  <a:schemeClr val="bg1">
                    <a:lumMod val="50000"/>
                  </a:schemeClr>
                </a:solidFill>
              </a:rPr>
              <a:t>b</a:t>
            </a:r>
            <a:r>
              <a:rPr lang="zh-CN" altLang="en-US" sz="2800" dirty="0">
                <a:solidFill>
                  <a:schemeClr val="bg1">
                    <a:lumMod val="50000"/>
                  </a:schemeClr>
                </a:solidFill>
              </a:rPr>
              <a:t>） 从增值的角度考虑过程；</a:t>
            </a:r>
          </a:p>
          <a:p>
            <a:r>
              <a:rPr lang="en-US" altLang="zh-CN" sz="2800" dirty="0">
                <a:solidFill>
                  <a:schemeClr val="bg1">
                    <a:lumMod val="50000"/>
                  </a:schemeClr>
                </a:solidFill>
              </a:rPr>
              <a:t>c</a:t>
            </a:r>
            <a:r>
              <a:rPr lang="zh-CN" altLang="en-US" sz="2800" dirty="0">
                <a:solidFill>
                  <a:schemeClr val="bg1">
                    <a:lumMod val="50000"/>
                  </a:schemeClr>
                </a:solidFill>
              </a:rPr>
              <a:t>） 获得过程绩效和有效性的结果；</a:t>
            </a:r>
          </a:p>
          <a:p>
            <a:r>
              <a:rPr lang="en-US" altLang="zh-CN" sz="2800" dirty="0">
                <a:solidFill>
                  <a:schemeClr val="bg1">
                    <a:lumMod val="50000"/>
                  </a:schemeClr>
                </a:solidFill>
              </a:rPr>
              <a:t>d</a:t>
            </a:r>
            <a:r>
              <a:rPr lang="zh-CN" altLang="en-US" sz="2800" dirty="0">
                <a:solidFill>
                  <a:schemeClr val="bg1">
                    <a:lumMod val="50000"/>
                  </a:schemeClr>
                </a:solidFill>
              </a:rPr>
              <a:t>） 在客观测量的基础上改进过程。</a:t>
            </a:r>
          </a:p>
        </p:txBody>
      </p:sp>
    </p:spTree>
    <p:extLst>
      <p:ext uri="{BB962C8B-B14F-4D97-AF65-F5344CB8AC3E}">
        <p14:creationId xmlns:p14="http://schemas.microsoft.com/office/powerpoint/2010/main" val="39775222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648072"/>
          </a:xfrm>
        </p:spPr>
        <p:txBody>
          <a:bodyPr/>
          <a:lstStyle/>
          <a:p>
            <a:r>
              <a:rPr lang="en-US" altLang="zh-CN" sz="3600" dirty="0">
                <a:ea typeface="+mj-ea"/>
              </a:rPr>
              <a:t>0.3</a:t>
            </a:r>
            <a:r>
              <a:rPr lang="zh-CN" altLang="en-US" sz="3600" dirty="0">
                <a:ea typeface="+mj-ea"/>
              </a:rPr>
              <a:t>过程方法</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276872"/>
            <a:ext cx="6040908" cy="4481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2123728" y="1887215"/>
            <a:ext cx="5134739" cy="461665"/>
          </a:xfrm>
          <a:prstGeom prst="rect">
            <a:avLst/>
          </a:prstGeom>
        </p:spPr>
        <p:txBody>
          <a:bodyPr wrap="none">
            <a:spAutoFit/>
          </a:bodyPr>
          <a:lstStyle/>
          <a:p>
            <a:r>
              <a:rPr lang="zh-CN" altLang="en-US" sz="2400" dirty="0">
                <a:latin typeface="楷体" pitchFamily="49" charset="-122"/>
                <a:ea typeface="楷体" pitchFamily="49" charset="-122"/>
              </a:rPr>
              <a:t>以过程为基础的质量管理体系模式图</a:t>
            </a:r>
          </a:p>
        </p:txBody>
      </p:sp>
      <p:pic>
        <p:nvPicPr>
          <p:cNvPr id="6" name="图片 5">
            <a:extLst>
              <a:ext uri="{FF2B5EF4-FFF2-40B4-BE49-F238E27FC236}">
                <a16:creationId xmlns:a16="http://schemas.microsoft.com/office/drawing/2014/main" xmlns="" id="{93AC24CE-E0BF-4D2B-9CA6-435F0B14FFE3}"/>
              </a:ext>
            </a:extLst>
          </p:cNvPr>
          <p:cNvPicPr>
            <a:picLocks noChangeAspect="1"/>
          </p:cNvPicPr>
          <p:nvPr/>
        </p:nvPicPr>
        <p:blipFill rotWithShape="1">
          <a:blip r:embed="rId3"/>
          <a:srcRect l="19300" t="23111" r="17150" b="23757"/>
          <a:stretch/>
        </p:blipFill>
        <p:spPr>
          <a:xfrm>
            <a:off x="-3076" y="5339751"/>
            <a:ext cx="3226279" cy="1518249"/>
          </a:xfrm>
          <a:prstGeom prst="rect">
            <a:avLst/>
          </a:prstGeom>
        </p:spPr>
      </p:pic>
    </p:spTree>
    <p:extLst>
      <p:ext uri="{BB962C8B-B14F-4D97-AF65-F5344CB8AC3E}">
        <p14:creationId xmlns:p14="http://schemas.microsoft.com/office/powerpoint/2010/main" val="35206234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图示 9">
            <a:extLst>
              <a:ext uri="{FF2B5EF4-FFF2-40B4-BE49-F238E27FC236}">
                <a16:creationId xmlns:a16="http://schemas.microsoft.com/office/drawing/2014/main" xmlns="" id="{563E8E44-616D-491F-A737-620CCAA5E70C}"/>
              </a:ext>
            </a:extLst>
          </p:cNvPr>
          <p:cNvGraphicFramePr/>
          <p:nvPr>
            <p:extLst>
              <p:ext uri="{D42A27DB-BD31-4B8C-83A1-F6EECF244321}">
                <p14:modId xmlns:p14="http://schemas.microsoft.com/office/powerpoint/2010/main" val="883321041"/>
              </p:ext>
            </p:extLst>
          </p:nvPr>
        </p:nvGraphicFramePr>
        <p:xfrm>
          <a:off x="0" y="2708920"/>
          <a:ext cx="9144000" cy="4149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标题 1"/>
          <p:cNvSpPr>
            <a:spLocks noGrp="1"/>
          </p:cNvSpPr>
          <p:nvPr>
            <p:ph type="ctrTitle"/>
          </p:nvPr>
        </p:nvSpPr>
        <p:spPr>
          <a:xfrm>
            <a:off x="755576" y="1268760"/>
            <a:ext cx="7772400" cy="648072"/>
          </a:xfrm>
        </p:spPr>
        <p:txBody>
          <a:bodyPr/>
          <a:lstStyle/>
          <a:p>
            <a:r>
              <a:rPr lang="en-US" altLang="zh-CN" sz="3600" dirty="0">
                <a:ea typeface="+mj-ea"/>
              </a:rPr>
              <a:t>0.3</a:t>
            </a:r>
            <a:r>
              <a:rPr lang="zh-CN" altLang="en-US" sz="3600" dirty="0">
                <a:ea typeface="+mj-ea"/>
              </a:rPr>
              <a:t>过程方法</a:t>
            </a:r>
          </a:p>
        </p:txBody>
      </p:sp>
      <p:pic>
        <p:nvPicPr>
          <p:cNvPr id="12" name="Picture 36" descr="j0292272">
            <a:extLst>
              <a:ext uri="{FF2B5EF4-FFF2-40B4-BE49-F238E27FC236}">
                <a16:creationId xmlns:a16="http://schemas.microsoft.com/office/drawing/2014/main" xmlns="" id="{AAF93559-F75E-451B-8191-F5ECDA5B6B2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20905" y="1786372"/>
            <a:ext cx="1060450" cy="173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3190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043608" y="2348880"/>
            <a:ext cx="7488832" cy="1872208"/>
          </a:xfrm>
        </p:spPr>
        <p:txBody>
          <a:bodyPr/>
          <a:lstStyle/>
          <a:p>
            <a:pPr algn="l"/>
            <a:r>
              <a:rPr lang="zh-CN" altLang="en-US" dirty="0"/>
              <a:t>本标准是一个以 </a:t>
            </a:r>
            <a:r>
              <a:rPr lang="en-US" altLang="zh-CN" dirty="0"/>
              <a:t>GB/T 19001-2008 </a:t>
            </a:r>
            <a:r>
              <a:rPr lang="zh-CN" altLang="en-US" dirty="0"/>
              <a:t>为基础的独立标准。为方便使用者，附录 </a:t>
            </a:r>
            <a:r>
              <a:rPr lang="en-US" altLang="zh-CN" dirty="0"/>
              <a:t>B </a:t>
            </a:r>
            <a:r>
              <a:rPr lang="zh-CN" altLang="en-US" dirty="0"/>
              <a:t>给出了本标准和 </a:t>
            </a:r>
            <a:r>
              <a:rPr lang="en-US" altLang="zh-CN" dirty="0"/>
              <a:t>GB/T 19001-2016</a:t>
            </a:r>
            <a:r>
              <a:rPr lang="zh-CN" altLang="en-US" dirty="0"/>
              <a:t>（代替了 </a:t>
            </a:r>
            <a:r>
              <a:rPr lang="en-US" altLang="zh-CN" dirty="0"/>
              <a:t>GB/T 19001-2008</a:t>
            </a:r>
            <a:r>
              <a:rPr lang="zh-CN" altLang="en-US" dirty="0"/>
              <a:t>）的对应关系。</a:t>
            </a:r>
          </a:p>
          <a:p>
            <a:pPr algn="l"/>
            <a:endParaRPr lang="zh-CN" altLang="en-US" dirty="0"/>
          </a:p>
        </p:txBody>
      </p:sp>
      <p:sp>
        <p:nvSpPr>
          <p:cNvPr id="5" name="标题 1"/>
          <p:cNvSpPr>
            <a:spLocks noGrp="1"/>
          </p:cNvSpPr>
          <p:nvPr>
            <p:ph type="ctrTitle"/>
          </p:nvPr>
        </p:nvSpPr>
        <p:spPr>
          <a:xfrm>
            <a:off x="755576" y="1268760"/>
            <a:ext cx="7772400" cy="644267"/>
          </a:xfrm>
        </p:spPr>
        <p:txBody>
          <a:bodyPr/>
          <a:lstStyle/>
          <a:p>
            <a:r>
              <a:rPr lang="en-US" altLang="zh-CN" sz="3600" dirty="0">
                <a:ea typeface="+mj-ea"/>
              </a:rPr>
              <a:t>0.4</a:t>
            </a:r>
            <a:r>
              <a:rPr lang="zh-CN" altLang="en-US" sz="3600" dirty="0">
                <a:ea typeface="+mj-ea"/>
              </a:rPr>
              <a:t>与</a:t>
            </a:r>
            <a:r>
              <a:rPr lang="en-US" altLang="zh-CN" sz="3600" dirty="0">
                <a:ea typeface="+mj-ea"/>
              </a:rPr>
              <a:t>ISO9001</a:t>
            </a:r>
            <a:r>
              <a:rPr lang="zh-CN" altLang="en-US" sz="3600" dirty="0">
                <a:ea typeface="+mj-ea"/>
              </a:rPr>
              <a:t>的关系</a:t>
            </a:r>
          </a:p>
        </p:txBody>
      </p:sp>
    </p:spTree>
    <p:extLst>
      <p:ext uri="{BB962C8B-B14F-4D97-AF65-F5344CB8AC3E}">
        <p14:creationId xmlns:p14="http://schemas.microsoft.com/office/powerpoint/2010/main" val="18678037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644267"/>
          </a:xfrm>
        </p:spPr>
        <p:txBody>
          <a:bodyPr/>
          <a:lstStyle/>
          <a:p>
            <a:r>
              <a:rPr lang="en-US" altLang="zh-CN" sz="3600" dirty="0">
                <a:ea typeface="+mj-ea"/>
              </a:rPr>
              <a:t>0.4</a:t>
            </a:r>
            <a:r>
              <a:rPr lang="zh-CN" altLang="en-US" sz="3600" dirty="0">
                <a:ea typeface="+mj-ea"/>
              </a:rPr>
              <a:t>与</a:t>
            </a:r>
            <a:r>
              <a:rPr lang="en-US" altLang="zh-CN" sz="3600" dirty="0">
                <a:ea typeface="+mj-ea"/>
              </a:rPr>
              <a:t>ISO9001</a:t>
            </a:r>
            <a:r>
              <a:rPr lang="zh-CN" altLang="en-US" sz="3600" dirty="0">
                <a:ea typeface="+mj-ea"/>
              </a:rPr>
              <a:t>的关系</a:t>
            </a:r>
          </a:p>
        </p:txBody>
      </p:sp>
      <p:sp>
        <p:nvSpPr>
          <p:cNvPr id="3" name="副标题 2"/>
          <p:cNvSpPr>
            <a:spLocks noGrp="1"/>
          </p:cNvSpPr>
          <p:nvPr>
            <p:ph type="subTitle" idx="1"/>
          </p:nvPr>
        </p:nvSpPr>
        <p:spPr>
          <a:xfrm>
            <a:off x="755576" y="1916832"/>
            <a:ext cx="7632848" cy="4536504"/>
          </a:xfrm>
        </p:spPr>
        <p:txBody>
          <a:bodyPr/>
          <a:lstStyle/>
          <a:p>
            <a:pPr marL="342900" indent="-342900" algn="l">
              <a:buFont typeface="Arial" pitchFamily="34" charset="0"/>
              <a:buChar char="•"/>
            </a:pPr>
            <a:r>
              <a:rPr lang="zh-CN" altLang="en-US" dirty="0"/>
              <a:t>本标准旨在在全球范围内促进用于质量管理体系的适当法规要求的协调一致，该体系应用于涉及医疗器械生命周期的一个或多个阶段的组织。</a:t>
            </a:r>
            <a:endParaRPr lang="en-US" altLang="zh-CN" dirty="0"/>
          </a:p>
          <a:p>
            <a:pPr marL="342900" indent="-342900" algn="l">
              <a:buFont typeface="Arial" pitchFamily="34" charset="0"/>
              <a:buChar char="•"/>
            </a:pPr>
            <a:r>
              <a:rPr lang="zh-CN" altLang="en-US" dirty="0"/>
              <a:t>本标准包含了对涉及医疗器械生命周期的组织的一些专用要求，删减了 </a:t>
            </a:r>
            <a:r>
              <a:rPr lang="en-US" altLang="zh-CN" dirty="0"/>
              <a:t>ISO 9001 </a:t>
            </a:r>
            <a:r>
              <a:rPr lang="zh-CN" altLang="en-US" dirty="0"/>
              <a:t>中不适于作为法规要求的那些要求。</a:t>
            </a:r>
            <a:endParaRPr lang="en-US" altLang="zh-CN" dirty="0"/>
          </a:p>
          <a:p>
            <a:pPr marL="342900" indent="-342900" algn="l">
              <a:buFont typeface="Arial" pitchFamily="34" charset="0"/>
              <a:buChar char="•"/>
            </a:pPr>
            <a:r>
              <a:rPr lang="zh-CN" altLang="en-US" dirty="0"/>
              <a:t>由于这些删减，质量管理体系符合本标准的组织不能声称符合 </a:t>
            </a:r>
            <a:r>
              <a:rPr lang="en-US" altLang="zh-CN" dirty="0"/>
              <a:t>ISO 9001 </a:t>
            </a:r>
            <a:r>
              <a:rPr lang="zh-CN" altLang="en-US" dirty="0"/>
              <a:t>标准，除非其质量管理体系满足 </a:t>
            </a:r>
            <a:r>
              <a:rPr lang="en-US" altLang="zh-CN" dirty="0"/>
              <a:t>ISO 9001 </a:t>
            </a:r>
            <a:r>
              <a:rPr lang="zh-CN" altLang="en-US" dirty="0"/>
              <a:t>的所有要求。</a:t>
            </a:r>
          </a:p>
        </p:txBody>
      </p:sp>
    </p:spTree>
    <p:extLst>
      <p:ext uri="{BB962C8B-B14F-4D97-AF65-F5344CB8AC3E}">
        <p14:creationId xmlns:p14="http://schemas.microsoft.com/office/powerpoint/2010/main" val="20157327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648072"/>
          </a:xfrm>
        </p:spPr>
        <p:txBody>
          <a:bodyPr/>
          <a:lstStyle/>
          <a:p>
            <a:r>
              <a:rPr lang="en-US" altLang="zh-CN" sz="3600" dirty="0">
                <a:ea typeface="+mj-ea"/>
              </a:rPr>
              <a:t>0.5</a:t>
            </a:r>
            <a:r>
              <a:rPr lang="zh-CN" altLang="en-US" sz="3600" dirty="0">
                <a:ea typeface="+mj-ea"/>
              </a:rPr>
              <a:t>与其他管理体系的相容性</a:t>
            </a:r>
          </a:p>
        </p:txBody>
      </p:sp>
      <p:sp>
        <p:nvSpPr>
          <p:cNvPr id="3" name="副标题 2"/>
          <p:cNvSpPr>
            <a:spLocks noGrp="1"/>
          </p:cNvSpPr>
          <p:nvPr>
            <p:ph type="subTitle" idx="1"/>
          </p:nvPr>
        </p:nvSpPr>
        <p:spPr>
          <a:xfrm>
            <a:off x="827584" y="2276872"/>
            <a:ext cx="7632848" cy="3630442"/>
          </a:xfrm>
        </p:spPr>
        <p:txBody>
          <a:bodyPr/>
          <a:lstStyle/>
          <a:p>
            <a:pPr marL="457200" indent="-457200" algn="l">
              <a:buFont typeface="Arial" pitchFamily="34" charset="0"/>
              <a:buChar char="•"/>
            </a:pPr>
            <a:r>
              <a:rPr lang="zh-CN" altLang="en-US" dirty="0"/>
              <a:t>本标准不包括针对其他管理体系的要求，如环境管理、职业健康与安全管理或财务管理的特定要求。</a:t>
            </a:r>
            <a:endParaRPr lang="en-US" altLang="zh-CN" dirty="0"/>
          </a:p>
          <a:p>
            <a:pPr marL="457200" indent="-457200" algn="l">
              <a:buFont typeface="Arial" pitchFamily="34" charset="0"/>
              <a:buChar char="•"/>
            </a:pPr>
            <a:r>
              <a:rPr lang="zh-CN" altLang="en-US" dirty="0"/>
              <a:t>然而本标准使组织能够将其自身的质量管理体系与相关的管理体系要求相协调或整合。</a:t>
            </a:r>
            <a:endParaRPr lang="en-US" altLang="zh-CN" dirty="0"/>
          </a:p>
          <a:p>
            <a:pPr marL="457200" indent="-457200" algn="l">
              <a:buFont typeface="Arial" pitchFamily="34" charset="0"/>
              <a:buChar char="•"/>
            </a:pPr>
            <a:r>
              <a:rPr lang="zh-CN" altLang="en-US" dirty="0"/>
              <a:t>组织为了建立符合本标准要求的质量管理体系，可能会改变其现行的一个或多个管理体系。</a:t>
            </a:r>
          </a:p>
          <a:p>
            <a:pPr marL="457200" indent="-457200" algn="l">
              <a:buFont typeface="Arial" pitchFamily="34" charset="0"/>
              <a:buChar char="•"/>
            </a:pPr>
            <a:endParaRPr lang="zh-CN" altLang="en-US" dirty="0"/>
          </a:p>
        </p:txBody>
      </p:sp>
    </p:spTree>
    <p:extLst>
      <p:ext uri="{BB962C8B-B14F-4D97-AF65-F5344CB8AC3E}">
        <p14:creationId xmlns:p14="http://schemas.microsoft.com/office/powerpoint/2010/main" val="26720070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556793"/>
            <a:ext cx="7772400" cy="504056"/>
          </a:xfrm>
        </p:spPr>
        <p:txBody>
          <a:bodyPr/>
          <a:lstStyle/>
          <a:p>
            <a:r>
              <a:rPr lang="en-US" altLang="zh-CN" sz="3600" dirty="0">
                <a:ea typeface="+mj-ea"/>
              </a:rPr>
              <a:t>1</a:t>
            </a:r>
            <a:r>
              <a:rPr lang="zh-CN" altLang="en-US" sz="3600" dirty="0">
                <a:ea typeface="+mj-ea"/>
              </a:rPr>
              <a:t>范围</a:t>
            </a:r>
          </a:p>
        </p:txBody>
      </p:sp>
      <p:sp>
        <p:nvSpPr>
          <p:cNvPr id="3" name="副标题 2"/>
          <p:cNvSpPr>
            <a:spLocks noGrp="1"/>
          </p:cNvSpPr>
          <p:nvPr>
            <p:ph type="subTitle" idx="1"/>
          </p:nvPr>
        </p:nvSpPr>
        <p:spPr>
          <a:xfrm>
            <a:off x="611560" y="2204864"/>
            <a:ext cx="7884368" cy="4248472"/>
          </a:xfrm>
        </p:spPr>
        <p:txBody>
          <a:bodyPr>
            <a:noAutofit/>
          </a:bodyPr>
          <a:lstStyle/>
          <a:p>
            <a:pPr marL="342900" indent="-342900" algn="l">
              <a:buFont typeface="Wingdings" pitchFamily="2" charset="2"/>
              <a:buChar char="p"/>
            </a:pPr>
            <a:r>
              <a:rPr lang="zh-CN" altLang="en-US" dirty="0">
                <a:solidFill>
                  <a:schemeClr val="tx1"/>
                </a:solidFill>
              </a:rPr>
              <a:t>本标准为需要证实自身有能力提供持续满足顾客要求和适用的法规要求的医疗器械和相关服务的组织规定了质量管理体系要求。</a:t>
            </a:r>
            <a:endParaRPr lang="en-US" altLang="zh-CN" dirty="0">
              <a:solidFill>
                <a:schemeClr val="tx1"/>
              </a:solidFill>
            </a:endParaRPr>
          </a:p>
          <a:p>
            <a:pPr marL="342900" indent="-342900" algn="l">
              <a:buFont typeface="Wingdings" pitchFamily="2" charset="2"/>
              <a:buChar char="p"/>
            </a:pPr>
            <a:r>
              <a:rPr lang="zh-CN" altLang="en-US" dirty="0"/>
              <a:t>这类组织能涉及医疗器械生命周期的一个或多个阶段，包括医疗器械的设计和开发、生产、贮存和流通、安装或服务，以及相关活动（例如技术支持）的设计和开发或提供。</a:t>
            </a:r>
          </a:p>
          <a:p>
            <a:pPr marL="342900" indent="-342900" algn="l">
              <a:buFont typeface="Wingdings" pitchFamily="2" charset="2"/>
              <a:buChar char="p"/>
            </a:pPr>
            <a:r>
              <a:rPr lang="zh-CN" altLang="en-US" dirty="0"/>
              <a:t>本标准也能用于向这类组织提供产品（包括与质量管理体系相关的服务）的供方或外部方。</a:t>
            </a:r>
          </a:p>
          <a:p>
            <a:pPr marL="342900" indent="-342900" algn="l">
              <a:buFont typeface="Wingdings" pitchFamily="2" charset="2"/>
              <a:buChar char="p"/>
            </a:pPr>
            <a:endParaRPr lang="zh-CN" altLang="en-US" dirty="0"/>
          </a:p>
        </p:txBody>
      </p:sp>
    </p:spTree>
    <p:extLst>
      <p:ext uri="{BB962C8B-B14F-4D97-AF65-F5344CB8AC3E}">
        <p14:creationId xmlns:p14="http://schemas.microsoft.com/office/powerpoint/2010/main" val="28825197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556793"/>
            <a:ext cx="7772400" cy="504056"/>
          </a:xfrm>
        </p:spPr>
        <p:txBody>
          <a:bodyPr/>
          <a:lstStyle/>
          <a:p>
            <a:r>
              <a:rPr lang="en-US" altLang="zh-CN" sz="3600" dirty="0">
                <a:ea typeface="+mj-ea"/>
              </a:rPr>
              <a:t>1</a:t>
            </a:r>
            <a:r>
              <a:rPr lang="zh-CN" altLang="en-US" sz="3600" dirty="0">
                <a:ea typeface="+mj-ea"/>
              </a:rPr>
              <a:t>范围</a:t>
            </a:r>
          </a:p>
        </p:txBody>
      </p:sp>
      <p:sp>
        <p:nvSpPr>
          <p:cNvPr id="3" name="副标题 2"/>
          <p:cNvSpPr>
            <a:spLocks noGrp="1"/>
          </p:cNvSpPr>
          <p:nvPr>
            <p:ph type="subTitle" idx="1"/>
          </p:nvPr>
        </p:nvSpPr>
        <p:spPr>
          <a:xfrm>
            <a:off x="611560" y="2204864"/>
            <a:ext cx="7884368" cy="3960440"/>
          </a:xfrm>
        </p:spPr>
        <p:txBody>
          <a:bodyPr>
            <a:noAutofit/>
          </a:bodyPr>
          <a:lstStyle/>
          <a:p>
            <a:pPr marL="457200" indent="-457200" algn="l">
              <a:buFont typeface="Wingdings" pitchFamily="2" charset="2"/>
              <a:buChar char="p"/>
            </a:pPr>
            <a:r>
              <a:rPr lang="zh-CN" altLang="en-US" dirty="0">
                <a:solidFill>
                  <a:schemeClr val="tx1"/>
                </a:solidFill>
              </a:rPr>
              <a:t>除非明确规定，本标准的要求适用于各种规模和类型的组织。本标准中应用于医疗器械的要求同样适用于组织提供的相关服务。</a:t>
            </a:r>
          </a:p>
          <a:p>
            <a:pPr marL="457200" indent="-457200" algn="l">
              <a:buFont typeface="Wingdings" pitchFamily="2" charset="2"/>
              <a:buChar char="p"/>
            </a:pPr>
            <a:r>
              <a:rPr lang="zh-CN" altLang="en-US" dirty="0">
                <a:solidFill>
                  <a:schemeClr val="tx1"/>
                </a:solidFill>
              </a:rPr>
              <a:t>对于本标准所要求的适用于组织但不是由组织实施的过程，组织应在其质量管理体系中通过监视、维护和控制这些过程对其负有责任。</a:t>
            </a:r>
            <a:endParaRPr lang="en-US" altLang="zh-CN" dirty="0">
              <a:solidFill>
                <a:schemeClr val="tx1"/>
              </a:solidFill>
            </a:endParaRPr>
          </a:p>
          <a:p>
            <a:pPr algn="l"/>
            <a:r>
              <a:rPr lang="zh-CN" altLang="en-US" dirty="0">
                <a:solidFill>
                  <a:schemeClr val="tx1"/>
                </a:solidFill>
                <a:latin typeface="楷体" pitchFamily="49" charset="-122"/>
                <a:ea typeface="楷体" pitchFamily="49" charset="-122"/>
              </a:rPr>
              <a:t>提示：这些过程组织应在质量管理体系中进行澄清、说明。</a:t>
            </a:r>
            <a:r>
              <a:rPr lang="en-US" altLang="zh-CN" dirty="0">
                <a:solidFill>
                  <a:schemeClr val="tx1"/>
                </a:solidFill>
                <a:latin typeface="楷体" pitchFamily="49" charset="-122"/>
                <a:ea typeface="楷体" pitchFamily="49" charset="-122"/>
              </a:rPr>
              <a:t> </a:t>
            </a:r>
            <a:r>
              <a:rPr lang="zh-CN" altLang="en-US" dirty="0">
                <a:solidFill>
                  <a:schemeClr val="tx1"/>
                </a:solidFill>
                <a:latin typeface="楷体" pitchFamily="49" charset="-122"/>
                <a:ea typeface="楷体" pitchFamily="49" charset="-122"/>
              </a:rPr>
              <a:t>比如：在质量手册中阐述外包过程。</a:t>
            </a:r>
          </a:p>
          <a:p>
            <a:pPr marL="457200" indent="-457200" algn="l">
              <a:buFont typeface="Wingdings" pitchFamily="2" charset="2"/>
              <a:buChar char="p"/>
            </a:pPr>
            <a:endParaRPr lang="zh-CN" altLang="en-US" dirty="0"/>
          </a:p>
        </p:txBody>
      </p:sp>
    </p:spTree>
    <p:extLst>
      <p:ext uri="{BB962C8B-B14F-4D97-AF65-F5344CB8AC3E}">
        <p14:creationId xmlns:p14="http://schemas.microsoft.com/office/powerpoint/2010/main" val="2429775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556793"/>
            <a:ext cx="7772400" cy="504056"/>
          </a:xfrm>
        </p:spPr>
        <p:txBody>
          <a:bodyPr/>
          <a:lstStyle/>
          <a:p>
            <a:r>
              <a:rPr lang="en-US" altLang="zh-CN" sz="3600" dirty="0">
                <a:ea typeface="+mj-ea"/>
              </a:rPr>
              <a:t>1</a:t>
            </a:r>
            <a:r>
              <a:rPr lang="zh-CN" altLang="en-US" sz="3600" dirty="0">
                <a:ea typeface="+mj-ea"/>
              </a:rPr>
              <a:t>范围</a:t>
            </a:r>
          </a:p>
        </p:txBody>
      </p:sp>
      <p:sp>
        <p:nvSpPr>
          <p:cNvPr id="3" name="副标题 2"/>
          <p:cNvSpPr>
            <a:spLocks noGrp="1"/>
          </p:cNvSpPr>
          <p:nvPr>
            <p:ph type="subTitle" idx="1"/>
          </p:nvPr>
        </p:nvSpPr>
        <p:spPr>
          <a:xfrm>
            <a:off x="611560" y="2276872"/>
            <a:ext cx="7884368" cy="3888432"/>
          </a:xfrm>
        </p:spPr>
        <p:txBody>
          <a:bodyPr>
            <a:noAutofit/>
          </a:bodyPr>
          <a:lstStyle/>
          <a:p>
            <a:pPr marL="457200" indent="-457200" algn="l">
              <a:buFont typeface="Wingdings" pitchFamily="2" charset="2"/>
              <a:buChar char="p"/>
            </a:pPr>
            <a:r>
              <a:rPr lang="zh-CN" altLang="en-US" dirty="0">
                <a:solidFill>
                  <a:schemeClr val="tx1"/>
                </a:solidFill>
              </a:rPr>
              <a:t>如果法规要求允许对设计和开发控制进行删减，则在质量管理体系中删减他们可认为是合理的。</a:t>
            </a:r>
            <a:endParaRPr lang="en-US" altLang="zh-CN" dirty="0">
              <a:solidFill>
                <a:schemeClr val="tx1"/>
              </a:solidFill>
            </a:endParaRPr>
          </a:p>
          <a:p>
            <a:pPr algn="l"/>
            <a:endParaRPr lang="en-US" altLang="zh-CN" dirty="0">
              <a:solidFill>
                <a:schemeClr val="tx1"/>
              </a:solidFill>
            </a:endParaRPr>
          </a:p>
          <a:p>
            <a:pPr marL="457200" indent="-457200" algn="l">
              <a:buFont typeface="Wingdings" pitchFamily="2" charset="2"/>
              <a:buChar char="p"/>
            </a:pPr>
            <a:r>
              <a:rPr lang="zh-CN" altLang="en-US" dirty="0">
                <a:solidFill>
                  <a:schemeClr val="tx1"/>
                </a:solidFill>
              </a:rPr>
              <a:t>如果法规能提供其他方法，这些方法要在质量管理体系中予以说明。</a:t>
            </a:r>
            <a:endParaRPr lang="en-US" altLang="zh-CN" dirty="0">
              <a:solidFill>
                <a:schemeClr val="tx1"/>
              </a:solidFill>
            </a:endParaRPr>
          </a:p>
          <a:p>
            <a:pPr algn="l"/>
            <a:endParaRPr lang="en-US" altLang="zh-CN" dirty="0">
              <a:solidFill>
                <a:schemeClr val="tx1"/>
              </a:solidFill>
            </a:endParaRPr>
          </a:p>
          <a:p>
            <a:pPr marL="457200" indent="-457200" algn="l">
              <a:buFont typeface="Wingdings" pitchFamily="2" charset="2"/>
              <a:buChar char="p"/>
            </a:pPr>
            <a:r>
              <a:rPr lang="zh-CN" altLang="en-US" dirty="0">
                <a:solidFill>
                  <a:schemeClr val="tx1"/>
                </a:solidFill>
              </a:rPr>
              <a:t>组织有责任确保在符合本标准的声明中明确对设计和开发控制的任何删减。</a:t>
            </a:r>
            <a:endParaRPr lang="zh-CN" altLang="en-US" sz="1800" dirty="0"/>
          </a:p>
        </p:txBody>
      </p:sp>
    </p:spTree>
    <p:extLst>
      <p:ext uri="{BB962C8B-B14F-4D97-AF65-F5344CB8AC3E}">
        <p14:creationId xmlns:p14="http://schemas.microsoft.com/office/powerpoint/2010/main" val="40493206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556793"/>
            <a:ext cx="7772400" cy="504056"/>
          </a:xfrm>
        </p:spPr>
        <p:txBody>
          <a:bodyPr/>
          <a:lstStyle/>
          <a:p>
            <a:r>
              <a:rPr lang="en-US" altLang="zh-CN" sz="3600" dirty="0">
                <a:ea typeface="+mj-ea"/>
              </a:rPr>
              <a:t>1</a:t>
            </a:r>
            <a:r>
              <a:rPr lang="zh-CN" altLang="en-US" sz="3600" dirty="0">
                <a:ea typeface="+mj-ea"/>
              </a:rPr>
              <a:t>范围</a:t>
            </a:r>
          </a:p>
        </p:txBody>
      </p:sp>
      <p:sp>
        <p:nvSpPr>
          <p:cNvPr id="3" name="副标题 2"/>
          <p:cNvSpPr>
            <a:spLocks noGrp="1"/>
          </p:cNvSpPr>
          <p:nvPr>
            <p:ph type="subTitle" idx="1"/>
          </p:nvPr>
        </p:nvSpPr>
        <p:spPr>
          <a:xfrm>
            <a:off x="611560" y="2276872"/>
            <a:ext cx="7884368" cy="4176464"/>
          </a:xfrm>
        </p:spPr>
        <p:txBody>
          <a:bodyPr>
            <a:noAutofit/>
          </a:bodyPr>
          <a:lstStyle/>
          <a:p>
            <a:pPr marL="457200" indent="-457200" algn="l">
              <a:buFont typeface="Wingdings" pitchFamily="2" charset="2"/>
              <a:buChar char="p"/>
            </a:pPr>
            <a:r>
              <a:rPr lang="zh-CN" altLang="en-US" dirty="0">
                <a:solidFill>
                  <a:schemeClr val="tx1"/>
                </a:solidFill>
              </a:rPr>
              <a:t>本标准第 </a:t>
            </a:r>
            <a:r>
              <a:rPr lang="en-US" altLang="zh-CN" dirty="0">
                <a:solidFill>
                  <a:schemeClr val="tx1"/>
                </a:solidFill>
              </a:rPr>
              <a:t>6</a:t>
            </a:r>
            <a:r>
              <a:rPr lang="zh-CN" altLang="en-US" dirty="0">
                <a:solidFill>
                  <a:schemeClr val="tx1"/>
                </a:solidFill>
              </a:rPr>
              <a:t>、</a:t>
            </a:r>
            <a:r>
              <a:rPr lang="en-US" altLang="zh-CN" dirty="0">
                <a:solidFill>
                  <a:schemeClr val="tx1"/>
                </a:solidFill>
              </a:rPr>
              <a:t>7 </a:t>
            </a:r>
            <a:r>
              <a:rPr lang="zh-CN" altLang="en-US" dirty="0">
                <a:solidFill>
                  <a:schemeClr val="tx1"/>
                </a:solidFill>
              </a:rPr>
              <a:t>或 </a:t>
            </a:r>
            <a:r>
              <a:rPr lang="en-US" altLang="zh-CN" dirty="0">
                <a:solidFill>
                  <a:schemeClr val="tx1"/>
                </a:solidFill>
              </a:rPr>
              <a:t>8 </a:t>
            </a:r>
            <a:r>
              <a:rPr lang="zh-CN" altLang="en-US" dirty="0">
                <a:solidFill>
                  <a:schemeClr val="tx1"/>
                </a:solidFill>
              </a:rPr>
              <a:t>章中的任何要求，如果因组织开展的活动或质量管理体系所涉及的医疗器械的特点而不适用时，组织不需要在其质量管理体系中包含这样的要求。</a:t>
            </a:r>
            <a:endParaRPr lang="en-US" altLang="zh-CN" dirty="0">
              <a:solidFill>
                <a:schemeClr val="tx1"/>
              </a:solidFill>
            </a:endParaRPr>
          </a:p>
          <a:p>
            <a:pPr marL="457200" indent="-457200" algn="l">
              <a:buFont typeface="Wingdings" pitchFamily="2" charset="2"/>
              <a:buChar char="p"/>
            </a:pPr>
            <a:r>
              <a:rPr lang="zh-CN" altLang="en-US" dirty="0">
                <a:solidFill>
                  <a:schemeClr val="tx1"/>
                </a:solidFill>
              </a:rPr>
              <a:t>对于经确定不适用的任何条款，组织应按照 </a:t>
            </a:r>
            <a:r>
              <a:rPr lang="en-US" altLang="zh-CN" dirty="0">
                <a:solidFill>
                  <a:schemeClr val="tx1"/>
                </a:solidFill>
              </a:rPr>
              <a:t>4.2.2 </a:t>
            </a:r>
            <a:r>
              <a:rPr lang="zh-CN" altLang="en-US" dirty="0">
                <a:solidFill>
                  <a:schemeClr val="tx1"/>
                </a:solidFill>
              </a:rPr>
              <a:t>的要求记录其理由。</a:t>
            </a:r>
            <a:endParaRPr lang="en-US" altLang="zh-CN" dirty="0">
              <a:solidFill>
                <a:schemeClr val="tx1"/>
              </a:solidFill>
            </a:endParaRPr>
          </a:p>
          <a:p>
            <a:pPr algn="l"/>
            <a:r>
              <a:rPr lang="zh-CN" altLang="en-US" dirty="0">
                <a:solidFill>
                  <a:schemeClr val="tx1"/>
                </a:solidFill>
                <a:latin typeface="楷体" pitchFamily="49" charset="-122"/>
                <a:ea typeface="楷体" pitchFamily="49" charset="-122"/>
              </a:rPr>
              <a:t>提示：</a:t>
            </a:r>
            <a:r>
              <a:rPr lang="en-US" altLang="zh-CN" dirty="0">
                <a:solidFill>
                  <a:schemeClr val="tx1"/>
                </a:solidFill>
                <a:latin typeface="楷体" pitchFamily="49" charset="-122"/>
                <a:ea typeface="楷体" pitchFamily="49" charset="-122"/>
              </a:rPr>
              <a:t>7.3</a:t>
            </a:r>
            <a:r>
              <a:rPr lang="zh-CN" altLang="en-US" dirty="0">
                <a:solidFill>
                  <a:schemeClr val="tx1"/>
                </a:solidFill>
                <a:latin typeface="楷体" pitchFamily="49" charset="-122"/>
                <a:ea typeface="楷体" pitchFamily="49" charset="-122"/>
              </a:rPr>
              <a:t>条款讲“删减”，其它条款用“不适用”。没有</a:t>
            </a:r>
            <a:r>
              <a:rPr lang="en-US" altLang="zh-CN" dirty="0">
                <a:solidFill>
                  <a:schemeClr val="tx1"/>
                </a:solidFill>
                <a:latin typeface="楷体" pitchFamily="49" charset="-122"/>
                <a:ea typeface="楷体" pitchFamily="49" charset="-122"/>
              </a:rPr>
              <a:t>7.3</a:t>
            </a:r>
            <a:r>
              <a:rPr lang="zh-CN" altLang="en-US" dirty="0">
                <a:solidFill>
                  <a:schemeClr val="tx1"/>
                </a:solidFill>
                <a:latin typeface="楷体" pitchFamily="49" charset="-122"/>
                <a:ea typeface="楷体" pitchFamily="49" charset="-122"/>
              </a:rPr>
              <a:t>设计和开发控制的公司，可以把过程的设计开发归入</a:t>
            </a:r>
            <a:r>
              <a:rPr lang="en-US" altLang="zh-CN" dirty="0">
                <a:solidFill>
                  <a:schemeClr val="tx1"/>
                </a:solidFill>
                <a:latin typeface="楷体" pitchFamily="49" charset="-122"/>
                <a:ea typeface="楷体" pitchFamily="49" charset="-122"/>
              </a:rPr>
              <a:t>7.1</a:t>
            </a:r>
            <a:r>
              <a:rPr lang="zh-CN" altLang="en-US" dirty="0">
                <a:solidFill>
                  <a:schemeClr val="tx1"/>
                </a:solidFill>
                <a:latin typeface="楷体" pitchFamily="49" charset="-122"/>
                <a:ea typeface="楷体" pitchFamily="49" charset="-122"/>
              </a:rPr>
              <a:t>产品实现的策划中。</a:t>
            </a:r>
          </a:p>
        </p:txBody>
      </p:sp>
    </p:spTree>
    <p:extLst>
      <p:ext uri="{BB962C8B-B14F-4D97-AF65-F5344CB8AC3E}">
        <p14:creationId xmlns:p14="http://schemas.microsoft.com/office/powerpoint/2010/main" val="39821047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576064"/>
          </a:xfrm>
        </p:spPr>
        <p:txBody>
          <a:bodyPr/>
          <a:lstStyle/>
          <a:p>
            <a:r>
              <a:rPr lang="en-US" altLang="zh-CN" sz="3600" dirty="0">
                <a:ea typeface="+mj-ea"/>
              </a:rPr>
              <a:t>2</a:t>
            </a:r>
            <a:r>
              <a:rPr lang="zh-CN" altLang="en-US" sz="3600" dirty="0">
                <a:ea typeface="+mj-ea"/>
              </a:rPr>
              <a:t>规范性引用文件</a:t>
            </a:r>
          </a:p>
        </p:txBody>
      </p:sp>
      <p:sp>
        <p:nvSpPr>
          <p:cNvPr id="3" name="副标题 2"/>
          <p:cNvSpPr>
            <a:spLocks noGrp="1"/>
          </p:cNvSpPr>
          <p:nvPr>
            <p:ph type="subTitle" idx="1"/>
          </p:nvPr>
        </p:nvSpPr>
        <p:spPr>
          <a:xfrm>
            <a:off x="755576" y="2132856"/>
            <a:ext cx="7704856" cy="3456384"/>
          </a:xfrm>
        </p:spPr>
        <p:txBody>
          <a:bodyPr/>
          <a:lstStyle/>
          <a:p>
            <a:pPr algn="l"/>
            <a:r>
              <a:rPr lang="zh-CN" altLang="en-US" dirty="0"/>
              <a:t>下列文件在本文件中全部或部分规范地引用，对于本文件的应用是必不可少的。</a:t>
            </a:r>
            <a:endParaRPr lang="en-US" altLang="zh-CN" dirty="0"/>
          </a:p>
          <a:p>
            <a:pPr algn="l"/>
            <a:r>
              <a:rPr lang="zh-CN" altLang="en-US" dirty="0"/>
              <a:t>凡是注日期的引用文件，仅注日期的版本适用于本文件。凡是不注日期的引用文件，其最新版本（包括所有的修改单）适用于本文件。</a:t>
            </a:r>
          </a:p>
          <a:p>
            <a:pPr algn="l"/>
            <a:r>
              <a:rPr lang="zh-CN" altLang="en-US" dirty="0"/>
              <a:t> </a:t>
            </a:r>
            <a:r>
              <a:rPr lang="en-US" altLang="zh-CN" dirty="0"/>
              <a:t>GB/T19000-2016  </a:t>
            </a:r>
            <a:r>
              <a:rPr lang="zh-CN" altLang="en-US" dirty="0"/>
              <a:t>质量管理体系  基础和术语</a:t>
            </a:r>
            <a:endParaRPr lang="en-US" altLang="zh-CN" dirty="0"/>
          </a:p>
          <a:p>
            <a:pPr algn="l"/>
            <a:r>
              <a:rPr lang="zh-CN" altLang="en-US" dirty="0"/>
              <a:t>（</a:t>
            </a:r>
            <a:r>
              <a:rPr lang="en-US" altLang="zh-CN" dirty="0"/>
              <a:t>ISO9000:2015, IDT</a:t>
            </a:r>
            <a:r>
              <a:rPr lang="zh-CN" altLang="en-US" dirty="0"/>
              <a:t>）</a:t>
            </a:r>
          </a:p>
        </p:txBody>
      </p:sp>
    </p:spTree>
    <p:extLst>
      <p:ext uri="{BB962C8B-B14F-4D97-AF65-F5344CB8AC3E}">
        <p14:creationId xmlns:p14="http://schemas.microsoft.com/office/powerpoint/2010/main" val="22047317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720080"/>
          </a:xfrm>
        </p:spPr>
        <p:txBody>
          <a:bodyPr/>
          <a:lstStyle/>
          <a:p>
            <a:r>
              <a:rPr lang="en-US" altLang="zh-CN" sz="3600" dirty="0">
                <a:ea typeface="+mj-ea"/>
              </a:rPr>
              <a:t>3</a:t>
            </a:r>
            <a:r>
              <a:rPr lang="zh-CN" altLang="en-US" sz="3600" dirty="0">
                <a:ea typeface="+mj-ea"/>
              </a:rPr>
              <a:t>术语和定义</a:t>
            </a:r>
          </a:p>
        </p:txBody>
      </p:sp>
      <p:sp>
        <p:nvSpPr>
          <p:cNvPr id="3" name="副标题 2"/>
          <p:cNvSpPr>
            <a:spLocks noGrp="1"/>
          </p:cNvSpPr>
          <p:nvPr>
            <p:ph type="subTitle" idx="1"/>
          </p:nvPr>
        </p:nvSpPr>
        <p:spPr>
          <a:xfrm>
            <a:off x="1115616" y="2348880"/>
            <a:ext cx="7128792" cy="2160240"/>
          </a:xfrm>
        </p:spPr>
        <p:txBody>
          <a:bodyPr/>
          <a:lstStyle/>
          <a:p>
            <a:pPr algn="l"/>
            <a:r>
              <a:rPr lang="en-US" altLang="zh-CN" dirty="0"/>
              <a:t>GB/T19000-2016</a:t>
            </a:r>
            <a:r>
              <a:rPr lang="zh-CN" altLang="en-US" dirty="0"/>
              <a:t>界定的以及下列术语和定义适用于本文件。</a:t>
            </a:r>
            <a:endParaRPr lang="en-US" altLang="zh-CN" dirty="0"/>
          </a:p>
          <a:p>
            <a:pPr algn="l"/>
            <a:endParaRPr lang="en-US" altLang="zh-CN" dirty="0"/>
          </a:p>
          <a:p>
            <a:pPr algn="l"/>
            <a:r>
              <a:rPr lang="en-US" altLang="zh-CN" dirty="0">
                <a:latin typeface="楷体" pitchFamily="49" charset="-122"/>
                <a:ea typeface="楷体" pitchFamily="49" charset="-122"/>
              </a:rPr>
              <a:t>20</a:t>
            </a:r>
            <a:r>
              <a:rPr lang="zh-CN" altLang="en-US" dirty="0">
                <a:latin typeface="楷体" pitchFamily="49" charset="-122"/>
                <a:ea typeface="楷体" pitchFamily="49" charset="-122"/>
              </a:rPr>
              <a:t>个术语，其中新增</a:t>
            </a:r>
            <a:r>
              <a:rPr lang="en-US" altLang="zh-CN" dirty="0">
                <a:latin typeface="楷体" pitchFamily="49" charset="-122"/>
                <a:ea typeface="楷体" pitchFamily="49" charset="-122"/>
              </a:rPr>
              <a:t>14</a:t>
            </a:r>
            <a:r>
              <a:rPr lang="zh-CN" altLang="en-US" dirty="0">
                <a:latin typeface="楷体" pitchFamily="49" charset="-122"/>
                <a:ea typeface="楷体" pitchFamily="49" charset="-122"/>
              </a:rPr>
              <a:t>个，保留</a:t>
            </a:r>
            <a:r>
              <a:rPr lang="en-US" altLang="zh-CN" dirty="0">
                <a:latin typeface="楷体" pitchFamily="49" charset="-122"/>
                <a:ea typeface="楷体" pitchFamily="49" charset="-122"/>
              </a:rPr>
              <a:t>6</a:t>
            </a:r>
            <a:r>
              <a:rPr lang="zh-CN" altLang="en-US" dirty="0">
                <a:latin typeface="楷体" pitchFamily="49" charset="-122"/>
                <a:ea typeface="楷体" pitchFamily="49" charset="-122"/>
              </a:rPr>
              <a:t>个。</a:t>
            </a:r>
          </a:p>
        </p:txBody>
      </p:sp>
    </p:spTree>
    <p:extLst>
      <p:ext uri="{BB962C8B-B14F-4D97-AF65-F5344CB8AC3E}">
        <p14:creationId xmlns:p14="http://schemas.microsoft.com/office/powerpoint/2010/main" val="26154408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576064"/>
          </a:xfrm>
        </p:spPr>
        <p:txBody>
          <a:bodyPr/>
          <a:lstStyle/>
          <a:p>
            <a:r>
              <a:rPr lang="en-US" altLang="zh-CN" sz="3600" dirty="0">
                <a:ea typeface="+mj-ea"/>
              </a:rPr>
              <a:t>3.1</a:t>
            </a:r>
            <a:r>
              <a:rPr lang="zh-CN" altLang="en-US" sz="3600" dirty="0">
                <a:ea typeface="+mj-ea"/>
              </a:rPr>
              <a:t>忠告性通知</a:t>
            </a:r>
            <a:r>
              <a:rPr lang="en-US" altLang="zh-CN" sz="3600" dirty="0">
                <a:ea typeface="+mj-ea"/>
              </a:rPr>
              <a:t>advisory notice</a:t>
            </a:r>
            <a:endParaRPr lang="zh-CN" altLang="en-US" sz="3600" dirty="0">
              <a:ea typeface="+mj-ea"/>
            </a:endParaRPr>
          </a:p>
        </p:txBody>
      </p:sp>
      <p:sp>
        <p:nvSpPr>
          <p:cNvPr id="3" name="副标题 2"/>
          <p:cNvSpPr>
            <a:spLocks noGrp="1"/>
          </p:cNvSpPr>
          <p:nvPr>
            <p:ph type="subTitle" idx="1"/>
          </p:nvPr>
        </p:nvSpPr>
        <p:spPr>
          <a:xfrm>
            <a:off x="755576" y="1916832"/>
            <a:ext cx="7560840" cy="4464496"/>
          </a:xfrm>
        </p:spPr>
        <p:txBody>
          <a:bodyPr/>
          <a:lstStyle/>
          <a:p>
            <a:pPr algn="l"/>
            <a:r>
              <a:rPr lang="zh-CN" altLang="en-US" sz="2400" dirty="0"/>
              <a:t>在医疗器械交付后由组织发布的旨在以下方面给出补充信息或建议要采取的措施的通知：</a:t>
            </a:r>
          </a:p>
          <a:p>
            <a:pPr algn="l"/>
            <a:r>
              <a:rPr lang="en-US" altLang="zh-CN" sz="2400" dirty="0"/>
              <a:t>——</a:t>
            </a:r>
            <a:r>
              <a:rPr lang="zh-CN" altLang="en-US" sz="2400" dirty="0"/>
              <a:t>医疗器械的使用，</a:t>
            </a:r>
          </a:p>
          <a:p>
            <a:pPr algn="l"/>
            <a:r>
              <a:rPr lang="en-US" altLang="zh-CN" sz="2400" dirty="0"/>
              <a:t>——</a:t>
            </a:r>
            <a:r>
              <a:rPr lang="zh-CN" altLang="en-US" sz="2400" dirty="0"/>
              <a:t>医疗器械的改动，</a:t>
            </a:r>
          </a:p>
          <a:p>
            <a:pPr algn="l"/>
            <a:r>
              <a:rPr lang="en-US" altLang="zh-CN" sz="2400" dirty="0"/>
              <a:t>——</a:t>
            </a:r>
            <a:r>
              <a:rPr lang="zh-CN" altLang="en-US" sz="2400" dirty="0"/>
              <a:t>医疗器械返回组织，或</a:t>
            </a:r>
          </a:p>
          <a:p>
            <a:pPr algn="l"/>
            <a:r>
              <a:rPr lang="en-US" altLang="zh-CN" sz="2400" dirty="0"/>
              <a:t>——</a:t>
            </a:r>
            <a:r>
              <a:rPr lang="zh-CN" altLang="en-US" sz="2400" dirty="0"/>
              <a:t>医疗器械的销毁</a:t>
            </a:r>
          </a:p>
          <a:p>
            <a:pPr algn="l"/>
            <a:r>
              <a:rPr lang="zh-CN" altLang="en-US" sz="2400" dirty="0"/>
              <a:t>注 </a:t>
            </a:r>
            <a:r>
              <a:rPr lang="en-US" altLang="zh-CN" sz="2400" dirty="0"/>
              <a:t>1</a:t>
            </a:r>
            <a:r>
              <a:rPr lang="zh-CN" altLang="en-US" sz="2400" dirty="0"/>
              <a:t>：忠告性通知的发布可能要求符合适用的法规要求。</a:t>
            </a:r>
            <a:endParaRPr lang="en-US" altLang="zh-CN" sz="2400" dirty="0"/>
          </a:p>
          <a:p>
            <a:pPr algn="l"/>
            <a:r>
              <a:rPr lang="zh-CN" altLang="en-US" sz="2400" dirty="0">
                <a:latin typeface="楷体" pitchFamily="49" charset="-122"/>
                <a:ea typeface="楷体" pitchFamily="49" charset="-122"/>
              </a:rPr>
              <a:t>发布时机：医疗器械交付后</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发布者：医疗器械制造商（生产企业）</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        医疗器械经销商（经营企业）</a:t>
            </a:r>
          </a:p>
          <a:p>
            <a:pPr algn="l"/>
            <a:endParaRPr lang="zh-CN" altLang="en-US" sz="2400" dirty="0"/>
          </a:p>
        </p:txBody>
      </p:sp>
    </p:spTree>
    <p:extLst>
      <p:ext uri="{BB962C8B-B14F-4D97-AF65-F5344CB8AC3E}">
        <p14:creationId xmlns:p14="http://schemas.microsoft.com/office/powerpoint/2010/main" val="38931425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576064"/>
          </a:xfrm>
        </p:spPr>
        <p:txBody>
          <a:bodyPr/>
          <a:lstStyle/>
          <a:p>
            <a:r>
              <a:rPr lang="zh-CN" altLang="en-US" sz="3600" dirty="0">
                <a:latin typeface="楷体" pitchFamily="49" charset="-122"/>
                <a:ea typeface="楷体" pitchFamily="49" charset="-122"/>
              </a:rPr>
              <a:t>中国有关忠告性通知的法规</a:t>
            </a:r>
          </a:p>
        </p:txBody>
      </p:sp>
      <p:sp>
        <p:nvSpPr>
          <p:cNvPr id="3" name="副标题 2"/>
          <p:cNvSpPr>
            <a:spLocks noGrp="1"/>
          </p:cNvSpPr>
          <p:nvPr>
            <p:ph type="subTitle" idx="1"/>
          </p:nvPr>
        </p:nvSpPr>
        <p:spPr>
          <a:xfrm>
            <a:off x="755576" y="4437112"/>
            <a:ext cx="7776864" cy="2016224"/>
          </a:xfrm>
        </p:spPr>
        <p:txBody>
          <a:bodyPr/>
          <a:lstStyle/>
          <a:p>
            <a:pPr algn="l"/>
            <a:r>
              <a:rPr lang="zh-CN" altLang="en-US" sz="2400" b="1" dirty="0">
                <a:solidFill>
                  <a:schemeClr val="tx1"/>
                </a:solidFill>
                <a:latin typeface="楷体" pitchFamily="49" charset="-122"/>
                <a:ea typeface="楷体" pitchFamily="49" charset="-122"/>
              </a:rPr>
              <a:t>召回的定义</a:t>
            </a:r>
            <a:r>
              <a:rPr lang="zh-CN" altLang="en-US" sz="2400" dirty="0">
                <a:latin typeface="楷体" pitchFamily="49" charset="-122"/>
                <a:ea typeface="楷体" pitchFamily="49" charset="-122"/>
              </a:rPr>
              <a:t>：</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医疗器械生产企业按照规定的程序对其已上市销售的某一类别、型号或者批次的</a:t>
            </a:r>
            <a:r>
              <a:rPr lang="zh-CN" altLang="en-US" sz="2400" b="1" dirty="0">
                <a:solidFill>
                  <a:schemeClr val="tx1"/>
                </a:solidFill>
                <a:latin typeface="楷体" pitchFamily="49" charset="-122"/>
                <a:ea typeface="楷体" pitchFamily="49" charset="-122"/>
              </a:rPr>
              <a:t>存在缺陷</a:t>
            </a:r>
            <a:r>
              <a:rPr lang="zh-CN" altLang="en-US" sz="2400" dirty="0">
                <a:latin typeface="楷体" pitchFamily="49" charset="-122"/>
                <a:ea typeface="楷体" pitchFamily="49" charset="-122"/>
              </a:rPr>
              <a:t>的医疗器械产品，采取警示、检查、修理、重新标签、修改并完善说明书、软件更新、替换、收回、销毁等方式进行处理的行为。 </a:t>
            </a:r>
          </a:p>
          <a:p>
            <a:pPr algn="l"/>
            <a:endParaRPr lang="en-US" altLang="zh-CN" sz="2400" dirty="0">
              <a:latin typeface="楷体" pitchFamily="49" charset="-122"/>
              <a:ea typeface="楷体" pitchFamily="49" charset="-122"/>
            </a:endParaRPr>
          </a:p>
        </p:txBody>
      </p:sp>
      <p:pic>
        <p:nvPicPr>
          <p:cNvPr id="4"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547664" y="1959429"/>
            <a:ext cx="6264250" cy="2477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72293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827584" y="2060848"/>
            <a:ext cx="7704856" cy="3888432"/>
          </a:xfrm>
        </p:spPr>
        <p:txBody>
          <a:bodyPr/>
          <a:lstStyle/>
          <a:p>
            <a:pPr algn="l"/>
            <a:r>
              <a:rPr lang="zh-CN" altLang="en-US" b="1" dirty="0">
                <a:solidFill>
                  <a:schemeClr val="tx1"/>
                </a:solidFill>
                <a:latin typeface="楷体" pitchFamily="49" charset="-122"/>
                <a:ea typeface="楷体" pitchFamily="49" charset="-122"/>
              </a:rPr>
              <a:t>存在缺陷的定义</a:t>
            </a:r>
            <a:r>
              <a:rPr lang="en-US" altLang="zh-CN" b="1" dirty="0">
                <a:solidFill>
                  <a:schemeClr val="tx1"/>
                </a:solidFill>
                <a:latin typeface="楷体" pitchFamily="49" charset="-122"/>
                <a:ea typeface="楷体" pitchFamily="49" charset="-122"/>
              </a:rPr>
              <a:t>:</a:t>
            </a:r>
          </a:p>
          <a:p>
            <a:pPr algn="l"/>
            <a:r>
              <a:rPr lang="zh-CN" altLang="en-US" dirty="0">
                <a:latin typeface="楷体" pitchFamily="49" charset="-122"/>
                <a:ea typeface="楷体" pitchFamily="49" charset="-122"/>
              </a:rPr>
              <a:t>（一）正常使用情况下存在可能危及人体健康和生命安全的不合理的风险的产品；</a:t>
            </a:r>
          </a:p>
          <a:p>
            <a:pPr algn="l"/>
            <a:r>
              <a:rPr lang="zh-CN" altLang="en-US" dirty="0">
                <a:latin typeface="楷体" pitchFamily="49" charset="-122"/>
                <a:ea typeface="楷体" pitchFamily="49" charset="-122"/>
              </a:rPr>
              <a:t>（二）不符合强制性标准、经注册或者备案的产品技术要求的产品；</a:t>
            </a:r>
          </a:p>
          <a:p>
            <a:pPr algn="l"/>
            <a:r>
              <a:rPr lang="zh-CN" altLang="en-US" dirty="0">
                <a:latin typeface="楷体" pitchFamily="49" charset="-122"/>
                <a:ea typeface="楷体" pitchFamily="49" charset="-122"/>
              </a:rPr>
              <a:t>（三）不符合医疗器械生产、流通质量管理有关规定导致可能存在不合理风险的产品；</a:t>
            </a:r>
          </a:p>
          <a:p>
            <a:pPr algn="l"/>
            <a:r>
              <a:rPr lang="zh-CN" altLang="en-US" dirty="0">
                <a:latin typeface="楷体" pitchFamily="49" charset="-122"/>
                <a:ea typeface="楷体" pitchFamily="49" charset="-122"/>
              </a:rPr>
              <a:t>（四）其他需要召回的产品。</a:t>
            </a:r>
          </a:p>
        </p:txBody>
      </p:sp>
      <p:sp>
        <p:nvSpPr>
          <p:cNvPr id="6" name="标题 1"/>
          <p:cNvSpPr>
            <a:spLocks noGrp="1"/>
          </p:cNvSpPr>
          <p:nvPr>
            <p:ph type="ctrTitle"/>
          </p:nvPr>
        </p:nvSpPr>
        <p:spPr>
          <a:xfrm>
            <a:off x="755576" y="1268760"/>
            <a:ext cx="7772400" cy="576064"/>
          </a:xfrm>
        </p:spPr>
        <p:txBody>
          <a:bodyPr/>
          <a:lstStyle/>
          <a:p>
            <a:r>
              <a:rPr lang="zh-CN" altLang="en-US" sz="3600" dirty="0">
                <a:latin typeface="楷体" pitchFamily="49" charset="-122"/>
                <a:ea typeface="楷体" pitchFamily="49" charset="-122"/>
              </a:rPr>
              <a:t>中国有关忠告性通知的法规</a:t>
            </a:r>
          </a:p>
        </p:txBody>
      </p:sp>
    </p:spTree>
    <p:extLst>
      <p:ext uri="{BB962C8B-B14F-4D97-AF65-F5344CB8AC3E}">
        <p14:creationId xmlns:p14="http://schemas.microsoft.com/office/powerpoint/2010/main" val="7343799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648072"/>
          </a:xfrm>
        </p:spPr>
        <p:txBody>
          <a:bodyPr/>
          <a:lstStyle/>
          <a:p>
            <a:r>
              <a:rPr lang="en-US" altLang="zh-CN" sz="3600" dirty="0">
                <a:ea typeface="+mj-ea"/>
              </a:rPr>
              <a:t>3.2</a:t>
            </a:r>
            <a:r>
              <a:rPr lang="zh-CN" altLang="en-US" sz="3600" dirty="0">
                <a:ea typeface="+mj-ea"/>
              </a:rPr>
              <a:t>授权代表</a:t>
            </a:r>
            <a:r>
              <a:rPr lang="en-US" altLang="zh-CN" sz="3600" dirty="0">
                <a:ea typeface="+mj-ea"/>
              </a:rPr>
              <a:t>authorized representative</a:t>
            </a:r>
            <a:endParaRPr lang="zh-CN" altLang="en-US" sz="3600" dirty="0">
              <a:ea typeface="+mj-ea"/>
            </a:endParaRPr>
          </a:p>
        </p:txBody>
      </p:sp>
      <p:sp>
        <p:nvSpPr>
          <p:cNvPr id="3" name="副标题 2"/>
          <p:cNvSpPr>
            <a:spLocks noGrp="1"/>
          </p:cNvSpPr>
          <p:nvPr>
            <p:ph type="subTitle" idx="1"/>
          </p:nvPr>
        </p:nvSpPr>
        <p:spPr>
          <a:xfrm>
            <a:off x="899592" y="2420888"/>
            <a:ext cx="7632848" cy="1728192"/>
          </a:xfrm>
        </p:spPr>
        <p:txBody>
          <a:bodyPr/>
          <a:lstStyle/>
          <a:p>
            <a:pPr algn="l"/>
            <a:r>
              <a:rPr lang="zh-CN" altLang="en-US" dirty="0"/>
              <a:t>在国家或管辖区内确定了的，接受制造商书面授权、按照该国家或管辖区的法律，代表制造商行使与其义务有关的指定任务的自然人或法人。</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861048"/>
            <a:ext cx="344805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直接箭头连接符 4"/>
          <p:cNvCxnSpPr/>
          <p:nvPr/>
        </p:nvCxnSpPr>
        <p:spPr>
          <a:xfrm flipV="1">
            <a:off x="3987800" y="4533900"/>
            <a:ext cx="1031875" cy="33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259632" y="4564285"/>
            <a:ext cx="3024336" cy="1384995"/>
          </a:xfrm>
          <a:prstGeom prst="rect">
            <a:avLst/>
          </a:prstGeom>
          <a:noFill/>
        </p:spPr>
        <p:txBody>
          <a:bodyPr wrap="square" rtlCol="0">
            <a:spAutoFit/>
          </a:bodyPr>
          <a:lstStyle/>
          <a:p>
            <a:pPr marL="457200" indent="-457200">
              <a:buFont typeface="Arial" pitchFamily="34" charset="0"/>
              <a:buChar char="•"/>
            </a:pPr>
            <a:r>
              <a:rPr lang="zh-CN" altLang="en-US" sz="2800" dirty="0">
                <a:solidFill>
                  <a:schemeClr val="bg1">
                    <a:lumMod val="50000"/>
                  </a:schemeClr>
                </a:solidFill>
                <a:latin typeface="楷体" pitchFamily="49" charset="-122"/>
                <a:ea typeface="楷体" pitchFamily="49" charset="-122"/>
              </a:rPr>
              <a:t>欧盟授权代表</a:t>
            </a:r>
            <a:endParaRPr lang="en-US" altLang="zh-CN" sz="2800" dirty="0">
              <a:solidFill>
                <a:schemeClr val="bg1">
                  <a:lumMod val="50000"/>
                </a:schemeClr>
              </a:solidFill>
              <a:latin typeface="楷体" pitchFamily="49" charset="-122"/>
              <a:ea typeface="楷体" pitchFamily="49" charset="-122"/>
            </a:endParaRPr>
          </a:p>
          <a:p>
            <a:pPr marL="457200" indent="-457200">
              <a:buFont typeface="Arial" pitchFamily="34" charset="0"/>
              <a:buChar char="•"/>
            </a:pPr>
            <a:r>
              <a:rPr lang="zh-CN" altLang="en-US" sz="2800" dirty="0">
                <a:solidFill>
                  <a:schemeClr val="bg1">
                    <a:lumMod val="50000"/>
                  </a:schemeClr>
                </a:solidFill>
                <a:latin typeface="楷体" pitchFamily="49" charset="-122"/>
                <a:ea typeface="楷体" pitchFamily="49" charset="-122"/>
              </a:rPr>
              <a:t>美国代表</a:t>
            </a:r>
            <a:endParaRPr lang="en-US" altLang="zh-CN" sz="2800" dirty="0">
              <a:solidFill>
                <a:schemeClr val="bg1">
                  <a:lumMod val="50000"/>
                </a:schemeClr>
              </a:solidFill>
              <a:latin typeface="楷体" pitchFamily="49" charset="-122"/>
              <a:ea typeface="楷体" pitchFamily="49" charset="-122"/>
            </a:endParaRPr>
          </a:p>
          <a:p>
            <a:pPr marL="457200" indent="-457200">
              <a:buFont typeface="Arial" pitchFamily="34" charset="0"/>
              <a:buChar char="•"/>
            </a:pPr>
            <a:r>
              <a:rPr lang="zh-CN" altLang="en-US" sz="2800" dirty="0">
                <a:solidFill>
                  <a:schemeClr val="bg1">
                    <a:lumMod val="50000"/>
                  </a:schemeClr>
                </a:solidFill>
                <a:latin typeface="楷体" pitchFamily="49" charset="-122"/>
                <a:ea typeface="楷体" pitchFamily="49" charset="-122"/>
              </a:rPr>
              <a:t>中国代理人</a:t>
            </a:r>
          </a:p>
        </p:txBody>
      </p:sp>
    </p:spTree>
    <p:extLst>
      <p:ext uri="{BB962C8B-B14F-4D97-AF65-F5344CB8AC3E}">
        <p14:creationId xmlns:p14="http://schemas.microsoft.com/office/powerpoint/2010/main" val="37082598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648072"/>
          </a:xfrm>
        </p:spPr>
        <p:txBody>
          <a:bodyPr/>
          <a:lstStyle/>
          <a:p>
            <a:r>
              <a:rPr lang="en-US" altLang="zh-CN" sz="3600" dirty="0">
                <a:ea typeface="+mj-ea"/>
              </a:rPr>
              <a:t>3.3</a:t>
            </a:r>
            <a:r>
              <a:rPr lang="zh-CN" altLang="en-US" sz="3600" dirty="0">
                <a:ea typeface="+mj-ea"/>
              </a:rPr>
              <a:t>临床评价</a:t>
            </a:r>
            <a:r>
              <a:rPr lang="en-US" altLang="zh-CN" sz="3600" dirty="0">
                <a:ea typeface="+mj-ea"/>
              </a:rPr>
              <a:t>clinical evaluation</a:t>
            </a:r>
            <a:endParaRPr lang="zh-CN" altLang="en-US" sz="3600" dirty="0">
              <a:ea typeface="+mj-ea"/>
            </a:endParaRPr>
          </a:p>
        </p:txBody>
      </p:sp>
      <p:sp>
        <p:nvSpPr>
          <p:cNvPr id="3" name="副标题 2"/>
          <p:cNvSpPr>
            <a:spLocks noGrp="1"/>
          </p:cNvSpPr>
          <p:nvPr>
            <p:ph type="subTitle" idx="1"/>
          </p:nvPr>
        </p:nvSpPr>
        <p:spPr>
          <a:xfrm>
            <a:off x="1259632" y="2852936"/>
            <a:ext cx="6984776" cy="3600400"/>
          </a:xfrm>
        </p:spPr>
        <p:txBody>
          <a:bodyPr/>
          <a:lstStyle/>
          <a:p>
            <a:pPr algn="l"/>
            <a:r>
              <a:rPr lang="zh-CN" altLang="en-US" dirty="0"/>
              <a:t>评定和分析与医疗器械有关的临床数据以验证该器械按制造商的预期使用时的临床安全和性能。</a:t>
            </a:r>
            <a:endParaRPr lang="en-US" altLang="zh-CN" dirty="0"/>
          </a:p>
          <a:p>
            <a:pPr algn="l"/>
            <a:r>
              <a:rPr lang="zh-CN" altLang="en-US" dirty="0">
                <a:latin typeface="楷体" pitchFamily="49" charset="-122"/>
                <a:ea typeface="楷体" pitchFamily="49" charset="-122"/>
              </a:rPr>
              <a:t>临床资料来源：</a:t>
            </a:r>
            <a:endParaRPr lang="en-US" altLang="zh-CN" dirty="0">
              <a:latin typeface="楷体" pitchFamily="49" charset="-122"/>
              <a:ea typeface="楷体" pitchFamily="49" charset="-122"/>
            </a:endParaRPr>
          </a:p>
          <a:p>
            <a:pPr marL="457200" indent="-457200" algn="l">
              <a:buFont typeface="Wingdings" pitchFamily="2" charset="2"/>
              <a:buChar char="p"/>
            </a:pPr>
            <a:r>
              <a:rPr lang="zh-CN" altLang="en-US" dirty="0">
                <a:latin typeface="楷体" pitchFamily="49" charset="-122"/>
                <a:ea typeface="楷体" pitchFamily="49" charset="-122"/>
              </a:rPr>
              <a:t>临床文献资料</a:t>
            </a:r>
            <a:endParaRPr lang="en-US" altLang="zh-CN" dirty="0">
              <a:latin typeface="楷体" pitchFamily="49" charset="-122"/>
              <a:ea typeface="楷体" pitchFamily="49" charset="-122"/>
            </a:endParaRPr>
          </a:p>
          <a:p>
            <a:pPr marL="457200" indent="-457200" algn="l">
              <a:buFont typeface="Wingdings" pitchFamily="2" charset="2"/>
              <a:buChar char="p"/>
            </a:pPr>
            <a:r>
              <a:rPr lang="zh-CN" altLang="en-US" dirty="0">
                <a:latin typeface="楷体" pitchFamily="49" charset="-122"/>
                <a:ea typeface="楷体" pitchFamily="49" charset="-122"/>
              </a:rPr>
              <a:t>临床经验数据</a:t>
            </a:r>
            <a:endParaRPr lang="en-US" altLang="zh-CN" dirty="0">
              <a:latin typeface="楷体" pitchFamily="49" charset="-122"/>
              <a:ea typeface="楷体" pitchFamily="49" charset="-122"/>
            </a:endParaRPr>
          </a:p>
          <a:p>
            <a:pPr marL="457200" indent="-457200" algn="l">
              <a:buFont typeface="Wingdings" pitchFamily="2" charset="2"/>
              <a:buChar char="p"/>
            </a:pPr>
            <a:r>
              <a:rPr lang="zh-CN" altLang="en-US" dirty="0">
                <a:latin typeface="楷体" pitchFamily="49" charset="-122"/>
                <a:ea typeface="楷体" pitchFamily="49" charset="-122"/>
              </a:rPr>
              <a:t>临床试验数据</a:t>
            </a:r>
          </a:p>
        </p:txBody>
      </p:sp>
    </p:spTree>
    <p:extLst>
      <p:ext uri="{BB962C8B-B14F-4D97-AF65-F5344CB8AC3E}">
        <p14:creationId xmlns:p14="http://schemas.microsoft.com/office/powerpoint/2010/main" val="1244624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648072"/>
          </a:xfrm>
        </p:spPr>
        <p:txBody>
          <a:bodyPr/>
          <a:lstStyle/>
          <a:p>
            <a:r>
              <a:rPr lang="en-US" altLang="zh-CN" sz="3600" dirty="0">
                <a:ea typeface="+mj-ea"/>
              </a:rPr>
              <a:t>3.4</a:t>
            </a:r>
            <a:r>
              <a:rPr lang="zh-CN" altLang="en-US" sz="3600" dirty="0">
                <a:ea typeface="+mj-ea"/>
              </a:rPr>
              <a:t>投诉</a:t>
            </a:r>
            <a:r>
              <a:rPr lang="en-US" altLang="zh-CN" sz="3600" dirty="0">
                <a:ea typeface="+mj-ea"/>
              </a:rPr>
              <a:t>complaint</a:t>
            </a:r>
            <a:endParaRPr lang="zh-CN" altLang="en-US" sz="3600" dirty="0">
              <a:ea typeface="+mj-ea"/>
            </a:endParaRPr>
          </a:p>
        </p:txBody>
      </p:sp>
      <p:sp>
        <p:nvSpPr>
          <p:cNvPr id="3" name="副标题 2"/>
          <p:cNvSpPr>
            <a:spLocks noGrp="1"/>
          </p:cNvSpPr>
          <p:nvPr>
            <p:ph type="subTitle" idx="1"/>
          </p:nvPr>
        </p:nvSpPr>
        <p:spPr>
          <a:xfrm>
            <a:off x="755576" y="2348880"/>
            <a:ext cx="7776864" cy="4176464"/>
          </a:xfrm>
        </p:spPr>
        <p:txBody>
          <a:bodyPr/>
          <a:lstStyle/>
          <a:p>
            <a:pPr algn="l"/>
            <a:r>
              <a:rPr lang="zh-CN" altLang="en-US" dirty="0"/>
              <a:t>宣称已从组织的控制中放行的医疗器械存在与标识、质量、耐用性、可靠性、可用性、安全或性能有关的缺陷或宣称影响这些医疗器械性能的服务存在不足的书面、电子或口头的沟通。</a:t>
            </a:r>
          </a:p>
          <a:p>
            <a:pPr algn="l"/>
            <a:r>
              <a:rPr lang="zh-CN" altLang="en-US" dirty="0"/>
              <a:t>注 </a:t>
            </a:r>
            <a:r>
              <a:rPr lang="en-US" altLang="zh-CN" dirty="0"/>
              <a:t>1</a:t>
            </a:r>
            <a:r>
              <a:rPr lang="zh-CN" altLang="en-US" dirty="0"/>
              <a:t>：“投诉”的此定义不同于 </a:t>
            </a:r>
            <a:r>
              <a:rPr lang="en-US" altLang="zh-CN" dirty="0"/>
              <a:t>GB/T19000-2015 </a:t>
            </a:r>
            <a:r>
              <a:rPr lang="zh-CN" altLang="en-US" dirty="0"/>
              <a:t>界定的定义。</a:t>
            </a:r>
            <a:endParaRPr lang="en-US" altLang="zh-CN" dirty="0"/>
          </a:p>
          <a:p>
            <a:pPr algn="l"/>
            <a:r>
              <a:rPr lang="zh-CN" altLang="en-US" dirty="0">
                <a:latin typeface="楷体" pitchFamily="49" charset="-122"/>
                <a:ea typeface="楷体" pitchFamily="49" charset="-122"/>
              </a:rPr>
              <a:t>召回是一种行为，投诉是宣称有缺陷；</a:t>
            </a:r>
            <a:endParaRPr lang="en-US" altLang="zh-CN" dirty="0">
              <a:latin typeface="楷体" pitchFamily="49" charset="-122"/>
              <a:ea typeface="楷体" pitchFamily="49" charset="-122"/>
            </a:endParaRPr>
          </a:p>
          <a:p>
            <a:pPr algn="l"/>
            <a:r>
              <a:rPr lang="zh-CN" altLang="en-US" dirty="0">
                <a:latin typeface="楷体" pitchFamily="49" charset="-122"/>
                <a:ea typeface="楷体" pitchFamily="49" charset="-122"/>
              </a:rPr>
              <a:t>不良事件：各种有害，包括导致或可能导致伤害或故障。</a:t>
            </a:r>
          </a:p>
          <a:p>
            <a:endParaRPr lang="zh-CN" altLang="en-US" dirty="0"/>
          </a:p>
        </p:txBody>
      </p:sp>
    </p:spTree>
    <p:extLst>
      <p:ext uri="{BB962C8B-B14F-4D97-AF65-F5344CB8AC3E}">
        <p14:creationId xmlns:p14="http://schemas.microsoft.com/office/powerpoint/2010/main" val="9765242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648072"/>
          </a:xfrm>
        </p:spPr>
        <p:txBody>
          <a:bodyPr/>
          <a:lstStyle/>
          <a:p>
            <a:r>
              <a:rPr lang="zh-CN" altLang="en-US" sz="3600" dirty="0">
                <a:latin typeface="楷体" pitchFamily="49" charset="-122"/>
                <a:ea typeface="楷体" pitchFamily="49" charset="-122"/>
              </a:rPr>
              <a:t>不良事件</a:t>
            </a:r>
          </a:p>
        </p:txBody>
      </p:sp>
      <p:sp>
        <p:nvSpPr>
          <p:cNvPr id="6" name="内容占位符 2"/>
          <p:cNvSpPr txBox="1">
            <a:spLocks/>
          </p:cNvSpPr>
          <p:nvPr/>
        </p:nvSpPr>
        <p:spPr>
          <a:xfrm>
            <a:off x="395536" y="2060848"/>
            <a:ext cx="8229600" cy="1872208"/>
          </a:xfrm>
          <a:prstGeom prst="rect">
            <a:avLst/>
          </a:prstGeom>
        </p:spPr>
        <p:txBody>
          <a:bodyPr>
            <a:normAutofit fontScale="92500"/>
          </a:bodyPr>
          <a:lstStyle>
            <a:lvl1pPr marL="0" indent="0" algn="ctr" defTabSz="914400" rtl="0" eaLnBrk="1" latinLnBrk="0" hangingPunct="1">
              <a:spcBef>
                <a:spcPct val="20000"/>
              </a:spcBef>
              <a:buFont typeface="Arial" pitchFamily="34" charset="0"/>
              <a:buNone/>
              <a:defRPr sz="2800" b="0" kern="1200">
                <a:solidFill>
                  <a:schemeClr val="bg1">
                    <a:lumMod val="50000"/>
                  </a:schemeClr>
                </a:solidFill>
                <a:latin typeface="Times New Roman" pitchFamily="18" charset="0"/>
                <a:ea typeface="+mn-ea"/>
                <a:cs typeface="Times New Roman" pitchFamily="18"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zh-CN" altLang="en-US" b="1" dirty="0">
                <a:solidFill>
                  <a:srgbClr val="7030A0"/>
                </a:solidFill>
                <a:latin typeface="楷体" pitchFamily="49" charset="-122"/>
                <a:ea typeface="楷体" pitchFamily="49" charset="-122"/>
              </a:rPr>
              <a:t>不良事件的定义</a:t>
            </a:r>
            <a:endParaRPr lang="en-US" altLang="zh-CN" dirty="0">
              <a:solidFill>
                <a:srgbClr val="0070C0"/>
              </a:solidFill>
              <a:latin typeface="楷体" pitchFamily="49" charset="-122"/>
              <a:ea typeface="楷体" pitchFamily="49" charset="-122"/>
            </a:endParaRPr>
          </a:p>
          <a:p>
            <a:pPr marL="457200" indent="-457200" algn="l">
              <a:buFont typeface="Wingdings" pitchFamily="2" charset="2"/>
              <a:buChar char="p"/>
            </a:pPr>
            <a:r>
              <a:rPr lang="zh-CN" altLang="en-US" dirty="0">
                <a:latin typeface="楷体" pitchFamily="49" charset="-122"/>
                <a:ea typeface="楷体" pitchFamily="49" charset="-122"/>
              </a:rPr>
              <a:t>是指已上市的医疗器械，在正常使用情况下发生的，导致或者可能导致人体伤害的</a:t>
            </a:r>
            <a:r>
              <a:rPr lang="zh-CN" altLang="en-US" b="1" dirty="0">
                <a:solidFill>
                  <a:schemeClr val="tx1"/>
                </a:solidFill>
                <a:latin typeface="楷体" pitchFamily="49" charset="-122"/>
                <a:ea typeface="楷体" pitchFamily="49" charset="-122"/>
              </a:rPr>
              <a:t>各种有害事件</a:t>
            </a:r>
            <a:r>
              <a:rPr lang="zh-CN" altLang="en-US" dirty="0">
                <a:latin typeface="楷体" pitchFamily="49" charset="-122"/>
                <a:ea typeface="楷体" pitchFamily="49" charset="-122"/>
              </a:rPr>
              <a:t>。 </a:t>
            </a:r>
            <a:endParaRPr lang="en-US" altLang="zh-CN" dirty="0">
              <a:latin typeface="楷体" pitchFamily="49" charset="-122"/>
              <a:ea typeface="楷体" pitchFamily="49" charset="-122"/>
            </a:endParaRPr>
          </a:p>
          <a:p>
            <a:pPr marL="457200" indent="-457200" algn="l">
              <a:buFont typeface="Wingdings" pitchFamily="2" charset="2"/>
              <a:buChar char="p"/>
            </a:pPr>
            <a:r>
              <a:rPr lang="zh-CN" altLang="en-US" dirty="0">
                <a:latin typeface="楷体" pitchFamily="49" charset="-122"/>
                <a:ea typeface="楷体" pitchFamily="49" charset="-122"/>
              </a:rPr>
              <a:t>常见的医疗器械不良事件包括</a:t>
            </a:r>
            <a:r>
              <a:rPr lang="zh-CN" altLang="en-US" b="1" dirty="0">
                <a:solidFill>
                  <a:schemeClr val="tx1"/>
                </a:solidFill>
                <a:latin typeface="楷体" pitchFamily="49" charset="-122"/>
                <a:ea typeface="楷体" pitchFamily="49" charset="-122"/>
              </a:rPr>
              <a:t>伤害</a:t>
            </a:r>
            <a:r>
              <a:rPr lang="zh-CN" altLang="en-US" dirty="0">
                <a:latin typeface="楷体" pitchFamily="49" charset="-122"/>
                <a:ea typeface="楷体" pitchFamily="49" charset="-122"/>
              </a:rPr>
              <a:t>事件和</a:t>
            </a:r>
            <a:r>
              <a:rPr lang="zh-CN" altLang="en-US" b="1" dirty="0">
                <a:solidFill>
                  <a:schemeClr val="tx1"/>
                </a:solidFill>
                <a:latin typeface="楷体" pitchFamily="49" charset="-122"/>
                <a:ea typeface="楷体" pitchFamily="49" charset="-122"/>
              </a:rPr>
              <a:t>故障</a:t>
            </a:r>
            <a:r>
              <a:rPr lang="zh-CN" altLang="en-US" dirty="0">
                <a:latin typeface="楷体" pitchFamily="49" charset="-122"/>
                <a:ea typeface="楷体" pitchFamily="49" charset="-122"/>
              </a:rPr>
              <a:t>事件。</a:t>
            </a:r>
          </a:p>
        </p:txBody>
      </p:sp>
      <p:grpSp>
        <p:nvGrpSpPr>
          <p:cNvPr id="7" name="组合 6"/>
          <p:cNvGrpSpPr/>
          <p:nvPr/>
        </p:nvGrpSpPr>
        <p:grpSpPr>
          <a:xfrm>
            <a:off x="611560" y="4077072"/>
            <a:ext cx="7920880" cy="2214514"/>
            <a:chOff x="611560" y="4119711"/>
            <a:chExt cx="7920880" cy="2214514"/>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437112"/>
              <a:ext cx="1866900"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4243537"/>
              <a:ext cx="2047875"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68244" y="4338752"/>
              <a:ext cx="1728192" cy="1520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4644008" y="4119711"/>
              <a:ext cx="1828800" cy="1781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6732240" y="5872560"/>
              <a:ext cx="1800200" cy="461665"/>
            </a:xfrm>
            <a:prstGeom prst="rect">
              <a:avLst/>
            </a:prstGeom>
            <a:noFill/>
          </p:spPr>
          <p:txBody>
            <a:bodyPr wrap="square" rtlCol="0">
              <a:spAutoFit/>
            </a:bodyPr>
            <a:lstStyle/>
            <a:p>
              <a:r>
                <a:rPr lang="zh-CN" altLang="en-US" sz="2400" b="1" dirty="0">
                  <a:solidFill>
                    <a:srgbClr val="0070C0"/>
                  </a:solidFill>
                  <a:latin typeface="楷体" pitchFamily="49" charset="-122"/>
                  <a:ea typeface="楷体" pitchFamily="49" charset="-122"/>
                </a:rPr>
                <a:t>质量不合格</a:t>
              </a:r>
            </a:p>
          </p:txBody>
        </p:sp>
        <p:sp>
          <p:nvSpPr>
            <p:cNvPr id="13" name="TextBox 12"/>
            <p:cNvSpPr txBox="1"/>
            <p:nvPr/>
          </p:nvSpPr>
          <p:spPr>
            <a:xfrm>
              <a:off x="4932040" y="5872560"/>
              <a:ext cx="1440160" cy="461665"/>
            </a:xfrm>
            <a:prstGeom prst="rect">
              <a:avLst/>
            </a:prstGeom>
            <a:noFill/>
          </p:spPr>
          <p:txBody>
            <a:bodyPr wrap="square" rtlCol="0">
              <a:spAutoFit/>
            </a:bodyPr>
            <a:lstStyle/>
            <a:p>
              <a:r>
                <a:rPr lang="zh-CN" altLang="en-US" sz="2400" b="1" dirty="0">
                  <a:solidFill>
                    <a:srgbClr val="0070C0"/>
                  </a:solidFill>
                  <a:latin typeface="楷体" pitchFamily="49" charset="-122"/>
                  <a:ea typeface="楷体" pitchFamily="49" charset="-122"/>
                </a:rPr>
                <a:t>质量合格</a:t>
              </a:r>
            </a:p>
          </p:txBody>
        </p:sp>
      </p:grpSp>
    </p:spTree>
    <p:extLst>
      <p:ext uri="{BB962C8B-B14F-4D97-AF65-F5344CB8AC3E}">
        <p14:creationId xmlns:p14="http://schemas.microsoft.com/office/powerpoint/2010/main" val="42232589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648072"/>
          </a:xfrm>
        </p:spPr>
        <p:txBody>
          <a:bodyPr/>
          <a:lstStyle/>
          <a:p>
            <a:r>
              <a:rPr lang="en-US" altLang="zh-CN" sz="3600" dirty="0">
                <a:ea typeface="+mj-ea"/>
              </a:rPr>
              <a:t>3.5</a:t>
            </a:r>
            <a:r>
              <a:rPr lang="zh-CN" altLang="en-US" sz="3600" dirty="0">
                <a:ea typeface="+mj-ea"/>
              </a:rPr>
              <a:t>经销商 </a:t>
            </a:r>
            <a:r>
              <a:rPr lang="en-US" altLang="zh-CN" sz="3600" dirty="0">
                <a:ea typeface="+mj-ea"/>
              </a:rPr>
              <a:t>distributor </a:t>
            </a:r>
            <a:r>
              <a:rPr lang="zh-CN" altLang="en-US" sz="3600" dirty="0">
                <a:latin typeface="楷体" pitchFamily="49" charset="-122"/>
                <a:ea typeface="楷体" pitchFamily="49" charset="-122"/>
              </a:rPr>
              <a:t>（新增加）</a:t>
            </a:r>
          </a:p>
        </p:txBody>
      </p:sp>
      <p:sp>
        <p:nvSpPr>
          <p:cNvPr id="3" name="副标题 2"/>
          <p:cNvSpPr>
            <a:spLocks noGrp="1"/>
          </p:cNvSpPr>
          <p:nvPr>
            <p:ph type="subTitle" idx="1"/>
          </p:nvPr>
        </p:nvSpPr>
        <p:spPr>
          <a:xfrm>
            <a:off x="827584" y="2276872"/>
            <a:ext cx="7704856" cy="3456384"/>
          </a:xfrm>
        </p:spPr>
        <p:txBody>
          <a:bodyPr/>
          <a:lstStyle/>
          <a:p>
            <a:pPr algn="l"/>
            <a:r>
              <a:rPr lang="zh-CN" altLang="en-US" dirty="0"/>
              <a:t>供应链中代表其自身将医疗器械推销给最终用户的自然人或法人</a:t>
            </a:r>
          </a:p>
          <a:p>
            <a:pPr algn="l"/>
            <a:r>
              <a:rPr lang="zh-CN" altLang="en-US" dirty="0"/>
              <a:t>注 </a:t>
            </a:r>
            <a:r>
              <a:rPr lang="en-US" altLang="zh-CN" dirty="0"/>
              <a:t>1</a:t>
            </a:r>
            <a:r>
              <a:rPr lang="zh-CN" altLang="en-US" dirty="0"/>
              <a:t>：供应链中可涉及多个经销商。</a:t>
            </a:r>
          </a:p>
          <a:p>
            <a:pPr algn="l"/>
            <a:r>
              <a:rPr lang="zh-CN" altLang="en-US" dirty="0"/>
              <a:t>注 </a:t>
            </a:r>
            <a:r>
              <a:rPr lang="en-US" altLang="zh-CN" dirty="0"/>
              <a:t>2</a:t>
            </a:r>
            <a:r>
              <a:rPr lang="zh-CN" altLang="en-US" dirty="0"/>
              <a:t>：供应链中代表制造商、进口商或经销商的涉及诸如贮存和运输活动的人员不是本定义中的经销商。</a:t>
            </a:r>
            <a:endParaRPr lang="en-US" altLang="zh-CN" dirty="0"/>
          </a:p>
          <a:p>
            <a:pPr algn="l"/>
            <a:r>
              <a:rPr lang="zh-CN" altLang="en-US" dirty="0">
                <a:latin typeface="楷体" pitchFamily="49" charset="-122"/>
                <a:ea typeface="楷体" pitchFamily="49" charset="-122"/>
              </a:rPr>
              <a:t>比如：一级经销商、二级经销商</a:t>
            </a:r>
          </a:p>
        </p:txBody>
      </p:sp>
    </p:spTree>
    <p:extLst>
      <p:ext uri="{BB962C8B-B14F-4D97-AF65-F5344CB8AC3E}">
        <p14:creationId xmlns:p14="http://schemas.microsoft.com/office/powerpoint/2010/main" val="4111215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sz="3600" dirty="0">
                <a:ea typeface="+mj-ea"/>
              </a:rPr>
              <a:t>3.6</a:t>
            </a:r>
            <a:r>
              <a:rPr lang="zh-CN" altLang="en-US" sz="3600" dirty="0">
                <a:ea typeface="+mj-ea"/>
              </a:rPr>
              <a:t>植入性医疗器械</a:t>
            </a:r>
            <a:r>
              <a:rPr lang="en-US" altLang="zh-CN" sz="3600" dirty="0">
                <a:ea typeface="+mj-ea"/>
              </a:rPr>
              <a:t/>
            </a:r>
            <a:br>
              <a:rPr lang="en-US" altLang="zh-CN" sz="3600" dirty="0">
                <a:ea typeface="+mj-ea"/>
              </a:rPr>
            </a:br>
            <a:r>
              <a:rPr lang="en-US" altLang="zh-CN" sz="3600" dirty="0">
                <a:ea typeface="+mj-ea"/>
              </a:rPr>
              <a:t>implantable medical device</a:t>
            </a:r>
            <a:endParaRPr lang="zh-CN" altLang="en-US" sz="3600" dirty="0">
              <a:ea typeface="+mj-ea"/>
            </a:endParaRPr>
          </a:p>
        </p:txBody>
      </p:sp>
      <p:sp>
        <p:nvSpPr>
          <p:cNvPr id="3" name="副标题 2"/>
          <p:cNvSpPr>
            <a:spLocks noGrp="1"/>
          </p:cNvSpPr>
          <p:nvPr>
            <p:ph type="subTitle" idx="1"/>
          </p:nvPr>
        </p:nvSpPr>
        <p:spPr>
          <a:xfrm>
            <a:off x="683568" y="2852936"/>
            <a:ext cx="7848872" cy="3312368"/>
          </a:xfrm>
        </p:spPr>
        <p:txBody>
          <a:bodyPr/>
          <a:lstStyle/>
          <a:p>
            <a:pPr algn="l"/>
            <a:r>
              <a:rPr lang="zh-CN" altLang="en-US" dirty="0"/>
              <a:t>只能通过医疗或外科手术去除的医疗器械，预期其：</a:t>
            </a:r>
          </a:p>
          <a:p>
            <a:pPr algn="l"/>
            <a:r>
              <a:rPr lang="en-US" altLang="zh-CN" dirty="0"/>
              <a:t>——</a:t>
            </a:r>
            <a:r>
              <a:rPr lang="zh-CN" altLang="en-US" dirty="0"/>
              <a:t>被全部或部分插入人体或自然腔道中，或替代上表皮或眼表面，</a:t>
            </a:r>
          </a:p>
          <a:p>
            <a:pPr algn="l"/>
            <a:r>
              <a:rPr lang="en-US" altLang="zh-CN" dirty="0"/>
              <a:t>——</a:t>
            </a:r>
            <a:r>
              <a:rPr lang="zh-CN" altLang="en-US" dirty="0"/>
              <a:t>并且存留至少</a:t>
            </a:r>
            <a:r>
              <a:rPr lang="en-US" altLang="zh-CN" dirty="0"/>
              <a:t>30</a:t>
            </a:r>
            <a:r>
              <a:rPr lang="zh-CN" altLang="en-US" dirty="0"/>
              <a:t>天</a:t>
            </a:r>
          </a:p>
          <a:p>
            <a:pPr algn="l"/>
            <a:r>
              <a:rPr lang="zh-CN" altLang="en-US" dirty="0"/>
              <a:t>注 </a:t>
            </a:r>
            <a:r>
              <a:rPr lang="en-US" altLang="zh-CN" dirty="0"/>
              <a:t>1</a:t>
            </a:r>
            <a:r>
              <a:rPr lang="zh-CN" altLang="en-US" dirty="0"/>
              <a:t>：植入性医疗器械的定义包含有源植入性医疗器械。</a:t>
            </a:r>
          </a:p>
          <a:p>
            <a:pPr algn="l"/>
            <a:endParaRPr lang="zh-CN" altLang="en-US" dirty="0"/>
          </a:p>
        </p:txBody>
      </p:sp>
      <p:pic>
        <p:nvPicPr>
          <p:cNvPr id="4" name="Picture 5" descr="供应金属接骨板骨科器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940090">
            <a:off x="107543" y="1454512"/>
            <a:ext cx="2057400" cy="1079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9" descr="皮质骨螺钉">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0432" y="2636912"/>
            <a:ext cx="296863" cy="1143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1" descr="jitanbin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69390" y="4725144"/>
            <a:ext cx="647700" cy="2016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6995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576064"/>
          </a:xfrm>
        </p:spPr>
        <p:txBody>
          <a:bodyPr/>
          <a:lstStyle/>
          <a:p>
            <a:r>
              <a:rPr lang="en-US" altLang="zh-CN" sz="3600" dirty="0">
                <a:ea typeface="+mj-ea"/>
              </a:rPr>
              <a:t>3.7</a:t>
            </a:r>
            <a:r>
              <a:rPr lang="zh-CN" altLang="en-US" sz="3600" dirty="0">
                <a:ea typeface="+mj-ea"/>
              </a:rPr>
              <a:t>进口商</a:t>
            </a:r>
            <a:r>
              <a:rPr lang="en-US" altLang="zh-CN" sz="3600" dirty="0">
                <a:ea typeface="+mj-ea"/>
              </a:rPr>
              <a:t>importer</a:t>
            </a:r>
            <a:r>
              <a:rPr lang="zh-CN" altLang="en-US" sz="3600" dirty="0">
                <a:latin typeface="楷体" pitchFamily="49" charset="-122"/>
                <a:ea typeface="楷体" pitchFamily="49" charset="-122"/>
              </a:rPr>
              <a:t>（新增加）</a:t>
            </a:r>
          </a:p>
        </p:txBody>
      </p:sp>
      <p:sp>
        <p:nvSpPr>
          <p:cNvPr id="3" name="副标题 2"/>
          <p:cNvSpPr>
            <a:spLocks noGrp="1"/>
          </p:cNvSpPr>
          <p:nvPr>
            <p:ph type="subTitle" idx="1"/>
          </p:nvPr>
        </p:nvSpPr>
        <p:spPr>
          <a:xfrm>
            <a:off x="971600" y="2420888"/>
            <a:ext cx="7560840" cy="1440160"/>
          </a:xfrm>
        </p:spPr>
        <p:txBody>
          <a:bodyPr/>
          <a:lstStyle/>
          <a:p>
            <a:pPr algn="l"/>
            <a:r>
              <a:rPr lang="zh-CN" altLang="en-US" dirty="0"/>
              <a:t>在供应链中使其他国家或管辖区制造的医疗器械在所要上市的国家或管辖区可销售的第一个自然人或法人</a:t>
            </a:r>
          </a:p>
        </p:txBody>
      </p:sp>
    </p:spTree>
    <p:extLst>
      <p:ext uri="{BB962C8B-B14F-4D97-AF65-F5344CB8AC3E}">
        <p14:creationId xmlns:p14="http://schemas.microsoft.com/office/powerpoint/2010/main" val="23661441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39552" y="1344957"/>
            <a:ext cx="7772400" cy="643883"/>
          </a:xfrm>
        </p:spPr>
        <p:txBody>
          <a:bodyPr/>
          <a:lstStyle/>
          <a:p>
            <a:r>
              <a:rPr lang="en-US" altLang="zh-CN" sz="3600" dirty="0">
                <a:ea typeface="+mj-ea"/>
              </a:rPr>
              <a:t>3.8</a:t>
            </a:r>
            <a:r>
              <a:rPr lang="zh-CN" altLang="en-US" sz="3600" dirty="0">
                <a:ea typeface="+mj-ea"/>
              </a:rPr>
              <a:t>标记 </a:t>
            </a:r>
            <a:r>
              <a:rPr lang="en-US" altLang="zh-CN" sz="3600" dirty="0">
                <a:ea typeface="+mj-ea"/>
              </a:rPr>
              <a:t>labelling</a:t>
            </a:r>
            <a:endParaRPr lang="zh-CN" altLang="en-US" sz="3600" dirty="0">
              <a:ea typeface="+mj-ea"/>
            </a:endParaRPr>
          </a:p>
        </p:txBody>
      </p:sp>
      <p:sp>
        <p:nvSpPr>
          <p:cNvPr id="4" name="Rectangle 3"/>
          <p:cNvSpPr txBox="1">
            <a:spLocks noChangeArrowheads="1"/>
          </p:cNvSpPr>
          <p:nvPr/>
        </p:nvSpPr>
        <p:spPr>
          <a:xfrm>
            <a:off x="251520" y="2204864"/>
            <a:ext cx="8686800" cy="3312368"/>
          </a:xfrm>
          <a:prstGeom prst="rect">
            <a:avLst/>
          </a:prstGeom>
        </p:spPr>
        <p:txBody>
          <a:bodyPr/>
          <a:lstStyle>
            <a:lvl1pPr indent="0">
              <a:spcBef>
                <a:spcPct val="20000"/>
              </a:spcBef>
              <a:buFont typeface="Arial" pitchFamily="34" charset="0"/>
              <a:buNone/>
              <a:defRPr sz="2800" b="0">
                <a:solidFill>
                  <a:schemeClr val="bg1">
                    <a:lumMod val="50000"/>
                  </a:schemeClr>
                </a:solidFill>
                <a:latin typeface="Times New Roman" pitchFamily="18" charset="0"/>
                <a:cs typeface="Times New Roman" pitchFamily="18" charset="0"/>
              </a:defRPr>
            </a:lvl1pPr>
            <a:lvl2pPr indent="0" algn="ctr">
              <a:spcBef>
                <a:spcPct val="20000"/>
              </a:spcBef>
              <a:buFont typeface="Arial" pitchFamily="34" charset="0"/>
              <a:buNone/>
              <a:defRPr sz="2800">
                <a:solidFill>
                  <a:schemeClr val="tx1">
                    <a:tint val="75000"/>
                  </a:schemeClr>
                </a:solidFill>
              </a:defRPr>
            </a:lvl2pPr>
            <a:lvl3pPr indent="0" algn="ctr">
              <a:spcBef>
                <a:spcPct val="20000"/>
              </a:spcBef>
              <a:buFont typeface="Arial" pitchFamily="34" charset="0"/>
              <a:buNone/>
              <a:defRPr sz="2400">
                <a:solidFill>
                  <a:schemeClr val="tx1">
                    <a:tint val="75000"/>
                  </a:schemeClr>
                </a:solidFill>
              </a:defRPr>
            </a:lvl3pPr>
            <a:lvl4pPr indent="0" algn="ctr">
              <a:spcBef>
                <a:spcPct val="20000"/>
              </a:spcBef>
              <a:buFont typeface="Arial" pitchFamily="34" charset="0"/>
              <a:buNone/>
              <a:defRPr sz="2000">
                <a:solidFill>
                  <a:schemeClr val="tx1">
                    <a:tint val="75000"/>
                  </a:schemeClr>
                </a:solidFill>
              </a:defRPr>
            </a:lvl4pPr>
            <a:lvl5pPr indent="0" algn="ctr">
              <a:spcBef>
                <a:spcPct val="20000"/>
              </a:spcBef>
              <a:buFont typeface="Arial" pitchFamily="34" charset="0"/>
              <a:buNone/>
              <a:defRPr sz="2000">
                <a:solidFill>
                  <a:schemeClr val="tx1">
                    <a:tint val="75000"/>
                  </a:schemeClr>
                </a:solidFill>
              </a:defRPr>
            </a:lvl5pPr>
            <a:lvl6pPr indent="0" algn="ctr">
              <a:spcBef>
                <a:spcPct val="20000"/>
              </a:spcBef>
              <a:buFont typeface="Arial" pitchFamily="34" charset="0"/>
              <a:buNone/>
              <a:defRPr sz="2000">
                <a:solidFill>
                  <a:schemeClr val="tx1">
                    <a:tint val="75000"/>
                  </a:schemeClr>
                </a:solidFill>
              </a:defRPr>
            </a:lvl6pPr>
            <a:lvl7pPr indent="0" algn="ctr">
              <a:spcBef>
                <a:spcPct val="20000"/>
              </a:spcBef>
              <a:buFont typeface="Arial" pitchFamily="34" charset="0"/>
              <a:buNone/>
              <a:defRPr sz="2000">
                <a:solidFill>
                  <a:schemeClr val="tx1">
                    <a:tint val="75000"/>
                  </a:schemeClr>
                </a:solidFill>
              </a:defRPr>
            </a:lvl7pPr>
            <a:lvl8pPr indent="0" algn="ctr">
              <a:spcBef>
                <a:spcPct val="20000"/>
              </a:spcBef>
              <a:buFont typeface="Arial" pitchFamily="34" charset="0"/>
              <a:buNone/>
              <a:defRPr sz="2000">
                <a:solidFill>
                  <a:schemeClr val="tx1">
                    <a:tint val="75000"/>
                  </a:schemeClr>
                </a:solidFill>
              </a:defRPr>
            </a:lvl8pPr>
            <a:lvl9pPr indent="0" algn="ctr">
              <a:spcBef>
                <a:spcPct val="20000"/>
              </a:spcBef>
              <a:buFont typeface="Arial" pitchFamily="34" charset="0"/>
              <a:buNone/>
              <a:defRPr sz="2000">
                <a:solidFill>
                  <a:schemeClr val="tx1">
                    <a:tint val="75000"/>
                  </a:schemeClr>
                </a:solidFill>
              </a:defRPr>
            </a:lvl9pPr>
          </a:lstStyle>
          <a:p>
            <a:r>
              <a:rPr lang="zh-CN" altLang="en-US" dirty="0"/>
              <a:t>与医疗器械的识别、技术说明、预期用途和正确使用有关的标签、使用说明书和任何其它信息，但不包括货运文件</a:t>
            </a:r>
            <a:endParaRPr lang="en-US" altLang="zh-CN" dirty="0"/>
          </a:p>
          <a:p>
            <a:endParaRPr lang="zh-CN" altLang="en-US" dirty="0"/>
          </a:p>
          <a:p>
            <a:r>
              <a:rPr lang="zh-CN" altLang="en-US" dirty="0">
                <a:latin typeface="楷体" pitchFamily="49" charset="-122"/>
                <a:ea typeface="楷体" pitchFamily="49" charset="-122"/>
              </a:rPr>
              <a:t>提示：提供给医疗器械的、与医疗器械有关的、或贴在医疗器械上或其任何包装箱或包装物上的由制造商提供的信息，不包括货运文件。</a:t>
            </a:r>
            <a:r>
              <a:rPr lang="en-US" altLang="zh-CN" dirty="0">
                <a:latin typeface="楷体" pitchFamily="49" charset="-122"/>
                <a:ea typeface="楷体" pitchFamily="49" charset="-122"/>
              </a:rPr>
              <a:t>YY/T 0466.1-2016</a:t>
            </a:r>
            <a:endParaRPr lang="zh-CN" altLang="en-US" dirty="0">
              <a:latin typeface="楷体" pitchFamily="49" charset="-122"/>
              <a:ea typeface="楷体" pitchFamily="49" charset="-122"/>
            </a:endParaRPr>
          </a:p>
        </p:txBody>
      </p:sp>
    </p:spTree>
    <p:extLst>
      <p:ext uri="{BB962C8B-B14F-4D97-AF65-F5344CB8AC3E}">
        <p14:creationId xmlns:p14="http://schemas.microsoft.com/office/powerpoint/2010/main" val="32223620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683568" y="2852936"/>
            <a:ext cx="77724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lnSpc>
                <a:spcPct val="90000"/>
              </a:lnSpc>
              <a:buFont typeface="Wingdings" pitchFamily="2" charset="2"/>
              <a:buChar char="p"/>
            </a:pPr>
            <a:r>
              <a:rPr lang="zh-CN" altLang="en-US" sz="2800" dirty="0">
                <a:latin typeface="楷体" pitchFamily="49" charset="-122"/>
                <a:ea typeface="楷体" pitchFamily="49" charset="-122"/>
              </a:rPr>
              <a:t>标签</a:t>
            </a:r>
            <a:r>
              <a:rPr lang="en-US" altLang="zh-CN" sz="2800" dirty="0">
                <a:latin typeface="+mn-ea"/>
              </a:rPr>
              <a:t>label</a:t>
            </a:r>
            <a:r>
              <a:rPr lang="zh-CN" altLang="en-US" sz="2800" dirty="0">
                <a:latin typeface="楷体" pitchFamily="49" charset="-122"/>
                <a:ea typeface="楷体" pitchFamily="49" charset="-122"/>
              </a:rPr>
              <a:t>：在医疗器械自身上提供的书写的、印刷的或图形信息。</a:t>
            </a:r>
            <a:endParaRPr lang="en-US" altLang="zh-CN" sz="2800" dirty="0">
              <a:latin typeface="楷体" pitchFamily="49" charset="-122"/>
              <a:ea typeface="楷体" pitchFamily="49" charset="-122"/>
            </a:endParaRPr>
          </a:p>
          <a:p>
            <a:pPr marL="457200" indent="-457200" algn="l">
              <a:lnSpc>
                <a:spcPct val="90000"/>
              </a:lnSpc>
              <a:buFont typeface="Wingdings" pitchFamily="2" charset="2"/>
              <a:buChar char="p"/>
            </a:pPr>
            <a:r>
              <a:rPr lang="zh-CN" altLang="en-US" sz="2800" dirty="0">
                <a:latin typeface="楷体" pitchFamily="49" charset="-122"/>
                <a:ea typeface="楷体" pitchFamily="49" charset="-122"/>
              </a:rPr>
              <a:t>标识：显示事物特征，便于识别的记号。</a:t>
            </a:r>
          </a:p>
          <a:p>
            <a:pPr marL="457200" indent="-457200" algn="l">
              <a:lnSpc>
                <a:spcPct val="90000"/>
              </a:lnSpc>
              <a:buFont typeface="Wingdings" pitchFamily="2" charset="2"/>
              <a:buChar char="p"/>
            </a:pPr>
            <a:r>
              <a:rPr lang="zh-CN" altLang="en-US" sz="2800" dirty="0">
                <a:latin typeface="楷体" pitchFamily="49" charset="-122"/>
                <a:ea typeface="楷体" pitchFamily="49" charset="-122"/>
              </a:rPr>
              <a:t>标识包含标记和标签，是大概念。</a:t>
            </a:r>
            <a:endParaRPr lang="en-US" altLang="zh-CN" sz="2800" dirty="0">
              <a:latin typeface="楷体" pitchFamily="49" charset="-122"/>
              <a:ea typeface="楷体" pitchFamily="49" charset="-122"/>
            </a:endParaRPr>
          </a:p>
        </p:txBody>
      </p:sp>
      <p:sp>
        <p:nvSpPr>
          <p:cNvPr id="6" name="Rectangle 2"/>
          <p:cNvSpPr txBox="1">
            <a:spLocks noChangeArrowheads="1"/>
          </p:cNvSpPr>
          <p:nvPr/>
        </p:nvSpPr>
        <p:spPr>
          <a:xfrm>
            <a:off x="755576" y="2132856"/>
            <a:ext cx="7772400" cy="60528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200" b="1" dirty="0">
                <a:latin typeface="楷体" pitchFamily="49" charset="-122"/>
                <a:ea typeface="楷体" pitchFamily="49" charset="-122"/>
              </a:rPr>
              <a:t>几个名词</a:t>
            </a:r>
          </a:p>
        </p:txBody>
      </p:sp>
      <p:sp>
        <p:nvSpPr>
          <p:cNvPr id="7" name="标题 1"/>
          <p:cNvSpPr>
            <a:spLocks noGrp="1"/>
          </p:cNvSpPr>
          <p:nvPr>
            <p:ph type="ctrTitle"/>
          </p:nvPr>
        </p:nvSpPr>
        <p:spPr>
          <a:xfrm>
            <a:off x="539552" y="1344957"/>
            <a:ext cx="7772400" cy="643883"/>
          </a:xfrm>
        </p:spPr>
        <p:txBody>
          <a:bodyPr/>
          <a:lstStyle/>
          <a:p>
            <a:r>
              <a:rPr lang="en-US" altLang="zh-CN" sz="3600" dirty="0">
                <a:ea typeface="+mj-ea"/>
              </a:rPr>
              <a:t>3.8</a:t>
            </a:r>
            <a:r>
              <a:rPr lang="zh-CN" altLang="en-US" sz="3600" dirty="0">
                <a:ea typeface="+mj-ea"/>
              </a:rPr>
              <a:t>标记 </a:t>
            </a:r>
            <a:r>
              <a:rPr lang="en-US" altLang="zh-CN" sz="3600" dirty="0">
                <a:ea typeface="+mj-ea"/>
              </a:rPr>
              <a:t>labelling</a:t>
            </a:r>
            <a:endParaRPr lang="zh-CN" altLang="en-US" sz="3600" dirty="0">
              <a:ea typeface="+mj-ea"/>
            </a:endParaRPr>
          </a:p>
        </p:txBody>
      </p:sp>
    </p:spTree>
    <p:extLst>
      <p:ext uri="{BB962C8B-B14F-4D97-AF65-F5344CB8AC3E}">
        <p14:creationId xmlns:p14="http://schemas.microsoft.com/office/powerpoint/2010/main" val="9305674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sz="3600" dirty="0">
                <a:ea typeface="+mj-ea"/>
              </a:rPr>
              <a:t>3.9</a:t>
            </a:r>
            <a:r>
              <a:rPr lang="zh-CN" altLang="en-US" sz="3600" dirty="0">
                <a:ea typeface="+mj-ea"/>
              </a:rPr>
              <a:t>生命周期 </a:t>
            </a:r>
            <a:r>
              <a:rPr lang="en-US" altLang="zh-CN" sz="3600" dirty="0">
                <a:ea typeface="+mj-ea"/>
              </a:rPr>
              <a:t>life-cycle</a:t>
            </a:r>
            <a:r>
              <a:rPr lang="zh-CN" altLang="en-US" sz="3600" dirty="0">
                <a:latin typeface="楷体" pitchFamily="49" charset="-122"/>
                <a:ea typeface="楷体" pitchFamily="49" charset="-122"/>
              </a:rPr>
              <a:t>（新增加）</a:t>
            </a:r>
            <a:endParaRPr lang="zh-CN" altLang="en-US" sz="3600" dirty="0">
              <a:ea typeface="+mj-ea"/>
            </a:endParaRPr>
          </a:p>
        </p:txBody>
      </p:sp>
      <p:sp>
        <p:nvSpPr>
          <p:cNvPr id="3" name="副标题 2"/>
          <p:cNvSpPr>
            <a:spLocks noGrp="1"/>
          </p:cNvSpPr>
          <p:nvPr>
            <p:ph type="subTitle" idx="1"/>
          </p:nvPr>
        </p:nvSpPr>
        <p:spPr>
          <a:xfrm>
            <a:off x="683568" y="2719654"/>
            <a:ext cx="3312368" cy="2653562"/>
          </a:xfrm>
        </p:spPr>
        <p:txBody>
          <a:bodyPr/>
          <a:lstStyle/>
          <a:p>
            <a:pPr algn="l">
              <a:lnSpc>
                <a:spcPct val="150000"/>
              </a:lnSpc>
            </a:pPr>
            <a:r>
              <a:rPr lang="zh-CN" altLang="en-US" dirty="0"/>
              <a:t>在医疗器械生命中，从初始概念到最终停用和处置的所有阶段。</a:t>
            </a:r>
          </a:p>
        </p:txBody>
      </p:sp>
      <p:sp>
        <p:nvSpPr>
          <p:cNvPr id="13" name="圆角矩形 12"/>
          <p:cNvSpPr/>
          <p:nvPr/>
        </p:nvSpPr>
        <p:spPr>
          <a:xfrm>
            <a:off x="5891808" y="4164856"/>
            <a:ext cx="1152128" cy="57606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楷体" pitchFamily="49" charset="-122"/>
                <a:ea typeface="楷体" pitchFamily="49" charset="-122"/>
              </a:rPr>
              <a:t>生命</a:t>
            </a:r>
            <a:endParaRPr lang="en-US" altLang="zh-CN" sz="1600" dirty="0">
              <a:latin typeface="楷体" pitchFamily="49" charset="-122"/>
              <a:ea typeface="楷体" pitchFamily="49" charset="-122"/>
            </a:endParaRPr>
          </a:p>
          <a:p>
            <a:pPr algn="ctr"/>
            <a:r>
              <a:rPr lang="zh-CN" altLang="en-US" sz="1600" dirty="0">
                <a:latin typeface="楷体" pitchFamily="49" charset="-122"/>
                <a:ea typeface="楷体" pitchFamily="49" charset="-122"/>
              </a:rPr>
              <a:t>周期</a:t>
            </a:r>
          </a:p>
        </p:txBody>
      </p:sp>
      <p:graphicFrame>
        <p:nvGraphicFramePr>
          <p:cNvPr id="4" name="图示 3">
            <a:extLst>
              <a:ext uri="{FF2B5EF4-FFF2-40B4-BE49-F238E27FC236}">
                <a16:creationId xmlns:a16="http://schemas.microsoft.com/office/drawing/2014/main" xmlns="" id="{EAA003D1-93DD-4329-88AF-CAC5D76C2E49}"/>
              </a:ext>
            </a:extLst>
          </p:cNvPr>
          <p:cNvGraphicFramePr/>
          <p:nvPr>
            <p:extLst>
              <p:ext uri="{D42A27DB-BD31-4B8C-83A1-F6EECF244321}">
                <p14:modId xmlns:p14="http://schemas.microsoft.com/office/powerpoint/2010/main" val="3329572844"/>
              </p:ext>
            </p:extLst>
          </p:nvPr>
        </p:nvGraphicFramePr>
        <p:xfrm>
          <a:off x="3419872" y="242088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4145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sz="3600" dirty="0">
                <a:ea typeface="+mj-ea"/>
              </a:rPr>
              <a:t>3.10</a:t>
            </a:r>
            <a:r>
              <a:rPr lang="zh-CN" altLang="en-US" sz="3600" dirty="0">
                <a:ea typeface="+mj-ea"/>
              </a:rPr>
              <a:t>制造商</a:t>
            </a:r>
            <a:r>
              <a:rPr lang="en-US" altLang="zh-CN" sz="3600" dirty="0">
                <a:ea typeface="+mj-ea"/>
              </a:rPr>
              <a:t>manufacturer</a:t>
            </a:r>
            <a:endParaRPr lang="zh-CN" altLang="en-US" sz="3600" dirty="0">
              <a:ea typeface="+mj-ea"/>
            </a:endParaRPr>
          </a:p>
        </p:txBody>
      </p:sp>
      <p:sp>
        <p:nvSpPr>
          <p:cNvPr id="3" name="副标题 2"/>
          <p:cNvSpPr>
            <a:spLocks noGrp="1"/>
          </p:cNvSpPr>
          <p:nvPr>
            <p:ph type="subTitle" idx="1"/>
          </p:nvPr>
        </p:nvSpPr>
        <p:spPr>
          <a:xfrm>
            <a:off x="827584" y="2132856"/>
            <a:ext cx="7560840" cy="4392488"/>
          </a:xfrm>
        </p:spPr>
        <p:txBody>
          <a:bodyPr/>
          <a:lstStyle/>
          <a:p>
            <a:pPr algn="l"/>
            <a:r>
              <a:rPr lang="zh-CN" altLang="en-US" sz="2400" dirty="0"/>
              <a:t>以其名义制造预期可用的医疗器械并负有医疗器械设计和</a:t>
            </a:r>
            <a:r>
              <a:rPr lang="en-US" altLang="zh-CN" sz="2400" dirty="0"/>
              <a:t>/</a:t>
            </a:r>
            <a:r>
              <a:rPr lang="zh-CN" altLang="en-US" sz="2400" dirty="0"/>
              <a:t>或制造责任的自然人或法人，无论此医疗器械的设计和</a:t>
            </a:r>
            <a:r>
              <a:rPr lang="en-US" altLang="zh-CN" sz="2400" dirty="0"/>
              <a:t>/</a:t>
            </a:r>
            <a:r>
              <a:rPr lang="zh-CN" altLang="en-US" sz="2400" dirty="0"/>
              <a:t>或制造是由该自然人或法人进行或由另外的一个或多个自然人或法人代表其进行</a:t>
            </a:r>
            <a:endParaRPr lang="en-US" altLang="zh-CN" sz="2400" dirty="0"/>
          </a:p>
          <a:p>
            <a:pPr algn="l"/>
            <a:r>
              <a:rPr lang="zh-CN" altLang="en-US" sz="2400" dirty="0"/>
              <a:t>注 </a:t>
            </a:r>
            <a:r>
              <a:rPr lang="en-US" altLang="zh-CN" sz="2400" dirty="0"/>
              <a:t>1</a:t>
            </a:r>
            <a:r>
              <a:rPr lang="zh-CN" altLang="en-US" sz="2400" dirty="0"/>
              <a:t>：此“自然人或法人”对确保符合医疗器械预期可用或销售的国家或管辖区的所有适用的法规要求负有最</a:t>
            </a:r>
          </a:p>
          <a:p>
            <a:pPr algn="l"/>
            <a:r>
              <a:rPr lang="zh-CN" altLang="en-US" sz="2400" dirty="0"/>
              <a:t>终法律责任，除非该管辖区的监管机构（</a:t>
            </a:r>
            <a:r>
              <a:rPr lang="en-US" altLang="zh-CN" sz="2400" dirty="0"/>
              <a:t>RA</a:t>
            </a:r>
            <a:r>
              <a:rPr lang="zh-CN" altLang="en-US" sz="2400" dirty="0"/>
              <a:t>）明确将该责任强加于另一自然人或法人。</a:t>
            </a:r>
          </a:p>
          <a:p>
            <a:pPr algn="l"/>
            <a:r>
              <a:rPr lang="zh-CN" altLang="en-US" sz="2400" dirty="0"/>
              <a:t>注 </a:t>
            </a:r>
            <a:r>
              <a:rPr lang="en-US" altLang="zh-CN" sz="2400" dirty="0"/>
              <a:t>2</a:t>
            </a:r>
            <a:r>
              <a:rPr lang="zh-CN" altLang="en-US" sz="2400" dirty="0"/>
              <a:t>：在其他 </a:t>
            </a:r>
            <a:r>
              <a:rPr lang="en-US" altLang="zh-CN" sz="2400" dirty="0"/>
              <a:t>GHTF </a:t>
            </a:r>
            <a:r>
              <a:rPr lang="zh-CN" altLang="en-US" sz="2400" dirty="0"/>
              <a:t>指南文件中说明了制造商的责任。这些责任包括满足上市前要求和上市后要求，比如不良事件报告和纠正措施通知。</a:t>
            </a:r>
          </a:p>
          <a:p>
            <a:pPr algn="l"/>
            <a:endParaRPr lang="zh-CN" altLang="en-US" sz="2400" dirty="0"/>
          </a:p>
        </p:txBody>
      </p:sp>
    </p:spTree>
    <p:extLst>
      <p:ext uri="{BB962C8B-B14F-4D97-AF65-F5344CB8AC3E}">
        <p14:creationId xmlns:p14="http://schemas.microsoft.com/office/powerpoint/2010/main" val="128956235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sz="3600" dirty="0">
                <a:ea typeface="+mj-ea"/>
              </a:rPr>
              <a:t>3.10</a:t>
            </a:r>
            <a:r>
              <a:rPr lang="zh-CN" altLang="en-US" sz="3600" dirty="0">
                <a:ea typeface="+mj-ea"/>
              </a:rPr>
              <a:t>制造商</a:t>
            </a:r>
            <a:r>
              <a:rPr lang="en-US" altLang="zh-CN" sz="3600" dirty="0">
                <a:ea typeface="+mj-ea"/>
              </a:rPr>
              <a:t>manufacturer</a:t>
            </a:r>
            <a:endParaRPr lang="zh-CN" altLang="en-US" sz="3600" dirty="0">
              <a:ea typeface="+mj-ea"/>
            </a:endParaRPr>
          </a:p>
        </p:txBody>
      </p:sp>
      <p:sp>
        <p:nvSpPr>
          <p:cNvPr id="3" name="副标题 2"/>
          <p:cNvSpPr>
            <a:spLocks noGrp="1"/>
          </p:cNvSpPr>
          <p:nvPr>
            <p:ph type="subTitle" idx="1"/>
          </p:nvPr>
        </p:nvSpPr>
        <p:spPr>
          <a:xfrm>
            <a:off x="827584" y="2132856"/>
            <a:ext cx="7560840" cy="3960440"/>
          </a:xfrm>
        </p:spPr>
        <p:txBody>
          <a:bodyPr/>
          <a:lstStyle/>
          <a:p>
            <a:pPr algn="l"/>
            <a:r>
              <a:rPr lang="zh-CN" altLang="en-US" sz="2400" dirty="0"/>
              <a:t>注 </a:t>
            </a:r>
            <a:r>
              <a:rPr lang="en-US" altLang="zh-CN" sz="2400" dirty="0"/>
              <a:t>3</a:t>
            </a:r>
            <a:r>
              <a:rPr lang="zh-CN" altLang="en-US" sz="2400" dirty="0"/>
              <a:t>：上述定义中所指的“设计和</a:t>
            </a:r>
            <a:r>
              <a:rPr lang="en-US" altLang="zh-CN" sz="2400" dirty="0"/>
              <a:t>/</a:t>
            </a:r>
            <a:r>
              <a:rPr lang="zh-CN" altLang="en-US" sz="2400" dirty="0"/>
              <a:t>或制造”可包括医疗器械的规范制定、生产、制造、组装、加工、包装、重新包装、标记、重新标记、灭菌、安装或再制造；或为了医疗目的而将多个器械</a:t>
            </a:r>
            <a:r>
              <a:rPr lang="en-US" altLang="zh-CN" sz="2400" dirty="0"/>
              <a:t>(</a:t>
            </a:r>
            <a:r>
              <a:rPr lang="zh-CN" altLang="en-US" sz="2400" dirty="0"/>
              <a:t>可能包括其他产品</a:t>
            </a:r>
            <a:r>
              <a:rPr lang="en-US" altLang="zh-CN" sz="2400" dirty="0"/>
              <a:t>) </a:t>
            </a:r>
            <a:r>
              <a:rPr lang="zh-CN" altLang="en-US" sz="2400" dirty="0"/>
              <a:t>组合在一起。</a:t>
            </a:r>
            <a:endParaRPr lang="en-US" altLang="zh-CN" sz="2400" dirty="0"/>
          </a:p>
          <a:p>
            <a:pPr algn="l"/>
            <a:endParaRPr lang="en-US" altLang="zh-CN" sz="2400" dirty="0"/>
          </a:p>
          <a:p>
            <a:pPr algn="l"/>
            <a:r>
              <a:rPr lang="zh-CN" altLang="en-US" sz="2400" dirty="0"/>
              <a:t>注 </a:t>
            </a:r>
            <a:r>
              <a:rPr lang="en-US" altLang="zh-CN" sz="2400" dirty="0"/>
              <a:t>4</a:t>
            </a:r>
            <a:r>
              <a:rPr lang="zh-CN" altLang="en-US" sz="2400" dirty="0"/>
              <a:t>：假如组装或修改不改变医疗器械的预期用途，该医疗器械已经由另一自然人或法人按照使用说明书提供给个体患者，组装或修改医疗器械的任何自然人或法人不是制造商。</a:t>
            </a:r>
          </a:p>
        </p:txBody>
      </p:sp>
    </p:spTree>
    <p:extLst>
      <p:ext uri="{BB962C8B-B14F-4D97-AF65-F5344CB8AC3E}">
        <p14:creationId xmlns:p14="http://schemas.microsoft.com/office/powerpoint/2010/main" val="15981609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720080"/>
          </a:xfrm>
        </p:spPr>
        <p:txBody>
          <a:bodyPr/>
          <a:lstStyle/>
          <a:p>
            <a:r>
              <a:rPr lang="en-US" altLang="zh-CN" sz="3600" dirty="0">
                <a:ea typeface="+mj-ea"/>
              </a:rPr>
              <a:t>3.10</a:t>
            </a:r>
            <a:r>
              <a:rPr lang="zh-CN" altLang="en-US" sz="3600" dirty="0">
                <a:ea typeface="+mj-ea"/>
              </a:rPr>
              <a:t>制造商</a:t>
            </a:r>
            <a:r>
              <a:rPr lang="en-US" altLang="zh-CN" sz="3600" dirty="0">
                <a:ea typeface="+mj-ea"/>
              </a:rPr>
              <a:t>manufacturer</a:t>
            </a:r>
            <a:endParaRPr lang="zh-CN" altLang="en-US" sz="3600" dirty="0">
              <a:ea typeface="+mj-ea"/>
            </a:endParaRPr>
          </a:p>
        </p:txBody>
      </p:sp>
      <p:sp>
        <p:nvSpPr>
          <p:cNvPr id="3" name="副标题 2"/>
          <p:cNvSpPr>
            <a:spLocks noGrp="1"/>
          </p:cNvSpPr>
          <p:nvPr>
            <p:ph type="subTitle" idx="1"/>
          </p:nvPr>
        </p:nvSpPr>
        <p:spPr>
          <a:xfrm>
            <a:off x="827584" y="2132856"/>
            <a:ext cx="7560840" cy="3960440"/>
          </a:xfrm>
        </p:spPr>
        <p:txBody>
          <a:bodyPr/>
          <a:lstStyle/>
          <a:p>
            <a:pPr algn="l"/>
            <a:r>
              <a:rPr lang="zh-CN" altLang="en-US" sz="2400" dirty="0"/>
              <a:t>注 </a:t>
            </a:r>
            <a:r>
              <a:rPr lang="en-US" altLang="zh-CN" sz="2400" dirty="0"/>
              <a:t>5</a:t>
            </a:r>
            <a:r>
              <a:rPr lang="zh-CN" altLang="en-US" sz="2400" dirty="0"/>
              <a:t>：不是以原制造商的名义更改医疗器械的预期用途或改进医疗器械的任何自然人或法人，使器械以其名义提供使用，宜认为是改进后的医疗器械的制造商。</a:t>
            </a:r>
            <a:endParaRPr lang="en-US" altLang="zh-CN" sz="2400" dirty="0"/>
          </a:p>
          <a:p>
            <a:pPr algn="l"/>
            <a:endParaRPr lang="zh-CN" altLang="en-US" sz="2400" dirty="0"/>
          </a:p>
          <a:p>
            <a:pPr algn="l"/>
            <a:r>
              <a:rPr lang="zh-CN" altLang="en-US" sz="2400" dirty="0"/>
              <a:t>注 </a:t>
            </a:r>
            <a:r>
              <a:rPr lang="en-US" altLang="zh-CN" sz="2400" dirty="0"/>
              <a:t>6</a:t>
            </a:r>
            <a:r>
              <a:rPr lang="zh-CN" altLang="en-US" sz="2400" dirty="0"/>
              <a:t>：不覆盖或改变现有标记，只将自己的地址和联系方式加在医疗器械上或包装上的授权代表、经销商或进口商，不被认为是制造商。</a:t>
            </a:r>
            <a:endParaRPr lang="en-US" altLang="zh-CN" sz="2400" dirty="0"/>
          </a:p>
          <a:p>
            <a:pPr algn="l"/>
            <a:endParaRPr lang="zh-CN" altLang="en-US" sz="2400" dirty="0"/>
          </a:p>
          <a:p>
            <a:pPr algn="l"/>
            <a:r>
              <a:rPr lang="zh-CN" altLang="en-US" sz="2400" dirty="0"/>
              <a:t>注 </a:t>
            </a:r>
            <a:r>
              <a:rPr lang="en-US" altLang="zh-CN" sz="2400" dirty="0"/>
              <a:t>7</a:t>
            </a:r>
            <a:r>
              <a:rPr lang="zh-CN" altLang="en-US" sz="2400" dirty="0"/>
              <a:t>：纳入医疗器械法规要求的附件，负责设计和</a:t>
            </a:r>
            <a:r>
              <a:rPr lang="en-US" altLang="zh-CN" sz="2400" dirty="0"/>
              <a:t>/</a:t>
            </a:r>
            <a:r>
              <a:rPr lang="zh-CN" altLang="en-US" sz="2400" dirty="0"/>
              <a:t>或制造该附件的自然人或法人被认为是制造商。</a:t>
            </a:r>
          </a:p>
        </p:txBody>
      </p:sp>
    </p:spTree>
    <p:extLst>
      <p:ext uri="{BB962C8B-B14F-4D97-AF65-F5344CB8AC3E}">
        <p14:creationId xmlns:p14="http://schemas.microsoft.com/office/powerpoint/2010/main" val="28358462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720080"/>
          </a:xfrm>
        </p:spPr>
        <p:txBody>
          <a:bodyPr/>
          <a:lstStyle/>
          <a:p>
            <a:r>
              <a:rPr lang="en-US" altLang="zh-CN" sz="3600" dirty="0">
                <a:ea typeface="+mj-ea"/>
              </a:rPr>
              <a:t>3.11</a:t>
            </a:r>
            <a:r>
              <a:rPr lang="zh-CN" altLang="en-US" sz="3600" dirty="0">
                <a:ea typeface="+mj-ea"/>
              </a:rPr>
              <a:t>医疗器械</a:t>
            </a:r>
            <a:r>
              <a:rPr lang="en-US" altLang="zh-CN" sz="3600" dirty="0">
                <a:ea typeface="+mj-ea"/>
              </a:rPr>
              <a:t>medical device</a:t>
            </a:r>
            <a:endParaRPr lang="zh-CN" altLang="en-US" sz="3600" dirty="0">
              <a:ea typeface="+mj-ea"/>
            </a:endParaRPr>
          </a:p>
        </p:txBody>
      </p:sp>
      <p:sp>
        <p:nvSpPr>
          <p:cNvPr id="3" name="副标题 2"/>
          <p:cNvSpPr>
            <a:spLocks noGrp="1"/>
          </p:cNvSpPr>
          <p:nvPr>
            <p:ph type="subTitle" idx="1"/>
          </p:nvPr>
        </p:nvSpPr>
        <p:spPr>
          <a:xfrm>
            <a:off x="683568" y="1916832"/>
            <a:ext cx="8136904" cy="4608512"/>
          </a:xfrm>
        </p:spPr>
        <p:txBody>
          <a:bodyPr/>
          <a:lstStyle/>
          <a:p>
            <a:pPr algn="l"/>
            <a:r>
              <a:rPr lang="zh-CN" altLang="en-US" sz="2400" dirty="0"/>
              <a:t>用于人类的仪器、设备、工具、机械、器具、植入物、体外试剂、软件、材料或其他类似或相关物品，其预期使用由制造商确定，不论单独使用或组合使用，以达到下列一个或多个特定的医疗目的：</a:t>
            </a:r>
          </a:p>
          <a:p>
            <a:pPr algn="l"/>
            <a:r>
              <a:rPr lang="en-US" altLang="zh-CN" sz="2400" dirty="0"/>
              <a:t>——</a:t>
            </a:r>
            <a:r>
              <a:rPr lang="zh-CN" altLang="en-US" sz="2400" dirty="0"/>
              <a:t>疾病的诊断、预防、监护、治疗或缓解；</a:t>
            </a:r>
          </a:p>
          <a:p>
            <a:pPr algn="l"/>
            <a:r>
              <a:rPr lang="en-US" altLang="zh-CN" sz="2400" dirty="0"/>
              <a:t>——</a:t>
            </a:r>
            <a:r>
              <a:rPr lang="zh-CN" altLang="en-US" sz="2400" dirty="0"/>
              <a:t>损伤的诊断、监护、治疗、缓解或补偿；</a:t>
            </a:r>
          </a:p>
          <a:p>
            <a:pPr algn="l"/>
            <a:r>
              <a:rPr lang="en-US" altLang="zh-CN" sz="2400" dirty="0"/>
              <a:t>——</a:t>
            </a:r>
            <a:r>
              <a:rPr lang="zh-CN" altLang="en-US" sz="2400" dirty="0"/>
              <a:t>生理结构或生理过程的查验、替代、调节或支持；</a:t>
            </a:r>
          </a:p>
          <a:p>
            <a:pPr algn="l"/>
            <a:r>
              <a:rPr lang="en-US" altLang="zh-CN" sz="2400" dirty="0"/>
              <a:t>——</a:t>
            </a:r>
            <a:r>
              <a:rPr lang="zh-CN" altLang="en-US" sz="2400" dirty="0"/>
              <a:t>生命的支持或维持；</a:t>
            </a:r>
          </a:p>
          <a:p>
            <a:pPr algn="l"/>
            <a:r>
              <a:rPr lang="en-US" altLang="zh-CN" sz="2400" dirty="0"/>
              <a:t>——</a:t>
            </a:r>
            <a:r>
              <a:rPr lang="zh-CN" altLang="en-US" sz="2400" dirty="0"/>
              <a:t>妊娠控制；</a:t>
            </a:r>
          </a:p>
          <a:p>
            <a:pPr algn="l"/>
            <a:r>
              <a:rPr lang="en-US" altLang="zh-CN" sz="2400" dirty="0"/>
              <a:t>——</a:t>
            </a:r>
            <a:r>
              <a:rPr lang="zh-CN" altLang="en-US" sz="2400" dirty="0"/>
              <a:t>医疗器械的消毒；</a:t>
            </a:r>
          </a:p>
          <a:p>
            <a:pPr algn="l"/>
            <a:r>
              <a:rPr lang="en-US" altLang="zh-CN" sz="2400" dirty="0"/>
              <a:t>——</a:t>
            </a:r>
            <a:r>
              <a:rPr lang="zh-CN" altLang="en-US" sz="2400" dirty="0"/>
              <a:t>通过对取自人体的样本进行体外检查的方式来提供信息；</a:t>
            </a:r>
          </a:p>
        </p:txBody>
      </p:sp>
    </p:spTree>
    <p:extLst>
      <p:ext uri="{BB962C8B-B14F-4D97-AF65-F5344CB8AC3E}">
        <p14:creationId xmlns:p14="http://schemas.microsoft.com/office/powerpoint/2010/main" val="1750918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720080"/>
          </a:xfrm>
        </p:spPr>
        <p:txBody>
          <a:bodyPr/>
          <a:lstStyle/>
          <a:p>
            <a:r>
              <a:rPr lang="en-US" altLang="zh-CN" sz="3600" dirty="0">
                <a:ea typeface="+mj-ea"/>
              </a:rPr>
              <a:t>3.11</a:t>
            </a:r>
            <a:r>
              <a:rPr lang="zh-CN" altLang="en-US" sz="3600" dirty="0">
                <a:ea typeface="+mj-ea"/>
              </a:rPr>
              <a:t>医疗器械</a:t>
            </a:r>
            <a:r>
              <a:rPr lang="en-US" altLang="zh-CN" sz="3600" dirty="0">
                <a:ea typeface="+mj-ea"/>
              </a:rPr>
              <a:t>medical device</a:t>
            </a:r>
            <a:endParaRPr lang="zh-CN" altLang="en-US" sz="3600" dirty="0">
              <a:ea typeface="+mj-ea"/>
            </a:endParaRPr>
          </a:p>
        </p:txBody>
      </p:sp>
      <p:sp>
        <p:nvSpPr>
          <p:cNvPr id="3" name="副标题 2"/>
          <p:cNvSpPr>
            <a:spLocks noGrp="1"/>
          </p:cNvSpPr>
          <p:nvPr>
            <p:ph type="subTitle" idx="1"/>
          </p:nvPr>
        </p:nvSpPr>
        <p:spPr>
          <a:xfrm>
            <a:off x="755576" y="1988840"/>
            <a:ext cx="7920880" cy="3888432"/>
          </a:xfrm>
        </p:spPr>
        <p:txBody>
          <a:bodyPr/>
          <a:lstStyle/>
          <a:p>
            <a:pPr algn="l"/>
            <a:r>
              <a:rPr lang="zh-CN" altLang="en-US" sz="2400" dirty="0"/>
              <a:t>其作用于人体体内或体表，主要预期功能不是通过药理学、免疫学或代谢的方式实现，但这些方式可有助于实现预期功能。</a:t>
            </a:r>
          </a:p>
          <a:p>
            <a:pPr algn="l"/>
            <a:r>
              <a:rPr lang="zh-CN" altLang="en-US" sz="2400" dirty="0"/>
              <a:t>注 </a:t>
            </a:r>
            <a:r>
              <a:rPr lang="en-US" altLang="zh-CN" sz="2400" dirty="0"/>
              <a:t>1</a:t>
            </a:r>
            <a:r>
              <a:rPr lang="zh-CN" altLang="en-US" sz="2400" dirty="0"/>
              <a:t>：在一些国家或地区可认为是医疗器械但在另一些国家或地区不认为是医疗器械的产品包括但不限于：</a:t>
            </a:r>
          </a:p>
          <a:p>
            <a:pPr algn="l"/>
            <a:r>
              <a:rPr lang="en-US" altLang="zh-CN" sz="2400" dirty="0"/>
              <a:t>——</a:t>
            </a:r>
            <a:r>
              <a:rPr lang="zh-CN" altLang="en-US" sz="2400" dirty="0"/>
              <a:t>消毒物；</a:t>
            </a:r>
          </a:p>
          <a:p>
            <a:pPr algn="l"/>
            <a:r>
              <a:rPr lang="en-US" altLang="zh-CN" sz="2400" dirty="0"/>
              <a:t>——</a:t>
            </a:r>
            <a:r>
              <a:rPr lang="zh-CN" altLang="en-US" sz="2400" dirty="0"/>
              <a:t>残疾人士的辅助器具；</a:t>
            </a:r>
          </a:p>
          <a:p>
            <a:pPr algn="l"/>
            <a:r>
              <a:rPr lang="en-US" altLang="zh-CN" sz="2400" dirty="0"/>
              <a:t>——</a:t>
            </a:r>
            <a:r>
              <a:rPr lang="zh-CN" altLang="en-US" sz="2400" dirty="0"/>
              <a:t>包含动物和</a:t>
            </a:r>
            <a:r>
              <a:rPr lang="en-US" altLang="zh-CN" sz="2400" dirty="0"/>
              <a:t>/</a:t>
            </a:r>
            <a:r>
              <a:rPr lang="zh-CN" altLang="en-US" sz="2400" dirty="0"/>
              <a:t>或人体组织的器械；</a:t>
            </a:r>
          </a:p>
          <a:p>
            <a:pPr algn="l"/>
            <a:r>
              <a:rPr lang="en-US" altLang="zh-CN" sz="2400" dirty="0"/>
              <a:t>——</a:t>
            </a:r>
            <a:r>
              <a:rPr lang="zh-CN" altLang="en-US" sz="2400" dirty="0"/>
              <a:t>用于体外受精或辅助生殖技术的器械。</a:t>
            </a:r>
          </a:p>
        </p:txBody>
      </p:sp>
    </p:spTree>
    <p:extLst>
      <p:ext uri="{BB962C8B-B14F-4D97-AF65-F5344CB8AC3E}">
        <p14:creationId xmlns:p14="http://schemas.microsoft.com/office/powerpoint/2010/main" val="29597121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sz="3600" dirty="0">
                <a:ea typeface="+mj-ea"/>
              </a:rPr>
              <a:t>3.12</a:t>
            </a:r>
            <a:r>
              <a:rPr lang="zh-CN" altLang="en-US" sz="3600" dirty="0">
                <a:ea typeface="+mj-ea"/>
              </a:rPr>
              <a:t>医疗器械族</a:t>
            </a:r>
            <a:r>
              <a:rPr lang="en-US" altLang="zh-CN" sz="3600" dirty="0">
                <a:ea typeface="+mj-ea"/>
              </a:rPr>
              <a:t>medical device family</a:t>
            </a:r>
            <a:br>
              <a:rPr lang="en-US" altLang="zh-CN" sz="3600" dirty="0">
                <a:ea typeface="+mj-ea"/>
              </a:rPr>
            </a:br>
            <a:r>
              <a:rPr lang="zh-CN" altLang="en-US" sz="3600" dirty="0">
                <a:latin typeface="楷体" pitchFamily="49" charset="-122"/>
                <a:ea typeface="楷体" pitchFamily="49" charset="-122"/>
              </a:rPr>
              <a:t>（新增加）</a:t>
            </a:r>
            <a:endParaRPr lang="zh-CN" altLang="en-US" sz="3600" dirty="0">
              <a:ea typeface="+mj-ea"/>
            </a:endParaRPr>
          </a:p>
        </p:txBody>
      </p:sp>
      <p:sp>
        <p:nvSpPr>
          <p:cNvPr id="3" name="副标题 2"/>
          <p:cNvSpPr>
            <a:spLocks noGrp="1"/>
          </p:cNvSpPr>
          <p:nvPr>
            <p:ph type="subTitle" idx="1"/>
          </p:nvPr>
        </p:nvSpPr>
        <p:spPr>
          <a:xfrm>
            <a:off x="1259632" y="3212976"/>
            <a:ext cx="6984776" cy="1368152"/>
          </a:xfrm>
        </p:spPr>
        <p:txBody>
          <a:bodyPr/>
          <a:lstStyle/>
          <a:p>
            <a:pPr algn="l"/>
            <a:r>
              <a:rPr lang="zh-CN" altLang="en-US" dirty="0"/>
              <a:t>由同一组织或为同一组织制造的具有有关安全、预期用途和功能的相同的基本设计和性能特性的成组医疗器械</a:t>
            </a:r>
          </a:p>
        </p:txBody>
      </p:sp>
    </p:spTree>
    <p:extLst>
      <p:ext uri="{BB962C8B-B14F-4D97-AF65-F5344CB8AC3E}">
        <p14:creationId xmlns:p14="http://schemas.microsoft.com/office/powerpoint/2010/main" val="41600699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sz="3600" dirty="0">
                <a:ea typeface="+mj-ea"/>
              </a:rPr>
              <a:t>3.13</a:t>
            </a:r>
            <a:r>
              <a:rPr lang="zh-CN" altLang="en-US" sz="3600" dirty="0">
                <a:ea typeface="+mj-ea"/>
              </a:rPr>
              <a:t>性能评价</a:t>
            </a:r>
            <a:r>
              <a:rPr lang="en-US" altLang="zh-CN" sz="3600" dirty="0">
                <a:ea typeface="+mj-ea"/>
              </a:rPr>
              <a:t>performance evaluation</a:t>
            </a:r>
            <a:br>
              <a:rPr lang="en-US" altLang="zh-CN" sz="3600" dirty="0">
                <a:ea typeface="+mj-ea"/>
              </a:rPr>
            </a:br>
            <a:r>
              <a:rPr lang="zh-CN" altLang="en-US" sz="3600" dirty="0">
                <a:latin typeface="楷体" pitchFamily="49" charset="-122"/>
                <a:ea typeface="楷体" pitchFamily="49" charset="-122"/>
              </a:rPr>
              <a:t>（新增加）</a:t>
            </a:r>
            <a:endParaRPr lang="zh-CN" altLang="en-US" sz="3600" dirty="0">
              <a:ea typeface="+mj-ea"/>
            </a:endParaRPr>
          </a:p>
        </p:txBody>
      </p:sp>
      <p:sp>
        <p:nvSpPr>
          <p:cNvPr id="3" name="副标题 2"/>
          <p:cNvSpPr>
            <a:spLocks noGrp="1"/>
          </p:cNvSpPr>
          <p:nvPr>
            <p:ph type="subTitle" idx="1"/>
          </p:nvPr>
        </p:nvSpPr>
        <p:spPr>
          <a:xfrm>
            <a:off x="683568" y="2852936"/>
            <a:ext cx="7704856" cy="1752600"/>
          </a:xfrm>
        </p:spPr>
        <p:txBody>
          <a:bodyPr/>
          <a:lstStyle/>
          <a:p>
            <a:pPr algn="l"/>
            <a:r>
              <a:rPr lang="zh-CN" altLang="en-US" dirty="0"/>
              <a:t>评定和分析数据以确立或验证体外诊断医疗器械实现其预期用途的能力</a:t>
            </a:r>
          </a:p>
        </p:txBody>
      </p:sp>
    </p:spTree>
    <p:extLst>
      <p:ext uri="{BB962C8B-B14F-4D97-AF65-F5344CB8AC3E}">
        <p14:creationId xmlns:p14="http://schemas.microsoft.com/office/powerpoint/2010/main" val="22562143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1656184"/>
          </a:xfrm>
        </p:spPr>
        <p:txBody>
          <a:bodyPr/>
          <a:lstStyle/>
          <a:p>
            <a:r>
              <a:rPr lang="en-US" altLang="zh-CN" sz="3600" dirty="0">
                <a:ea typeface="+mj-ea"/>
              </a:rPr>
              <a:t>3.14</a:t>
            </a:r>
            <a:r>
              <a:rPr lang="zh-CN" altLang="en-US" sz="3600" dirty="0">
                <a:ea typeface="+mj-ea"/>
              </a:rPr>
              <a:t>上市后监督</a:t>
            </a:r>
            <a:r>
              <a:rPr lang="en-US" altLang="zh-CN" sz="3600" dirty="0">
                <a:ea typeface="+mj-ea"/>
              </a:rPr>
              <a:t/>
            </a:r>
            <a:br>
              <a:rPr lang="en-US" altLang="zh-CN" sz="3600" dirty="0">
                <a:ea typeface="+mj-ea"/>
              </a:rPr>
            </a:br>
            <a:r>
              <a:rPr lang="en-US" altLang="zh-CN" sz="3600" dirty="0">
                <a:ea typeface="+mj-ea"/>
              </a:rPr>
              <a:t>post-market surveillance</a:t>
            </a:r>
            <a:br>
              <a:rPr lang="en-US" altLang="zh-CN" sz="3600" dirty="0">
                <a:ea typeface="+mj-ea"/>
              </a:rPr>
            </a:br>
            <a:r>
              <a:rPr lang="zh-CN" altLang="en-US" sz="3600" dirty="0">
                <a:latin typeface="楷体" pitchFamily="49" charset="-122"/>
                <a:ea typeface="楷体" pitchFamily="49" charset="-122"/>
              </a:rPr>
              <a:t>（新增加）</a:t>
            </a:r>
            <a:endParaRPr lang="zh-CN" altLang="en-US" sz="3600" dirty="0">
              <a:ea typeface="+mj-ea"/>
            </a:endParaRPr>
          </a:p>
        </p:txBody>
      </p:sp>
      <p:sp>
        <p:nvSpPr>
          <p:cNvPr id="3" name="副标题 2"/>
          <p:cNvSpPr>
            <a:spLocks noGrp="1"/>
          </p:cNvSpPr>
          <p:nvPr>
            <p:ph type="subTitle" idx="1"/>
          </p:nvPr>
        </p:nvSpPr>
        <p:spPr>
          <a:xfrm>
            <a:off x="539552" y="3933057"/>
            <a:ext cx="3638754" cy="1350364"/>
          </a:xfrm>
        </p:spPr>
        <p:txBody>
          <a:bodyPr/>
          <a:lstStyle/>
          <a:p>
            <a:pPr algn="l"/>
            <a:r>
              <a:rPr lang="zh-CN" altLang="en-US" sz="2400" dirty="0"/>
              <a:t>收集和分析从已经上市的医疗器械获得的经验的系统过程。</a:t>
            </a:r>
          </a:p>
        </p:txBody>
      </p:sp>
      <p:graphicFrame>
        <p:nvGraphicFramePr>
          <p:cNvPr id="18" name="图示 17">
            <a:extLst>
              <a:ext uri="{FF2B5EF4-FFF2-40B4-BE49-F238E27FC236}">
                <a16:creationId xmlns:a16="http://schemas.microsoft.com/office/drawing/2014/main" xmlns="" id="{61870241-8CD7-48F2-82CC-9FE8B3DEBD0E}"/>
              </a:ext>
            </a:extLst>
          </p:cNvPr>
          <p:cNvGraphicFramePr/>
          <p:nvPr>
            <p:extLst>
              <p:ext uri="{D42A27DB-BD31-4B8C-83A1-F6EECF244321}">
                <p14:modId xmlns:p14="http://schemas.microsoft.com/office/powerpoint/2010/main" val="2206045870"/>
              </p:ext>
            </p:extLst>
          </p:nvPr>
        </p:nvGraphicFramePr>
        <p:xfrm>
          <a:off x="3563888" y="2794000"/>
          <a:ext cx="558011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85054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648072"/>
          </a:xfrm>
        </p:spPr>
        <p:txBody>
          <a:bodyPr/>
          <a:lstStyle/>
          <a:p>
            <a:r>
              <a:rPr lang="en-US" altLang="zh-CN" sz="3600" dirty="0">
                <a:ea typeface="+mj-ea"/>
              </a:rPr>
              <a:t>3.15</a:t>
            </a:r>
            <a:r>
              <a:rPr lang="zh-CN" altLang="en-US" sz="3600" dirty="0">
                <a:ea typeface="+mj-ea"/>
              </a:rPr>
              <a:t>产品</a:t>
            </a:r>
            <a:r>
              <a:rPr lang="en-US" altLang="zh-CN" sz="3600" dirty="0">
                <a:ea typeface="+mj-ea"/>
              </a:rPr>
              <a:t>product</a:t>
            </a:r>
            <a:endParaRPr lang="zh-CN" altLang="en-US" sz="3600" dirty="0">
              <a:ea typeface="+mj-ea"/>
            </a:endParaRPr>
          </a:p>
        </p:txBody>
      </p:sp>
      <p:sp>
        <p:nvSpPr>
          <p:cNvPr id="3" name="副标题 2"/>
          <p:cNvSpPr>
            <a:spLocks noGrp="1"/>
          </p:cNvSpPr>
          <p:nvPr>
            <p:ph type="subTitle" idx="1"/>
          </p:nvPr>
        </p:nvSpPr>
        <p:spPr>
          <a:xfrm>
            <a:off x="683568" y="1916832"/>
            <a:ext cx="7884368" cy="4581128"/>
          </a:xfrm>
        </p:spPr>
        <p:txBody>
          <a:bodyPr/>
          <a:lstStyle/>
          <a:p>
            <a:pPr algn="l"/>
            <a:r>
              <a:rPr lang="zh-CN" altLang="en-US" sz="2400" dirty="0"/>
              <a:t>过程的结果</a:t>
            </a:r>
          </a:p>
          <a:p>
            <a:pPr algn="l"/>
            <a:r>
              <a:rPr lang="zh-CN" altLang="en-US" sz="2400" dirty="0"/>
              <a:t>注 </a:t>
            </a:r>
            <a:r>
              <a:rPr lang="en-US" altLang="zh-CN" sz="2400" dirty="0"/>
              <a:t>1</a:t>
            </a:r>
            <a:r>
              <a:rPr lang="zh-CN" altLang="en-US" sz="2400" dirty="0"/>
              <a:t>：有下列四种通用的产品类别：</a:t>
            </a:r>
          </a:p>
          <a:p>
            <a:pPr algn="l"/>
            <a:r>
              <a:rPr lang="en-US" altLang="zh-CN" sz="2400" dirty="0"/>
              <a:t>——</a:t>
            </a:r>
            <a:r>
              <a:rPr lang="zh-CN" altLang="en-US" sz="2400" dirty="0"/>
              <a:t>服务（如运输）；</a:t>
            </a:r>
          </a:p>
          <a:p>
            <a:pPr algn="l"/>
            <a:r>
              <a:rPr lang="en-US" altLang="zh-CN" sz="2400" dirty="0"/>
              <a:t>——</a:t>
            </a:r>
            <a:r>
              <a:rPr lang="zh-CN" altLang="en-US" sz="2400" dirty="0"/>
              <a:t>软件（如计算机程序、字典）；</a:t>
            </a:r>
          </a:p>
          <a:p>
            <a:pPr algn="l"/>
            <a:r>
              <a:rPr lang="en-US" altLang="zh-CN" sz="2400" dirty="0"/>
              <a:t>——</a:t>
            </a:r>
            <a:r>
              <a:rPr lang="zh-CN" altLang="en-US" sz="2400" dirty="0"/>
              <a:t>硬件（如发动机机械零件）；</a:t>
            </a:r>
          </a:p>
          <a:p>
            <a:pPr algn="l"/>
            <a:r>
              <a:rPr lang="en-US" altLang="zh-CN" sz="2400" dirty="0"/>
              <a:t>——</a:t>
            </a:r>
            <a:r>
              <a:rPr lang="zh-CN" altLang="en-US" sz="2400" dirty="0"/>
              <a:t>流程性材料（如润滑油）。</a:t>
            </a:r>
          </a:p>
          <a:p>
            <a:pPr algn="l"/>
            <a:r>
              <a:rPr lang="zh-CN" altLang="en-US" sz="2400" dirty="0"/>
              <a:t>许多产品由分属于不同产品类别的成分构成，其属性是服务、软件、硬件或流程性材料取决于产品的主导成分。例如：产品“汽车”是由硬件（如轮胎）、流程性材料（如燃料、冷却液）、软件（如发动机控制软件、驾驶员手册）和服务（如销售人员所做的操作说明）所组成。</a:t>
            </a:r>
          </a:p>
        </p:txBody>
      </p:sp>
    </p:spTree>
    <p:extLst>
      <p:ext uri="{BB962C8B-B14F-4D97-AF65-F5344CB8AC3E}">
        <p14:creationId xmlns:p14="http://schemas.microsoft.com/office/powerpoint/2010/main" val="394573111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648072"/>
          </a:xfrm>
        </p:spPr>
        <p:txBody>
          <a:bodyPr/>
          <a:lstStyle/>
          <a:p>
            <a:r>
              <a:rPr lang="en-US" altLang="zh-CN" sz="3600" dirty="0">
                <a:ea typeface="+mj-ea"/>
              </a:rPr>
              <a:t>3.15</a:t>
            </a:r>
            <a:r>
              <a:rPr lang="zh-CN" altLang="en-US" sz="3600" dirty="0">
                <a:ea typeface="+mj-ea"/>
              </a:rPr>
              <a:t>产品</a:t>
            </a:r>
            <a:r>
              <a:rPr lang="en-US" altLang="zh-CN" sz="3600" dirty="0">
                <a:ea typeface="+mj-ea"/>
              </a:rPr>
              <a:t>product</a:t>
            </a:r>
            <a:endParaRPr lang="zh-CN" altLang="en-US" sz="3600" dirty="0">
              <a:ea typeface="+mj-ea"/>
            </a:endParaRPr>
          </a:p>
        </p:txBody>
      </p:sp>
      <p:sp>
        <p:nvSpPr>
          <p:cNvPr id="3" name="副标题 2"/>
          <p:cNvSpPr>
            <a:spLocks noGrp="1"/>
          </p:cNvSpPr>
          <p:nvPr>
            <p:ph type="subTitle" idx="1"/>
          </p:nvPr>
        </p:nvSpPr>
        <p:spPr>
          <a:xfrm>
            <a:off x="611560" y="1916832"/>
            <a:ext cx="8064896" cy="4176464"/>
          </a:xfrm>
        </p:spPr>
        <p:txBody>
          <a:bodyPr/>
          <a:lstStyle/>
          <a:p>
            <a:pPr algn="l"/>
            <a:r>
              <a:rPr lang="zh-CN" altLang="en-US" sz="2400" dirty="0"/>
              <a:t>注 </a:t>
            </a:r>
            <a:r>
              <a:rPr lang="en-US" altLang="zh-CN" sz="2400" dirty="0"/>
              <a:t>2</a:t>
            </a:r>
            <a:r>
              <a:rPr lang="zh-CN" altLang="en-US" sz="2400" dirty="0"/>
              <a:t>：服务通常是无形的，并且是在供方和顾客接触面上需要完成至少一项活动的结果。服务的提供可涉及，例如：</a:t>
            </a:r>
          </a:p>
          <a:p>
            <a:pPr algn="l"/>
            <a:r>
              <a:rPr lang="en-US" altLang="zh-CN" sz="2400" dirty="0"/>
              <a:t>——</a:t>
            </a:r>
            <a:r>
              <a:rPr lang="zh-CN" altLang="en-US" sz="2400" dirty="0"/>
              <a:t>在顾客提供的有形产品（如需要维修的汽车）上所完成的活动；</a:t>
            </a:r>
          </a:p>
          <a:p>
            <a:pPr algn="l"/>
            <a:r>
              <a:rPr lang="en-US" altLang="zh-CN" sz="2400" dirty="0"/>
              <a:t>——</a:t>
            </a:r>
            <a:r>
              <a:rPr lang="zh-CN" altLang="en-US" sz="2400" dirty="0"/>
              <a:t>在顾客提供的无形产品（如为准备纳税申报单所需的损益表）上完成的活动；</a:t>
            </a:r>
          </a:p>
          <a:p>
            <a:pPr algn="l"/>
            <a:r>
              <a:rPr lang="en-US" altLang="zh-CN" sz="2400" dirty="0"/>
              <a:t>——</a:t>
            </a:r>
            <a:r>
              <a:rPr lang="zh-CN" altLang="en-US" sz="2400" dirty="0"/>
              <a:t>无形产品的交付（（如知识传授方面的信息提供）；</a:t>
            </a:r>
          </a:p>
          <a:p>
            <a:pPr algn="l"/>
            <a:r>
              <a:rPr lang="en-US" altLang="zh-CN" sz="2400" dirty="0"/>
              <a:t>——</a:t>
            </a:r>
            <a:r>
              <a:rPr lang="zh-CN" altLang="en-US" sz="2400" dirty="0"/>
              <a:t>为顾客创造氛围（如在宾馆和饭店）。</a:t>
            </a:r>
          </a:p>
          <a:p>
            <a:pPr algn="l"/>
            <a:r>
              <a:rPr lang="zh-CN" altLang="en-US" sz="2400" dirty="0"/>
              <a:t>软件由信息组成，通常是无形产品，并可以方法、报告或程序的形式存在。</a:t>
            </a:r>
          </a:p>
        </p:txBody>
      </p:sp>
    </p:spTree>
    <p:extLst>
      <p:ext uri="{BB962C8B-B14F-4D97-AF65-F5344CB8AC3E}">
        <p14:creationId xmlns:p14="http://schemas.microsoft.com/office/powerpoint/2010/main" val="23827860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648072"/>
          </a:xfrm>
        </p:spPr>
        <p:txBody>
          <a:bodyPr/>
          <a:lstStyle/>
          <a:p>
            <a:r>
              <a:rPr lang="en-US" altLang="zh-CN" sz="3600" dirty="0">
                <a:ea typeface="+mj-ea"/>
              </a:rPr>
              <a:t>3.15</a:t>
            </a:r>
            <a:r>
              <a:rPr lang="zh-CN" altLang="en-US" sz="3600" dirty="0">
                <a:ea typeface="+mj-ea"/>
              </a:rPr>
              <a:t>产品</a:t>
            </a:r>
            <a:r>
              <a:rPr lang="en-US" altLang="zh-CN" sz="3600" dirty="0">
                <a:ea typeface="+mj-ea"/>
              </a:rPr>
              <a:t>product</a:t>
            </a:r>
            <a:endParaRPr lang="zh-CN" altLang="en-US" sz="3600" dirty="0">
              <a:ea typeface="+mj-ea"/>
            </a:endParaRPr>
          </a:p>
        </p:txBody>
      </p:sp>
      <p:sp>
        <p:nvSpPr>
          <p:cNvPr id="3" name="副标题 2"/>
          <p:cNvSpPr>
            <a:spLocks noGrp="1"/>
          </p:cNvSpPr>
          <p:nvPr>
            <p:ph type="subTitle" idx="1"/>
          </p:nvPr>
        </p:nvSpPr>
        <p:spPr>
          <a:xfrm>
            <a:off x="611560" y="1916832"/>
            <a:ext cx="8064896" cy="3240360"/>
          </a:xfrm>
        </p:spPr>
        <p:txBody>
          <a:bodyPr/>
          <a:lstStyle/>
          <a:p>
            <a:pPr algn="l"/>
            <a:r>
              <a:rPr lang="zh-CN" altLang="en-US" dirty="0"/>
              <a:t>硬件通常是有形产品，其量具有计数的特性。</a:t>
            </a:r>
            <a:endParaRPr lang="en-US" altLang="zh-CN" dirty="0"/>
          </a:p>
          <a:p>
            <a:pPr algn="l"/>
            <a:r>
              <a:rPr lang="zh-CN" altLang="en-US" dirty="0"/>
              <a:t>流程性材料通常是有形产品，其量具有连续的特性。</a:t>
            </a:r>
            <a:endParaRPr lang="en-US" altLang="zh-CN" dirty="0"/>
          </a:p>
          <a:p>
            <a:pPr algn="l"/>
            <a:r>
              <a:rPr lang="zh-CN" altLang="en-US" dirty="0"/>
              <a:t>硬件和流程性材料经常被称为货物。</a:t>
            </a:r>
            <a:endParaRPr lang="en-US" altLang="zh-CN" dirty="0"/>
          </a:p>
          <a:p>
            <a:pPr algn="l"/>
            <a:endParaRPr lang="zh-CN" altLang="en-US" dirty="0"/>
          </a:p>
          <a:p>
            <a:pPr algn="l"/>
            <a:r>
              <a:rPr lang="zh-CN" altLang="en-US" dirty="0"/>
              <a:t>注 </a:t>
            </a:r>
            <a:r>
              <a:rPr lang="en-US" altLang="zh-CN" dirty="0"/>
              <a:t>3</a:t>
            </a:r>
            <a:r>
              <a:rPr lang="zh-CN" altLang="en-US" dirty="0"/>
              <a:t>：“产品”的此定义不同于 </a:t>
            </a:r>
            <a:r>
              <a:rPr lang="en-US" altLang="zh-CN" dirty="0"/>
              <a:t>GB/T19000-2016 </a:t>
            </a:r>
            <a:r>
              <a:rPr lang="zh-CN" altLang="en-US" dirty="0"/>
              <a:t>界定的定义。</a:t>
            </a:r>
          </a:p>
        </p:txBody>
      </p:sp>
    </p:spTree>
    <p:extLst>
      <p:ext uri="{BB962C8B-B14F-4D97-AF65-F5344CB8AC3E}">
        <p14:creationId xmlns:p14="http://schemas.microsoft.com/office/powerpoint/2010/main" val="171025656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1224136"/>
          </a:xfrm>
        </p:spPr>
        <p:txBody>
          <a:bodyPr/>
          <a:lstStyle/>
          <a:p>
            <a:r>
              <a:rPr lang="en-US" altLang="zh-CN" sz="3600" dirty="0">
                <a:ea typeface="+mj-ea"/>
              </a:rPr>
              <a:t>3.16</a:t>
            </a:r>
            <a:r>
              <a:rPr lang="zh-CN" altLang="en-US" sz="3600" dirty="0">
                <a:ea typeface="+mj-ea"/>
              </a:rPr>
              <a:t>采购产品</a:t>
            </a:r>
            <a:r>
              <a:rPr lang="en-US" altLang="zh-CN" sz="3600" dirty="0">
                <a:ea typeface="+mj-ea"/>
              </a:rPr>
              <a:t>purchased product</a:t>
            </a:r>
            <a:br>
              <a:rPr lang="en-US" altLang="zh-CN" sz="3600" dirty="0">
                <a:ea typeface="+mj-ea"/>
              </a:rPr>
            </a:br>
            <a:r>
              <a:rPr lang="zh-CN" altLang="en-US" sz="3600" dirty="0">
                <a:latin typeface="楷体" pitchFamily="49" charset="-122"/>
                <a:ea typeface="楷体" pitchFamily="49" charset="-122"/>
              </a:rPr>
              <a:t>（新增加）</a:t>
            </a:r>
            <a:endParaRPr lang="zh-CN" altLang="en-US" sz="3600" dirty="0">
              <a:ea typeface="+mj-ea"/>
            </a:endParaRPr>
          </a:p>
        </p:txBody>
      </p:sp>
      <p:sp>
        <p:nvSpPr>
          <p:cNvPr id="3" name="副标题 2"/>
          <p:cNvSpPr>
            <a:spLocks noGrp="1"/>
          </p:cNvSpPr>
          <p:nvPr>
            <p:ph type="subTitle" idx="1"/>
          </p:nvPr>
        </p:nvSpPr>
        <p:spPr>
          <a:xfrm>
            <a:off x="971600" y="2852936"/>
            <a:ext cx="7344816" cy="2088232"/>
          </a:xfrm>
        </p:spPr>
        <p:txBody>
          <a:bodyPr/>
          <a:lstStyle/>
          <a:p>
            <a:pPr algn="l"/>
            <a:r>
              <a:rPr lang="zh-CN" altLang="en-US" dirty="0"/>
              <a:t>由组织质量管理体系以外的一方提供的产品</a:t>
            </a:r>
            <a:endParaRPr lang="en-US" altLang="zh-CN" dirty="0"/>
          </a:p>
          <a:p>
            <a:pPr algn="l"/>
            <a:endParaRPr lang="zh-CN" altLang="en-US" dirty="0"/>
          </a:p>
          <a:p>
            <a:pPr algn="l"/>
            <a:r>
              <a:rPr lang="zh-CN" altLang="en-US" dirty="0"/>
              <a:t>注 </a:t>
            </a:r>
            <a:r>
              <a:rPr lang="en-US" altLang="zh-CN" dirty="0"/>
              <a:t>1</a:t>
            </a:r>
            <a:r>
              <a:rPr lang="zh-CN" altLang="en-US" dirty="0"/>
              <a:t>：提供产品不一定能推断出商业或财务安排。</a:t>
            </a:r>
          </a:p>
        </p:txBody>
      </p:sp>
    </p:spTree>
    <p:extLst>
      <p:ext uri="{BB962C8B-B14F-4D97-AF65-F5344CB8AC3E}">
        <p14:creationId xmlns:p14="http://schemas.microsoft.com/office/powerpoint/2010/main" val="29753498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sz="3600" dirty="0">
                <a:ea typeface="+mj-ea"/>
              </a:rPr>
              <a:t>3.17</a:t>
            </a:r>
            <a:r>
              <a:rPr lang="zh-CN" altLang="en-US" sz="3600" dirty="0">
                <a:ea typeface="+mj-ea"/>
              </a:rPr>
              <a:t>风险</a:t>
            </a:r>
            <a:r>
              <a:rPr lang="en-US" altLang="zh-CN" sz="3600" dirty="0">
                <a:ea typeface="+mj-ea"/>
              </a:rPr>
              <a:t>risk</a:t>
            </a:r>
            <a:br>
              <a:rPr lang="en-US" altLang="zh-CN" sz="3600" dirty="0">
                <a:ea typeface="+mj-ea"/>
              </a:rPr>
            </a:br>
            <a:r>
              <a:rPr lang="zh-CN" altLang="en-US" sz="3600" dirty="0">
                <a:latin typeface="楷体" pitchFamily="49" charset="-122"/>
                <a:ea typeface="楷体" pitchFamily="49" charset="-122"/>
              </a:rPr>
              <a:t>（新增加）</a:t>
            </a:r>
            <a:endParaRPr lang="zh-CN" altLang="en-US" sz="3600" dirty="0">
              <a:ea typeface="+mj-ea"/>
            </a:endParaRPr>
          </a:p>
        </p:txBody>
      </p:sp>
      <p:sp>
        <p:nvSpPr>
          <p:cNvPr id="3" name="副标题 2"/>
          <p:cNvSpPr>
            <a:spLocks noGrp="1"/>
          </p:cNvSpPr>
          <p:nvPr>
            <p:ph type="subTitle" idx="1"/>
          </p:nvPr>
        </p:nvSpPr>
        <p:spPr>
          <a:xfrm>
            <a:off x="1259632" y="2852936"/>
            <a:ext cx="7272808" cy="3024336"/>
          </a:xfrm>
        </p:spPr>
        <p:txBody>
          <a:bodyPr/>
          <a:lstStyle/>
          <a:p>
            <a:pPr algn="l"/>
            <a:r>
              <a:rPr lang="zh-CN" altLang="en-US" dirty="0"/>
              <a:t>伤害发生的概率和该伤害严重度的组合</a:t>
            </a:r>
            <a:endParaRPr lang="en-US" altLang="zh-CN" dirty="0"/>
          </a:p>
          <a:p>
            <a:pPr algn="l"/>
            <a:endParaRPr lang="zh-CN" altLang="en-US" dirty="0"/>
          </a:p>
          <a:p>
            <a:pPr algn="l"/>
            <a:r>
              <a:rPr lang="zh-CN" altLang="en-US" dirty="0"/>
              <a:t>注 </a:t>
            </a:r>
            <a:r>
              <a:rPr lang="en-US" altLang="zh-CN" dirty="0"/>
              <a:t>1</a:t>
            </a:r>
            <a:r>
              <a:rPr lang="zh-CN" altLang="en-US" dirty="0"/>
              <a:t>：“风险”的此定义不同于</a:t>
            </a:r>
            <a:r>
              <a:rPr lang="en-US" altLang="zh-CN" dirty="0"/>
              <a:t>GB/T19000-2016</a:t>
            </a:r>
            <a:r>
              <a:rPr lang="zh-CN" altLang="en-US" dirty="0"/>
              <a:t>界定的定义。</a:t>
            </a:r>
            <a:endParaRPr lang="en-US" altLang="zh-CN" dirty="0"/>
          </a:p>
          <a:p>
            <a:pPr algn="l"/>
            <a:endParaRPr lang="en-US" altLang="zh-CN" dirty="0"/>
          </a:p>
          <a:p>
            <a:pPr algn="l"/>
            <a:r>
              <a:rPr lang="zh-CN" altLang="en-US" dirty="0">
                <a:latin typeface="楷体" pitchFamily="49" charset="-122"/>
                <a:ea typeface="楷体" pitchFamily="49" charset="-122"/>
              </a:rPr>
              <a:t>研发阶段开始做，没有探测度</a:t>
            </a:r>
          </a:p>
          <a:p>
            <a:pPr algn="l"/>
            <a:endParaRPr lang="zh-CN" altLang="en-US" dirty="0"/>
          </a:p>
        </p:txBody>
      </p:sp>
    </p:spTree>
    <p:extLst>
      <p:ext uri="{BB962C8B-B14F-4D97-AF65-F5344CB8AC3E}">
        <p14:creationId xmlns:p14="http://schemas.microsoft.com/office/powerpoint/2010/main" val="31669766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sz="3600" dirty="0">
                <a:ea typeface="+mj-ea"/>
              </a:rPr>
              <a:t>3.18</a:t>
            </a:r>
            <a:r>
              <a:rPr lang="zh-CN" altLang="en-US" sz="3600" dirty="0">
                <a:ea typeface="+mj-ea"/>
              </a:rPr>
              <a:t>风险管理</a:t>
            </a:r>
            <a:r>
              <a:rPr lang="en-US" altLang="zh-CN" sz="3600" dirty="0">
                <a:ea typeface="+mj-ea"/>
              </a:rPr>
              <a:t>risk management</a:t>
            </a:r>
            <a:br>
              <a:rPr lang="en-US" altLang="zh-CN" sz="3600" dirty="0">
                <a:ea typeface="+mj-ea"/>
              </a:rPr>
            </a:br>
            <a:r>
              <a:rPr lang="zh-CN" altLang="en-US" sz="3600" dirty="0">
                <a:latin typeface="楷体" pitchFamily="49" charset="-122"/>
                <a:ea typeface="楷体" pitchFamily="49" charset="-122"/>
              </a:rPr>
              <a:t>（新增加）</a:t>
            </a:r>
            <a:endParaRPr lang="zh-CN" altLang="en-US" sz="3600" dirty="0">
              <a:ea typeface="+mj-ea"/>
            </a:endParaRPr>
          </a:p>
        </p:txBody>
      </p:sp>
      <p:sp>
        <p:nvSpPr>
          <p:cNvPr id="3" name="副标题 2"/>
          <p:cNvSpPr>
            <a:spLocks noGrp="1"/>
          </p:cNvSpPr>
          <p:nvPr>
            <p:ph type="subTitle" idx="1"/>
          </p:nvPr>
        </p:nvSpPr>
        <p:spPr>
          <a:xfrm>
            <a:off x="1259632" y="2852936"/>
            <a:ext cx="6696744" cy="2952328"/>
          </a:xfrm>
        </p:spPr>
        <p:txBody>
          <a:bodyPr/>
          <a:lstStyle/>
          <a:p>
            <a:pPr algn="l"/>
            <a:r>
              <a:rPr lang="zh-CN" altLang="en-US" dirty="0"/>
              <a:t>用于风险分析、评价、控制和监视工作的管理方针、程序及其实践的系统运用</a:t>
            </a:r>
            <a:endParaRPr lang="en-US" altLang="zh-CN" dirty="0"/>
          </a:p>
          <a:p>
            <a:pPr algn="l"/>
            <a:endParaRPr lang="en-US" altLang="zh-CN" dirty="0"/>
          </a:p>
          <a:p>
            <a:pPr algn="l"/>
            <a:r>
              <a:rPr lang="zh-CN" altLang="en-US" dirty="0">
                <a:latin typeface="楷体" pitchFamily="49" charset="-122"/>
                <a:ea typeface="楷体" pitchFamily="49" charset="-122"/>
              </a:rPr>
              <a:t>在</a:t>
            </a:r>
            <a:r>
              <a:rPr lang="en-US" altLang="zh-CN" dirty="0">
                <a:latin typeface="楷体" pitchFamily="49" charset="-122"/>
                <a:ea typeface="楷体" pitchFamily="49" charset="-122"/>
              </a:rPr>
              <a:t>7.1</a:t>
            </a:r>
            <a:r>
              <a:rPr lang="zh-CN" altLang="en-US" dirty="0">
                <a:latin typeface="楷体" pitchFamily="49" charset="-122"/>
                <a:ea typeface="楷体" pitchFamily="49" charset="-122"/>
              </a:rPr>
              <a:t>产品实现的策划处有提及，对于零部件厂商风险管理的很多内容不适用，但要有程序。</a:t>
            </a:r>
          </a:p>
        </p:txBody>
      </p:sp>
    </p:spTree>
    <p:extLst>
      <p:ext uri="{BB962C8B-B14F-4D97-AF65-F5344CB8AC3E}">
        <p14:creationId xmlns:p14="http://schemas.microsoft.com/office/powerpoint/2010/main" val="18455010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sz="3600" dirty="0">
                <a:ea typeface="+mj-ea"/>
              </a:rPr>
              <a:t>3.19</a:t>
            </a:r>
            <a:r>
              <a:rPr lang="zh-CN" altLang="en-US" sz="3600" dirty="0">
                <a:ea typeface="+mj-ea"/>
              </a:rPr>
              <a:t>无菌屏障系统</a:t>
            </a:r>
            <a:r>
              <a:rPr lang="en-US" altLang="zh-CN" sz="3600" dirty="0">
                <a:ea typeface="+mj-ea"/>
              </a:rPr>
              <a:t/>
            </a:r>
            <a:br>
              <a:rPr lang="en-US" altLang="zh-CN" sz="3600" dirty="0">
                <a:ea typeface="+mj-ea"/>
              </a:rPr>
            </a:br>
            <a:r>
              <a:rPr lang="en-US" altLang="zh-CN" sz="3600" dirty="0">
                <a:ea typeface="+mj-ea"/>
              </a:rPr>
              <a:t>sterile barrier system</a:t>
            </a:r>
            <a:endParaRPr lang="zh-CN" altLang="en-US" sz="3600" dirty="0">
              <a:ea typeface="+mj-ea"/>
            </a:endParaRPr>
          </a:p>
        </p:txBody>
      </p:sp>
      <p:sp>
        <p:nvSpPr>
          <p:cNvPr id="3" name="副标题 2"/>
          <p:cNvSpPr>
            <a:spLocks noGrp="1"/>
          </p:cNvSpPr>
          <p:nvPr>
            <p:ph type="subTitle" idx="1"/>
          </p:nvPr>
        </p:nvSpPr>
        <p:spPr>
          <a:xfrm>
            <a:off x="1043608" y="2852936"/>
            <a:ext cx="7056784" cy="2088232"/>
          </a:xfrm>
        </p:spPr>
        <p:txBody>
          <a:bodyPr/>
          <a:lstStyle/>
          <a:p>
            <a:pPr algn="l"/>
            <a:r>
              <a:rPr lang="zh-CN" altLang="en-US" dirty="0"/>
              <a:t>防止微生物进入并能使产品在使用地点无菌取用的最小包装。</a:t>
            </a:r>
            <a:endParaRPr lang="en-US" altLang="zh-CN" dirty="0"/>
          </a:p>
          <a:p>
            <a:pPr algn="l"/>
            <a:endParaRPr lang="en-US" altLang="zh-CN" dirty="0"/>
          </a:p>
          <a:p>
            <a:pPr algn="l"/>
            <a:r>
              <a:rPr lang="zh-CN" altLang="en-US" dirty="0">
                <a:latin typeface="楷体" pitchFamily="49" charset="-122"/>
                <a:ea typeface="楷体" pitchFamily="49" charset="-122"/>
              </a:rPr>
              <a:t>来源：</a:t>
            </a:r>
            <a:r>
              <a:rPr lang="en-US" altLang="zh-CN" dirty="0">
                <a:latin typeface="+mn-ea"/>
              </a:rPr>
              <a:t>ISO11607-1</a:t>
            </a:r>
            <a:endParaRPr lang="zh-CN" altLang="en-US" dirty="0">
              <a:latin typeface="+mn-ea"/>
            </a:endParaRPr>
          </a:p>
        </p:txBody>
      </p:sp>
    </p:spTree>
    <p:extLst>
      <p:ext uri="{BB962C8B-B14F-4D97-AF65-F5344CB8AC3E}">
        <p14:creationId xmlns:p14="http://schemas.microsoft.com/office/powerpoint/2010/main" val="231098293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sz="3600" dirty="0">
                <a:ea typeface="+mj-ea"/>
              </a:rPr>
              <a:t>3.20</a:t>
            </a:r>
            <a:r>
              <a:rPr lang="zh-CN" altLang="en-US" sz="3600" dirty="0">
                <a:ea typeface="+mj-ea"/>
              </a:rPr>
              <a:t>无菌医疗器械</a:t>
            </a:r>
            <a:r>
              <a:rPr lang="en-US" altLang="zh-CN" sz="3600" dirty="0">
                <a:ea typeface="+mj-ea"/>
              </a:rPr>
              <a:t/>
            </a:r>
            <a:br>
              <a:rPr lang="en-US" altLang="zh-CN" sz="3600" dirty="0">
                <a:ea typeface="+mj-ea"/>
              </a:rPr>
            </a:br>
            <a:r>
              <a:rPr lang="en-US" altLang="zh-CN" sz="3600" dirty="0">
                <a:ea typeface="+mj-ea"/>
              </a:rPr>
              <a:t>sterile medical device</a:t>
            </a:r>
            <a:endParaRPr lang="zh-CN" altLang="en-US" sz="3600" dirty="0">
              <a:ea typeface="+mj-ea"/>
            </a:endParaRPr>
          </a:p>
        </p:txBody>
      </p:sp>
      <p:sp>
        <p:nvSpPr>
          <p:cNvPr id="3" name="副标题 2"/>
          <p:cNvSpPr>
            <a:spLocks noGrp="1"/>
          </p:cNvSpPr>
          <p:nvPr>
            <p:ph type="subTitle" idx="1"/>
          </p:nvPr>
        </p:nvSpPr>
        <p:spPr>
          <a:xfrm>
            <a:off x="1259632" y="2852936"/>
            <a:ext cx="7200800" cy="3456384"/>
          </a:xfrm>
        </p:spPr>
        <p:txBody>
          <a:bodyPr/>
          <a:lstStyle/>
          <a:p>
            <a:pPr algn="l"/>
            <a:r>
              <a:rPr lang="zh-CN" altLang="en-US" dirty="0"/>
              <a:t>预期满足无菌要求的医疗器械</a:t>
            </a:r>
          </a:p>
          <a:p>
            <a:pPr algn="l"/>
            <a:r>
              <a:rPr lang="zh-CN" altLang="en-US" dirty="0"/>
              <a:t>注 </a:t>
            </a:r>
            <a:r>
              <a:rPr lang="en-US" altLang="zh-CN" dirty="0"/>
              <a:t>1</a:t>
            </a:r>
            <a:r>
              <a:rPr lang="zh-CN" altLang="en-US" dirty="0"/>
              <a:t>：对医疗器械无菌的要求，可按适用的法规要求或标准执行。</a:t>
            </a:r>
            <a:endParaRPr lang="en-US" altLang="zh-CN" dirty="0"/>
          </a:p>
          <a:p>
            <a:pPr algn="l"/>
            <a:r>
              <a:rPr lang="en-US" altLang="zh-CN" dirty="0">
                <a:latin typeface="楷体" pitchFamily="49" charset="-122"/>
                <a:ea typeface="楷体" pitchFamily="49" charset="-122"/>
              </a:rPr>
              <a:t>[</a:t>
            </a:r>
            <a:r>
              <a:rPr lang="zh-CN" altLang="en-US" dirty="0">
                <a:latin typeface="楷体" pitchFamily="49" charset="-122"/>
                <a:ea typeface="楷体" pitchFamily="49" charset="-122"/>
              </a:rPr>
              <a:t>中国法规</a:t>
            </a:r>
            <a:r>
              <a:rPr lang="en-US" altLang="zh-CN" dirty="0">
                <a:latin typeface="楷体" pitchFamily="49" charset="-122"/>
                <a:ea typeface="楷体" pitchFamily="49" charset="-122"/>
              </a:rPr>
              <a:t>]</a:t>
            </a:r>
          </a:p>
          <a:p>
            <a:pPr algn="l"/>
            <a:r>
              <a:rPr lang="zh-CN" altLang="en-US" dirty="0">
                <a:latin typeface="楷体" pitchFamily="49" charset="-122"/>
                <a:ea typeface="楷体" pitchFamily="49" charset="-122"/>
              </a:rPr>
              <a:t>无菌：产品上无存活微生物的状态</a:t>
            </a:r>
            <a:endParaRPr lang="en-US" altLang="zh-CN" dirty="0">
              <a:latin typeface="楷体" pitchFamily="49" charset="-122"/>
              <a:ea typeface="楷体" pitchFamily="49" charset="-122"/>
            </a:endParaRPr>
          </a:p>
          <a:p>
            <a:pPr algn="l"/>
            <a:r>
              <a:rPr lang="zh-CN" altLang="en-US" dirty="0">
                <a:latin typeface="楷体" pitchFamily="49" charset="-122"/>
                <a:ea typeface="楷体" pitchFamily="49" charset="-122"/>
              </a:rPr>
              <a:t>但绝对的无菌是无法测量的，通常认为达到</a:t>
            </a:r>
            <a:r>
              <a:rPr lang="en-US" altLang="zh-CN" dirty="0">
                <a:latin typeface="+mn-ea"/>
              </a:rPr>
              <a:t>SAL</a:t>
            </a:r>
            <a:r>
              <a:rPr lang="zh-CN" altLang="en-US" dirty="0">
                <a:latin typeface="+mn-ea"/>
              </a:rPr>
              <a:t>≤</a:t>
            </a:r>
            <a:r>
              <a:rPr lang="en-US" altLang="zh-CN" dirty="0">
                <a:latin typeface="+mn-ea"/>
              </a:rPr>
              <a:t>10</a:t>
            </a:r>
            <a:r>
              <a:rPr lang="en-US" altLang="zh-CN" baseline="30000" dirty="0">
                <a:latin typeface="+mn-ea"/>
              </a:rPr>
              <a:t>-6</a:t>
            </a:r>
            <a:r>
              <a:rPr lang="zh-CN" altLang="en-US" dirty="0">
                <a:latin typeface="楷体" pitchFamily="49" charset="-122"/>
                <a:ea typeface="楷体" pitchFamily="49" charset="-122"/>
              </a:rPr>
              <a:t>，即可认为是无菌的。</a:t>
            </a:r>
          </a:p>
          <a:p>
            <a:pPr algn="l"/>
            <a:endParaRPr lang="zh-CN" altLang="en-US" dirty="0"/>
          </a:p>
          <a:p>
            <a:pPr algn="l"/>
            <a:endParaRPr lang="zh-CN" altLang="en-US" dirty="0"/>
          </a:p>
        </p:txBody>
      </p:sp>
    </p:spTree>
    <p:extLst>
      <p:ext uri="{BB962C8B-B14F-4D97-AF65-F5344CB8AC3E}">
        <p14:creationId xmlns:p14="http://schemas.microsoft.com/office/powerpoint/2010/main" val="310597431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648072"/>
          </a:xfrm>
        </p:spPr>
        <p:txBody>
          <a:bodyPr/>
          <a:lstStyle/>
          <a:p>
            <a:r>
              <a:rPr lang="en-US" altLang="zh-CN" dirty="0"/>
              <a:t>4.1</a:t>
            </a:r>
            <a:r>
              <a:rPr lang="zh-CN" altLang="en-US" dirty="0"/>
              <a:t>总要求</a:t>
            </a:r>
          </a:p>
        </p:txBody>
      </p:sp>
      <p:sp>
        <p:nvSpPr>
          <p:cNvPr id="3" name="副标题 2"/>
          <p:cNvSpPr>
            <a:spLocks noGrp="1"/>
          </p:cNvSpPr>
          <p:nvPr>
            <p:ph type="subTitle" idx="1"/>
          </p:nvPr>
        </p:nvSpPr>
        <p:spPr>
          <a:xfrm>
            <a:off x="611560" y="2060848"/>
            <a:ext cx="7920880" cy="4680520"/>
          </a:xfrm>
        </p:spPr>
        <p:txBody>
          <a:bodyPr/>
          <a:lstStyle/>
          <a:p>
            <a:pPr algn="l"/>
            <a:r>
              <a:rPr lang="en-US" altLang="zh-CN" sz="2400" dirty="0"/>
              <a:t>4.1.1 </a:t>
            </a:r>
            <a:r>
              <a:rPr lang="zh-CN" altLang="en-US" sz="2400" dirty="0"/>
              <a:t>组织应按照本标准的要求和适用的法规要求将质量管理体系形成文件并保持其有效性。</a:t>
            </a:r>
            <a:endParaRPr lang="en-US" altLang="zh-CN" sz="2400" dirty="0"/>
          </a:p>
          <a:p>
            <a:pPr algn="l"/>
            <a:r>
              <a:rPr lang="zh-CN" altLang="en-US" sz="2400" dirty="0">
                <a:latin typeface="楷体" pitchFamily="49" charset="-122"/>
                <a:ea typeface="楷体" pitchFamily="49" charset="-122"/>
              </a:rPr>
              <a:t>通过下述活动保持有效性：</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内审，管理评审，纠正</a:t>
            </a:r>
            <a:r>
              <a:rPr lang="en-US" altLang="zh-CN" sz="2400" dirty="0">
                <a:latin typeface="楷体" pitchFamily="49" charset="-122"/>
                <a:ea typeface="楷体" pitchFamily="49" charset="-122"/>
              </a:rPr>
              <a:t>/</a:t>
            </a:r>
            <a:r>
              <a:rPr lang="zh-CN" altLang="en-US" sz="2400" dirty="0">
                <a:latin typeface="楷体" pitchFamily="49" charset="-122"/>
                <a:ea typeface="楷体" pitchFamily="49" charset="-122"/>
              </a:rPr>
              <a:t>预防措施，独立的外部评审</a:t>
            </a:r>
          </a:p>
          <a:p>
            <a:pPr algn="l"/>
            <a:r>
              <a:rPr lang="zh-CN" altLang="en-US" sz="2400" dirty="0"/>
              <a:t>组织应按照本标准或适用的法规要求建立、实施和保持需要形成文件的所有要求、程序、活动或安排。</a:t>
            </a:r>
          </a:p>
          <a:p>
            <a:pPr algn="l"/>
            <a:r>
              <a:rPr lang="zh-CN" altLang="en-US" sz="2400" b="1" dirty="0">
                <a:solidFill>
                  <a:schemeClr val="tx1"/>
                </a:solidFill>
              </a:rPr>
              <a:t>组织应将其在适用的法规要求下所承担的一个或多个角色形成文件。</a:t>
            </a:r>
            <a:endParaRPr lang="en-US" altLang="zh-CN" sz="2400" b="1" dirty="0">
              <a:solidFill>
                <a:schemeClr val="tx1"/>
              </a:solidFill>
            </a:endParaRPr>
          </a:p>
          <a:p>
            <a:pPr algn="l"/>
            <a:r>
              <a:rPr lang="zh-CN" altLang="en-US" sz="2400" dirty="0">
                <a:latin typeface="楷体" pitchFamily="49" charset="-122"/>
                <a:ea typeface="楷体" pitchFamily="49" charset="-122"/>
              </a:rPr>
              <a:t>中国适用的法规要求：医疗器械生产质量管理规范</a:t>
            </a:r>
            <a:r>
              <a:rPr lang="en-US" altLang="zh-CN" sz="2400" dirty="0">
                <a:latin typeface="楷体" pitchFamily="49" charset="-122"/>
                <a:ea typeface="楷体" pitchFamily="49" charset="-122"/>
              </a:rPr>
              <a:t>……</a:t>
            </a:r>
            <a:endParaRPr lang="zh-CN" altLang="en-US" sz="2400" dirty="0">
              <a:latin typeface="楷体" pitchFamily="49" charset="-122"/>
              <a:ea typeface="楷体" pitchFamily="49" charset="-122"/>
            </a:endParaRPr>
          </a:p>
          <a:p>
            <a:pPr algn="l"/>
            <a:r>
              <a:rPr lang="zh-CN" altLang="en-US" sz="2400" dirty="0"/>
              <a:t>注：组织所承担的角色可能包括制造商、授权代表、进口商或经销商。</a:t>
            </a:r>
            <a:endParaRPr lang="en-US" altLang="zh-CN" sz="2400" dirty="0"/>
          </a:p>
        </p:txBody>
      </p:sp>
    </p:spTree>
    <p:extLst>
      <p:ext uri="{BB962C8B-B14F-4D97-AF65-F5344CB8AC3E}">
        <p14:creationId xmlns:p14="http://schemas.microsoft.com/office/powerpoint/2010/main" val="39310232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4.1</a:t>
            </a:r>
            <a:r>
              <a:rPr lang="zh-CN" altLang="en-US" dirty="0"/>
              <a:t>总要求</a:t>
            </a:r>
          </a:p>
        </p:txBody>
      </p:sp>
      <p:sp>
        <p:nvSpPr>
          <p:cNvPr id="3" name="副标题 2"/>
          <p:cNvSpPr>
            <a:spLocks noGrp="1"/>
          </p:cNvSpPr>
          <p:nvPr>
            <p:ph type="subTitle" idx="1"/>
          </p:nvPr>
        </p:nvSpPr>
        <p:spPr>
          <a:xfrm>
            <a:off x="899592" y="2132856"/>
            <a:ext cx="7560840" cy="3528392"/>
          </a:xfrm>
        </p:spPr>
        <p:txBody>
          <a:bodyPr/>
          <a:lstStyle/>
          <a:p>
            <a:pPr algn="l"/>
            <a:r>
              <a:rPr lang="en-US" altLang="zh-CN" dirty="0"/>
              <a:t>4.1.2 </a:t>
            </a:r>
            <a:r>
              <a:rPr lang="zh-CN" altLang="en-US" dirty="0"/>
              <a:t>组织应：</a:t>
            </a:r>
          </a:p>
          <a:p>
            <a:pPr algn="l"/>
            <a:r>
              <a:rPr lang="en-US" altLang="zh-CN" dirty="0"/>
              <a:t>a) </a:t>
            </a:r>
            <a:r>
              <a:rPr lang="zh-CN" altLang="en-US" dirty="0"/>
              <a:t>考虑组织</a:t>
            </a:r>
            <a:r>
              <a:rPr lang="zh-CN" altLang="en-US" b="1" dirty="0">
                <a:solidFill>
                  <a:schemeClr val="tx1"/>
                </a:solidFill>
              </a:rPr>
              <a:t>承担的角色</a:t>
            </a:r>
            <a:r>
              <a:rPr lang="zh-CN" altLang="en-US" dirty="0"/>
              <a:t>来确定质量管理</a:t>
            </a:r>
            <a:r>
              <a:rPr lang="zh-CN" altLang="en-US" b="1" dirty="0">
                <a:solidFill>
                  <a:schemeClr val="tx1"/>
                </a:solidFill>
              </a:rPr>
              <a:t>体系</a:t>
            </a:r>
            <a:r>
              <a:rPr lang="zh-CN" altLang="en-US" dirty="0"/>
              <a:t>所需的</a:t>
            </a:r>
            <a:r>
              <a:rPr lang="zh-CN" altLang="en-US" b="1" dirty="0">
                <a:solidFill>
                  <a:schemeClr val="tx1"/>
                </a:solidFill>
              </a:rPr>
              <a:t>过程</a:t>
            </a:r>
            <a:r>
              <a:rPr lang="zh-CN" altLang="en-US" dirty="0"/>
              <a:t>及这些过程在整个组织中的应用； </a:t>
            </a:r>
          </a:p>
          <a:p>
            <a:pPr algn="l"/>
            <a:r>
              <a:rPr lang="en-US" altLang="zh-CN" dirty="0">
                <a:solidFill>
                  <a:srgbClr val="FF0000"/>
                </a:solidFill>
              </a:rPr>
              <a:t>b) </a:t>
            </a:r>
            <a:r>
              <a:rPr lang="zh-CN" altLang="en-US" dirty="0">
                <a:solidFill>
                  <a:srgbClr val="FF0000"/>
                </a:solidFill>
              </a:rPr>
              <a:t>应用</a:t>
            </a:r>
            <a:r>
              <a:rPr lang="zh-CN" altLang="en-US" b="1" dirty="0">
                <a:solidFill>
                  <a:srgbClr val="FF0000"/>
                </a:solidFill>
              </a:rPr>
              <a:t>基于风险的方法控制质量管理体系所需的适当过程</a:t>
            </a:r>
            <a:r>
              <a:rPr lang="zh-CN" altLang="en-US" dirty="0">
                <a:solidFill>
                  <a:srgbClr val="FF0000"/>
                </a:solidFill>
              </a:rPr>
              <a:t>；</a:t>
            </a:r>
            <a:endParaRPr lang="en-US" altLang="zh-CN" dirty="0">
              <a:solidFill>
                <a:srgbClr val="FF0000"/>
              </a:solidFill>
            </a:endParaRPr>
          </a:p>
          <a:p>
            <a:pPr algn="l"/>
            <a:r>
              <a:rPr lang="zh-CN" altLang="en-US" dirty="0">
                <a:latin typeface="楷体" pitchFamily="49" charset="-122"/>
                <a:ea typeface="楷体" pitchFamily="49" charset="-122"/>
              </a:rPr>
              <a:t>没有要求形成文件。</a:t>
            </a:r>
            <a:endParaRPr lang="en-US" altLang="zh-CN" dirty="0">
              <a:latin typeface="楷体" pitchFamily="49" charset="-122"/>
              <a:ea typeface="楷体" pitchFamily="49" charset="-122"/>
            </a:endParaRPr>
          </a:p>
          <a:p>
            <a:pPr algn="l"/>
            <a:r>
              <a:rPr lang="en-US" altLang="zh-CN" dirty="0"/>
              <a:t>c) </a:t>
            </a:r>
            <a:r>
              <a:rPr lang="zh-CN" altLang="zh-CN" dirty="0"/>
              <a:t>确定这些过程的顺序和相互作用。</a:t>
            </a:r>
            <a:endParaRPr lang="zh-CN" altLang="en-US" dirty="0"/>
          </a:p>
        </p:txBody>
      </p:sp>
    </p:spTree>
    <p:extLst>
      <p:ext uri="{BB962C8B-B14F-4D97-AF65-F5344CB8AC3E}">
        <p14:creationId xmlns:p14="http://schemas.microsoft.com/office/powerpoint/2010/main" val="41518830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1080120"/>
          </a:xfrm>
        </p:spPr>
        <p:txBody>
          <a:bodyPr/>
          <a:lstStyle/>
          <a:p>
            <a:r>
              <a:rPr lang="en-US" altLang="zh-CN" dirty="0"/>
              <a:t>4.1</a:t>
            </a:r>
            <a:r>
              <a:rPr lang="zh-CN" altLang="en-US" dirty="0"/>
              <a:t>总要求</a:t>
            </a:r>
          </a:p>
        </p:txBody>
      </p:sp>
      <p:sp>
        <p:nvSpPr>
          <p:cNvPr id="3" name="副标题 2"/>
          <p:cNvSpPr>
            <a:spLocks noGrp="1"/>
          </p:cNvSpPr>
          <p:nvPr>
            <p:ph type="subTitle" idx="1"/>
          </p:nvPr>
        </p:nvSpPr>
        <p:spPr>
          <a:xfrm>
            <a:off x="755576" y="1988840"/>
            <a:ext cx="7632848" cy="4608512"/>
          </a:xfrm>
        </p:spPr>
        <p:txBody>
          <a:bodyPr/>
          <a:lstStyle/>
          <a:p>
            <a:pPr algn="l"/>
            <a:r>
              <a:rPr lang="en-US" altLang="zh-CN" sz="2400" dirty="0"/>
              <a:t>4.1.3</a:t>
            </a:r>
            <a:r>
              <a:rPr lang="zh-CN" altLang="en-US" sz="2400" dirty="0"/>
              <a:t>对于</a:t>
            </a:r>
            <a:r>
              <a:rPr lang="zh-CN" altLang="en-US" sz="2400" b="1" dirty="0">
                <a:solidFill>
                  <a:schemeClr val="tx1"/>
                </a:solidFill>
              </a:rPr>
              <a:t>每个质量管理体系过程</a:t>
            </a:r>
            <a:r>
              <a:rPr lang="zh-CN" altLang="en-US" sz="2400" dirty="0"/>
              <a:t>，组织应：</a:t>
            </a:r>
          </a:p>
          <a:p>
            <a:pPr algn="l"/>
            <a:r>
              <a:rPr lang="en-US" altLang="zh-CN" sz="2400" dirty="0"/>
              <a:t>a) </a:t>
            </a:r>
            <a:r>
              <a:rPr lang="zh-CN" altLang="en-US" sz="2400" dirty="0"/>
              <a:t>确定所需的准则和方法，以确保这些过程的有效运行和控制；</a:t>
            </a:r>
          </a:p>
          <a:p>
            <a:pPr algn="l"/>
            <a:r>
              <a:rPr lang="en-US" altLang="zh-CN" sz="2400" dirty="0"/>
              <a:t>b) </a:t>
            </a:r>
            <a:r>
              <a:rPr lang="zh-CN" altLang="en-US" sz="2400" dirty="0"/>
              <a:t>确保可获得必要的资源和信息，以支持这些过程的运行和对这些过程的监视；</a:t>
            </a:r>
          </a:p>
          <a:p>
            <a:pPr algn="l"/>
            <a:r>
              <a:rPr lang="en-US" altLang="zh-CN" sz="2400" dirty="0"/>
              <a:t>c) </a:t>
            </a:r>
            <a:r>
              <a:rPr lang="zh-CN" altLang="en-US" sz="2400" dirty="0"/>
              <a:t>实施必要的措施，以实现这些过程策划的结果并保持这些过程的有效性；</a:t>
            </a:r>
          </a:p>
          <a:p>
            <a:pPr algn="l"/>
            <a:r>
              <a:rPr lang="en-US" altLang="zh-CN" sz="2400" dirty="0"/>
              <a:t>d) </a:t>
            </a:r>
            <a:r>
              <a:rPr lang="zh-CN" altLang="en-US" sz="2400" dirty="0"/>
              <a:t>监视、测量（适当时）和分析这些过程；</a:t>
            </a:r>
          </a:p>
          <a:p>
            <a:pPr algn="l"/>
            <a:r>
              <a:rPr lang="en-US" altLang="zh-CN" sz="2400" dirty="0"/>
              <a:t>e) </a:t>
            </a:r>
            <a:r>
              <a:rPr lang="zh-CN" altLang="en-US" sz="2400" dirty="0"/>
              <a:t>建立和保持所需的记录以证实符合本标准并满足适用的法规要求</a:t>
            </a:r>
            <a:r>
              <a:rPr lang="en-US" altLang="zh-CN" sz="2400" dirty="0"/>
              <a:t>(</a:t>
            </a:r>
            <a:r>
              <a:rPr lang="zh-CN" altLang="en-US" sz="2400" dirty="0"/>
              <a:t>见 </a:t>
            </a:r>
            <a:r>
              <a:rPr lang="en-US" altLang="zh-CN" sz="2400" dirty="0"/>
              <a:t>4.2.5)</a:t>
            </a:r>
            <a:r>
              <a:rPr lang="zh-CN" altLang="en-US" sz="2400" dirty="0"/>
              <a:t>。</a:t>
            </a:r>
            <a:endParaRPr lang="en-US" altLang="zh-CN" sz="2400" dirty="0"/>
          </a:p>
          <a:p>
            <a:pPr algn="l"/>
            <a:r>
              <a:rPr lang="zh-CN" altLang="en-US" sz="2400" dirty="0">
                <a:latin typeface="楷体" pitchFamily="49" charset="-122"/>
                <a:ea typeface="楷体" pitchFamily="49" charset="-122"/>
              </a:rPr>
              <a:t>此条款适用于所有过程，仓储过程、资源管理过程</a:t>
            </a:r>
            <a:r>
              <a:rPr lang="en-US" altLang="zh-CN" sz="2400" dirty="0">
                <a:latin typeface="楷体" pitchFamily="49" charset="-122"/>
                <a:ea typeface="楷体" pitchFamily="49" charset="-122"/>
              </a:rPr>
              <a:t>……</a:t>
            </a:r>
            <a:endParaRPr lang="zh-CN" altLang="en-US" sz="2400" dirty="0">
              <a:latin typeface="楷体" pitchFamily="49" charset="-122"/>
              <a:ea typeface="楷体" pitchFamily="49" charset="-122"/>
            </a:endParaRPr>
          </a:p>
          <a:p>
            <a:pPr algn="l"/>
            <a:endParaRPr lang="zh-CN" altLang="en-US" sz="2400" dirty="0"/>
          </a:p>
        </p:txBody>
      </p:sp>
    </p:spTree>
    <p:extLst>
      <p:ext uri="{BB962C8B-B14F-4D97-AF65-F5344CB8AC3E}">
        <p14:creationId xmlns:p14="http://schemas.microsoft.com/office/powerpoint/2010/main" val="39792180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648072"/>
          </a:xfrm>
        </p:spPr>
        <p:txBody>
          <a:bodyPr/>
          <a:lstStyle/>
          <a:p>
            <a:r>
              <a:rPr lang="en-US" altLang="zh-CN" dirty="0"/>
              <a:t>4.1</a:t>
            </a:r>
            <a:r>
              <a:rPr lang="zh-CN" altLang="en-US" dirty="0"/>
              <a:t>总要求</a:t>
            </a:r>
          </a:p>
        </p:txBody>
      </p:sp>
      <p:sp>
        <p:nvSpPr>
          <p:cNvPr id="3" name="副标题 2"/>
          <p:cNvSpPr>
            <a:spLocks noGrp="1"/>
          </p:cNvSpPr>
          <p:nvPr>
            <p:ph type="subTitle" idx="1"/>
          </p:nvPr>
        </p:nvSpPr>
        <p:spPr>
          <a:xfrm>
            <a:off x="827584" y="1844824"/>
            <a:ext cx="7776864" cy="4752528"/>
          </a:xfrm>
        </p:spPr>
        <p:txBody>
          <a:bodyPr/>
          <a:lstStyle/>
          <a:p>
            <a:pPr algn="l"/>
            <a:r>
              <a:rPr lang="en-US" altLang="zh-CN" dirty="0"/>
              <a:t>4.1.4</a:t>
            </a:r>
            <a:r>
              <a:rPr lang="zh-CN" altLang="en-US" dirty="0"/>
              <a:t>组织应按照本标准要求和适用的法规要求管理这些质量管理体系过程。更改这些过程应：</a:t>
            </a:r>
            <a:endParaRPr lang="en-US" altLang="zh-CN" dirty="0"/>
          </a:p>
          <a:p>
            <a:pPr algn="l"/>
            <a:r>
              <a:rPr lang="zh-CN" altLang="en-US" sz="2400" dirty="0">
                <a:latin typeface="楷体" pitchFamily="49" charset="-122"/>
                <a:ea typeface="楷体" pitchFamily="49" charset="-122"/>
              </a:rPr>
              <a:t>过程更改来源于：</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外部：法规要求的变化，包括不良事件报告，顾客反馈</a:t>
            </a:r>
          </a:p>
          <a:p>
            <a:pPr algn="l"/>
            <a:r>
              <a:rPr lang="zh-CN" altLang="en-US" sz="2400" dirty="0">
                <a:latin typeface="楷体" pitchFamily="49" charset="-122"/>
                <a:ea typeface="楷体" pitchFamily="49" charset="-122"/>
              </a:rPr>
              <a:t>内部：关键人员，设施，制造过程和设备，软件，产品</a:t>
            </a:r>
          </a:p>
          <a:p>
            <a:pPr marL="514350" indent="-514350" algn="l">
              <a:buAutoNum type="alphaLcParenR"/>
            </a:pPr>
            <a:r>
              <a:rPr lang="zh-CN" altLang="en-US" dirty="0"/>
              <a:t>评价</a:t>
            </a:r>
            <a:r>
              <a:rPr lang="zh-CN" altLang="en-US" b="1" dirty="0">
                <a:solidFill>
                  <a:schemeClr val="tx1"/>
                </a:solidFill>
              </a:rPr>
              <a:t>过程更改</a:t>
            </a:r>
            <a:r>
              <a:rPr lang="zh-CN" altLang="en-US" dirty="0"/>
              <a:t>对质量管理体系的影响；</a:t>
            </a:r>
            <a:endParaRPr lang="en-US" altLang="zh-CN" dirty="0"/>
          </a:p>
          <a:p>
            <a:pPr algn="l"/>
            <a:r>
              <a:rPr lang="zh-CN" altLang="en-US" sz="2400" dirty="0">
                <a:latin typeface="楷体" pitchFamily="49" charset="-122"/>
                <a:ea typeface="楷体" pitchFamily="49" charset="-122"/>
              </a:rPr>
              <a:t>对目标、人员、流程、职责的影响</a:t>
            </a:r>
            <a:endParaRPr lang="en-US" altLang="zh-CN" sz="2400" dirty="0">
              <a:latin typeface="楷体" pitchFamily="49" charset="-122"/>
              <a:ea typeface="楷体" pitchFamily="49" charset="-122"/>
            </a:endParaRPr>
          </a:p>
          <a:p>
            <a:pPr algn="l"/>
            <a:r>
              <a:rPr lang="en-US" altLang="zh-CN" dirty="0"/>
              <a:t>b) </a:t>
            </a:r>
            <a:r>
              <a:rPr lang="zh-CN" altLang="en-US" dirty="0"/>
              <a:t>评价</a:t>
            </a:r>
            <a:r>
              <a:rPr lang="zh-CN" altLang="en-US" b="1" dirty="0">
                <a:solidFill>
                  <a:schemeClr val="tx1"/>
                </a:solidFill>
              </a:rPr>
              <a:t>过程更改</a:t>
            </a:r>
            <a:r>
              <a:rPr lang="zh-CN" altLang="en-US" dirty="0"/>
              <a:t>对该质量管理体系中所生产的医疗器械的影响；</a:t>
            </a:r>
          </a:p>
          <a:p>
            <a:pPr algn="l"/>
            <a:r>
              <a:rPr lang="en-US" altLang="zh-CN" dirty="0"/>
              <a:t>c) </a:t>
            </a:r>
            <a:r>
              <a:rPr lang="zh-CN" altLang="en-US" dirty="0"/>
              <a:t>按照本标准的要求和适用的法规要求进行控制。</a:t>
            </a:r>
          </a:p>
          <a:p>
            <a:pPr algn="l"/>
            <a:endParaRPr lang="zh-CN" altLang="en-US" dirty="0"/>
          </a:p>
        </p:txBody>
      </p:sp>
    </p:spTree>
    <p:extLst>
      <p:ext uri="{BB962C8B-B14F-4D97-AF65-F5344CB8AC3E}">
        <p14:creationId xmlns:p14="http://schemas.microsoft.com/office/powerpoint/2010/main" val="16680452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27584" y="1196752"/>
            <a:ext cx="7772400" cy="1080120"/>
          </a:xfrm>
        </p:spPr>
        <p:txBody>
          <a:bodyPr/>
          <a:lstStyle/>
          <a:p>
            <a:r>
              <a:rPr lang="en-US" altLang="zh-CN" dirty="0"/>
              <a:t>4.1</a:t>
            </a:r>
            <a:r>
              <a:rPr lang="zh-CN" altLang="en-US" dirty="0"/>
              <a:t>总要求</a:t>
            </a:r>
          </a:p>
        </p:txBody>
      </p:sp>
      <p:sp>
        <p:nvSpPr>
          <p:cNvPr id="3" name="副标题 2"/>
          <p:cNvSpPr>
            <a:spLocks noGrp="1"/>
          </p:cNvSpPr>
          <p:nvPr>
            <p:ph type="subTitle" idx="1"/>
          </p:nvPr>
        </p:nvSpPr>
        <p:spPr>
          <a:xfrm>
            <a:off x="683568" y="1772816"/>
            <a:ext cx="7776864" cy="4896544"/>
          </a:xfrm>
        </p:spPr>
        <p:txBody>
          <a:bodyPr/>
          <a:lstStyle/>
          <a:p>
            <a:pPr algn="l"/>
            <a:r>
              <a:rPr lang="en-US" altLang="zh-CN" dirty="0"/>
              <a:t>4.1.5</a:t>
            </a:r>
            <a:r>
              <a:rPr lang="zh-CN" altLang="en-US" dirty="0"/>
              <a:t>若组织选择将影响产品符合要求的任何过程外包，组织应监视这类过程并确保对其进行控制。</a:t>
            </a:r>
            <a:endParaRPr lang="en-US" altLang="zh-CN" dirty="0"/>
          </a:p>
          <a:p>
            <a:pPr algn="l"/>
            <a:r>
              <a:rPr lang="zh-CN" altLang="en-US" dirty="0"/>
              <a:t>组织应保留外包过程符合本标准要求、顾客要求和适用的法规要求的责任。</a:t>
            </a:r>
            <a:endParaRPr lang="en-US" altLang="zh-CN" dirty="0"/>
          </a:p>
          <a:p>
            <a:pPr algn="l"/>
            <a:r>
              <a:rPr lang="zh-CN" altLang="en-US" sz="2400" dirty="0">
                <a:latin typeface="楷体" pitchFamily="49" charset="-122"/>
                <a:ea typeface="楷体" pitchFamily="49" charset="-122"/>
              </a:rPr>
              <a:t>外包过程通常为非核心业务或产品非主要增值部分，包括：虫害、检定</a:t>
            </a:r>
            <a:r>
              <a:rPr lang="en-US" altLang="zh-CN" sz="2400" dirty="0">
                <a:latin typeface="楷体" pitchFamily="49" charset="-122"/>
                <a:ea typeface="楷体" pitchFamily="49" charset="-122"/>
              </a:rPr>
              <a:t>/</a:t>
            </a:r>
            <a:r>
              <a:rPr lang="zh-CN" altLang="en-US" sz="2400" dirty="0">
                <a:latin typeface="楷体" pitchFamily="49" charset="-122"/>
                <a:ea typeface="楷体" pitchFamily="49" charset="-122"/>
              </a:rPr>
              <a:t>校准、软件设计、运输、包装设计、洁净室检测</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产品注册检验，属于法规要求，不属于外包。</a:t>
            </a:r>
            <a:endParaRPr lang="en-US" altLang="zh-CN" sz="2400" dirty="0">
              <a:latin typeface="楷体" pitchFamily="49" charset="-122"/>
              <a:ea typeface="楷体" pitchFamily="49" charset="-122"/>
            </a:endParaRPr>
          </a:p>
          <a:p>
            <a:pPr algn="l"/>
            <a:r>
              <a:rPr lang="zh-CN" altLang="en-US" dirty="0"/>
              <a:t>控制应与所涉及的风险和外部方满足</a:t>
            </a:r>
            <a:r>
              <a:rPr lang="en-US" altLang="zh-CN" dirty="0"/>
              <a:t>7.4</a:t>
            </a:r>
            <a:r>
              <a:rPr lang="zh-CN" altLang="en-US" dirty="0"/>
              <a:t>中要求的能力相适应。控制应包括书面质量协议。</a:t>
            </a:r>
            <a:endParaRPr lang="en-US" altLang="zh-CN" dirty="0"/>
          </a:p>
          <a:p>
            <a:pPr algn="l"/>
            <a:r>
              <a:rPr lang="zh-CN" altLang="en-US" sz="2400" dirty="0">
                <a:latin typeface="楷体" pitchFamily="49" charset="-122"/>
                <a:ea typeface="楷体" pitchFamily="49" charset="-122"/>
              </a:rPr>
              <a:t>质量协议不是框架协议。</a:t>
            </a:r>
            <a:r>
              <a:rPr lang="en-US" altLang="zh-CN" sz="2400" dirty="0">
                <a:latin typeface="+mn-ea"/>
              </a:rPr>
              <a:t>7.4</a:t>
            </a:r>
            <a:r>
              <a:rPr lang="zh-CN" altLang="en-US" sz="2400" dirty="0">
                <a:latin typeface="楷体" pitchFamily="49" charset="-122"/>
                <a:ea typeface="楷体" pitchFamily="49" charset="-122"/>
              </a:rPr>
              <a:t>包括物料供方和外包方。</a:t>
            </a:r>
          </a:p>
        </p:txBody>
      </p:sp>
    </p:spTree>
    <p:extLst>
      <p:ext uri="{BB962C8B-B14F-4D97-AF65-F5344CB8AC3E}">
        <p14:creationId xmlns:p14="http://schemas.microsoft.com/office/powerpoint/2010/main" val="16665868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11560" y="1484784"/>
            <a:ext cx="7772400" cy="587127"/>
          </a:xfrm>
          <a:prstGeom prst="rect">
            <a:avLst/>
          </a:prstGeom>
        </p:spPr>
        <p:txBody>
          <a:bodyPr/>
          <a:lstStyle>
            <a:lvl1pPr algn="ctr" defTabSz="914400" rtl="0" eaLnBrk="1" latinLnBrk="0" hangingPunct="1">
              <a:spcBef>
                <a:spcPct val="0"/>
              </a:spcBef>
              <a:buNone/>
              <a:defRPr sz="3200" b="1" kern="1200" baseline="0">
                <a:solidFill>
                  <a:schemeClr val="tx1"/>
                </a:solidFill>
                <a:latin typeface="Times New Roman" pitchFamily="18" charset="0"/>
                <a:ea typeface="+mn-ea"/>
                <a:cs typeface="Times New Roman" pitchFamily="18" charset="0"/>
              </a:defRPr>
            </a:lvl1pPr>
          </a:lstStyle>
          <a:p>
            <a:r>
              <a:rPr lang="zh-CN" altLang="en-US" dirty="0">
                <a:latin typeface="楷体" pitchFamily="49" charset="-122"/>
                <a:ea typeface="楷体" pitchFamily="49" charset="-122"/>
              </a:rPr>
              <a:t>委托生产</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73" y="2276872"/>
            <a:ext cx="527685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1484784"/>
            <a:ext cx="3072341"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3"/>
          <p:cNvSpPr txBox="1">
            <a:spLocks noChangeArrowheads="1"/>
          </p:cNvSpPr>
          <p:nvPr/>
        </p:nvSpPr>
        <p:spPr>
          <a:xfrm>
            <a:off x="4788024" y="4149079"/>
            <a:ext cx="4355976" cy="2232249"/>
          </a:xfrm>
          <a:prstGeom prst="rect">
            <a:avLst/>
          </a:prstGeom>
        </p:spPr>
        <p:txBody>
          <a:bodyPr/>
          <a:lstStyle>
            <a:lvl1pPr marL="0" indent="0" algn="ctr" defTabSz="914400" rtl="0" eaLnBrk="1" latinLnBrk="0" hangingPunct="1">
              <a:spcBef>
                <a:spcPct val="20000"/>
              </a:spcBef>
              <a:buFont typeface="Arial" pitchFamily="34" charset="0"/>
              <a:buNone/>
              <a:defRPr sz="2800" b="0" kern="1200">
                <a:solidFill>
                  <a:schemeClr val="bg1">
                    <a:lumMod val="50000"/>
                  </a:schemeClr>
                </a:solidFill>
                <a:latin typeface="Times New Roman" pitchFamily="18" charset="0"/>
                <a:ea typeface="+mn-ea"/>
                <a:cs typeface="Times New Roman" pitchFamily="18"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90000"/>
              </a:lnSpc>
            </a:pPr>
            <a:r>
              <a:rPr lang="zh-CN" altLang="en-US" sz="2400" dirty="0">
                <a:latin typeface="楷体" pitchFamily="49" charset="-122"/>
                <a:ea typeface="楷体" pitchFamily="49" charset="-122"/>
              </a:rPr>
              <a:t>一类医疗器械走备案。</a:t>
            </a:r>
            <a:endParaRPr lang="en-US" altLang="zh-CN" sz="2400" dirty="0">
              <a:latin typeface="楷体" pitchFamily="49" charset="-122"/>
              <a:ea typeface="楷体" pitchFamily="49" charset="-122"/>
            </a:endParaRPr>
          </a:p>
          <a:p>
            <a:pPr algn="l">
              <a:lnSpc>
                <a:spcPct val="90000"/>
              </a:lnSpc>
            </a:pPr>
            <a:r>
              <a:rPr lang="zh-CN" altLang="en-US" sz="2400" dirty="0">
                <a:latin typeface="楷体" pitchFamily="49" charset="-122"/>
                <a:ea typeface="楷体" pitchFamily="49" charset="-122"/>
              </a:rPr>
              <a:t>二、三类医疗器械，不在左边这个目录内的器械，可以进行委托生产。标签和说明书中，注册人和委托加工名称、地址都要写</a:t>
            </a:r>
          </a:p>
        </p:txBody>
      </p:sp>
    </p:spTree>
    <p:extLst>
      <p:ext uri="{BB962C8B-B14F-4D97-AF65-F5344CB8AC3E}">
        <p14:creationId xmlns:p14="http://schemas.microsoft.com/office/powerpoint/2010/main" val="20082113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11560" y="1484784"/>
            <a:ext cx="7772400" cy="587127"/>
          </a:xfrm>
          <a:prstGeom prst="rect">
            <a:avLst/>
          </a:prstGeom>
        </p:spPr>
        <p:txBody>
          <a:bodyPr/>
          <a:lstStyle>
            <a:lvl1pPr algn="ctr" defTabSz="914400" rtl="0" eaLnBrk="1" latinLnBrk="0" hangingPunct="1">
              <a:spcBef>
                <a:spcPct val="0"/>
              </a:spcBef>
              <a:buNone/>
              <a:defRPr sz="3200" b="1" kern="1200" baseline="0">
                <a:solidFill>
                  <a:schemeClr val="tx1"/>
                </a:solidFill>
                <a:latin typeface="Times New Roman" pitchFamily="18" charset="0"/>
                <a:ea typeface="+mn-ea"/>
                <a:cs typeface="Times New Roman" pitchFamily="18" charset="0"/>
              </a:defRPr>
            </a:lvl1pPr>
          </a:lstStyle>
          <a:p>
            <a:r>
              <a:rPr lang="zh-CN" altLang="en-US" dirty="0">
                <a:latin typeface="楷体" pitchFamily="49" charset="-122"/>
                <a:ea typeface="楷体" pitchFamily="49" charset="-122"/>
              </a:rPr>
              <a:t>外包、外购、外协的关系</a:t>
            </a:r>
          </a:p>
        </p:txBody>
      </p:sp>
      <p:sp>
        <p:nvSpPr>
          <p:cNvPr id="5" name="Rectangle 3"/>
          <p:cNvSpPr txBox="1">
            <a:spLocks noChangeArrowheads="1"/>
          </p:cNvSpPr>
          <p:nvPr/>
        </p:nvSpPr>
        <p:spPr>
          <a:xfrm>
            <a:off x="827584" y="2276872"/>
            <a:ext cx="7772400" cy="3240360"/>
          </a:xfrm>
          <a:prstGeom prst="rect">
            <a:avLst/>
          </a:prstGeom>
        </p:spPr>
        <p:txBody>
          <a:bodyPr/>
          <a:lstStyle>
            <a:lvl1pPr marL="0" indent="0" algn="ctr" defTabSz="914400" rtl="0" eaLnBrk="1" latinLnBrk="0" hangingPunct="1">
              <a:spcBef>
                <a:spcPct val="20000"/>
              </a:spcBef>
              <a:buFont typeface="Arial" pitchFamily="34" charset="0"/>
              <a:buNone/>
              <a:defRPr sz="2800" b="0" kern="1200">
                <a:solidFill>
                  <a:schemeClr val="bg1">
                    <a:lumMod val="50000"/>
                  </a:schemeClr>
                </a:solidFill>
                <a:latin typeface="Times New Roman" pitchFamily="18" charset="0"/>
                <a:ea typeface="+mn-ea"/>
                <a:cs typeface="Times New Roman" pitchFamily="18"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90000"/>
              </a:lnSpc>
            </a:pPr>
            <a:r>
              <a:rPr lang="en-US" altLang="zh-CN" dirty="0">
                <a:latin typeface="+mn-ea"/>
              </a:rPr>
              <a:t>1</a:t>
            </a:r>
            <a:r>
              <a:rPr lang="zh-CN" altLang="en-US" dirty="0">
                <a:latin typeface="+mn-ea"/>
              </a:rPr>
              <a:t>、</a:t>
            </a:r>
            <a:r>
              <a:rPr lang="zh-CN" altLang="en-US" dirty="0">
                <a:latin typeface="楷体" pitchFamily="49" charset="-122"/>
                <a:ea typeface="楷体" pitchFamily="49" charset="-122"/>
              </a:rPr>
              <a:t>外包：</a:t>
            </a:r>
          </a:p>
          <a:p>
            <a:pPr algn="l">
              <a:lnSpc>
                <a:spcPct val="90000"/>
              </a:lnSpc>
            </a:pPr>
            <a:r>
              <a:rPr lang="en-US" altLang="zh-CN" dirty="0">
                <a:latin typeface="楷体" pitchFamily="49" charset="-122"/>
                <a:ea typeface="楷体" pitchFamily="49" charset="-122"/>
              </a:rPr>
              <a:t>a)</a:t>
            </a:r>
            <a:r>
              <a:rPr lang="zh-CN" altLang="en-US" dirty="0">
                <a:latin typeface="楷体" pitchFamily="49" charset="-122"/>
                <a:ea typeface="楷体" pitchFamily="49" charset="-122"/>
              </a:rPr>
              <a:t>技术上提出比较粗旷要求，外部人员进行设计；</a:t>
            </a:r>
          </a:p>
          <a:p>
            <a:pPr algn="l">
              <a:lnSpc>
                <a:spcPct val="90000"/>
              </a:lnSpc>
            </a:pPr>
            <a:r>
              <a:rPr lang="en-US" altLang="zh-CN" dirty="0">
                <a:latin typeface="楷体" pitchFamily="49" charset="-122"/>
                <a:ea typeface="楷体" pitchFamily="49" charset="-122"/>
              </a:rPr>
              <a:t>b)</a:t>
            </a:r>
            <a:r>
              <a:rPr lang="zh-CN" altLang="en-US" dirty="0">
                <a:latin typeface="楷体" pitchFamily="49" charset="-122"/>
                <a:ea typeface="楷体" pitchFamily="49" charset="-122"/>
              </a:rPr>
              <a:t>一部分工作委托外面公司实施，如：服务、采购等；</a:t>
            </a:r>
          </a:p>
          <a:p>
            <a:pPr algn="l">
              <a:lnSpc>
                <a:spcPct val="90000"/>
              </a:lnSpc>
            </a:pPr>
            <a:r>
              <a:rPr lang="en-US" altLang="zh-CN" dirty="0">
                <a:latin typeface="+mn-ea"/>
              </a:rPr>
              <a:t>2</a:t>
            </a:r>
            <a:r>
              <a:rPr lang="zh-CN" altLang="en-US" dirty="0">
                <a:latin typeface="+mn-ea"/>
              </a:rPr>
              <a:t>、</a:t>
            </a:r>
            <a:r>
              <a:rPr lang="zh-CN" altLang="en-US" dirty="0">
                <a:latin typeface="楷体" pitchFamily="49" charset="-122"/>
                <a:ea typeface="楷体" pitchFamily="49" charset="-122"/>
              </a:rPr>
              <a:t>外购：向市场或厂家直接购买，多为定型产品；</a:t>
            </a:r>
          </a:p>
          <a:p>
            <a:pPr algn="l">
              <a:lnSpc>
                <a:spcPct val="90000"/>
              </a:lnSpc>
            </a:pPr>
            <a:r>
              <a:rPr lang="en-US" altLang="zh-CN" dirty="0">
                <a:latin typeface="+mn-ea"/>
              </a:rPr>
              <a:t>3</a:t>
            </a:r>
            <a:r>
              <a:rPr lang="zh-CN" altLang="en-US" dirty="0">
                <a:latin typeface="+mn-ea"/>
              </a:rPr>
              <a:t>、</a:t>
            </a:r>
            <a:r>
              <a:rPr lang="zh-CN" altLang="en-US" dirty="0">
                <a:latin typeface="楷体" pitchFamily="49" charset="-122"/>
                <a:ea typeface="楷体" pitchFamily="49" charset="-122"/>
              </a:rPr>
              <a:t>外协：按公司的具体要求，外公司进行加工。</a:t>
            </a:r>
          </a:p>
        </p:txBody>
      </p:sp>
    </p:spTree>
    <p:extLst>
      <p:ext uri="{BB962C8B-B14F-4D97-AF65-F5344CB8AC3E}">
        <p14:creationId xmlns:p14="http://schemas.microsoft.com/office/powerpoint/2010/main" val="104724459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4.1</a:t>
            </a:r>
            <a:r>
              <a:rPr lang="zh-CN" altLang="en-US" dirty="0"/>
              <a:t>总要求</a:t>
            </a:r>
          </a:p>
        </p:txBody>
      </p:sp>
      <p:sp>
        <p:nvSpPr>
          <p:cNvPr id="3" name="副标题 2"/>
          <p:cNvSpPr>
            <a:spLocks noGrp="1"/>
          </p:cNvSpPr>
          <p:nvPr>
            <p:ph type="subTitle" idx="1"/>
          </p:nvPr>
        </p:nvSpPr>
        <p:spPr>
          <a:xfrm>
            <a:off x="899592" y="2060848"/>
            <a:ext cx="7416824" cy="4320480"/>
          </a:xfrm>
        </p:spPr>
        <p:txBody>
          <a:bodyPr/>
          <a:lstStyle/>
          <a:p>
            <a:pPr algn="l"/>
            <a:r>
              <a:rPr lang="en-US" altLang="zh-CN" sz="2400" dirty="0"/>
              <a:t>4.1.6</a:t>
            </a:r>
            <a:r>
              <a:rPr lang="zh-CN" altLang="en-US" sz="2400" dirty="0"/>
              <a:t>组织应将用于质量管理体系的</a:t>
            </a:r>
            <a:r>
              <a:rPr lang="zh-CN" altLang="en-US" sz="2400" b="1" dirty="0">
                <a:solidFill>
                  <a:schemeClr val="tx1"/>
                </a:solidFill>
              </a:rPr>
              <a:t>计算机软件应用</a:t>
            </a:r>
            <a:r>
              <a:rPr lang="zh-CN" altLang="en-US" sz="2400" dirty="0"/>
              <a:t>的确认程序形成文件。在软件首次使用前应对软件应用进行确认，适当时，软件或其应用更改后也应对软件应用进行确认。</a:t>
            </a:r>
            <a:endParaRPr lang="en-US" altLang="zh-CN" sz="2400" dirty="0"/>
          </a:p>
          <a:p>
            <a:pPr algn="l"/>
            <a:r>
              <a:rPr lang="zh-CN" altLang="en-US" sz="2400" dirty="0"/>
              <a:t>与软件确认和再确认有关的特定方法和活动应与软件使用有关的风险相适应。</a:t>
            </a:r>
            <a:endParaRPr lang="en-US" altLang="zh-CN" sz="2400" dirty="0"/>
          </a:p>
          <a:p>
            <a:pPr algn="l"/>
            <a:r>
              <a:rPr lang="zh-CN" altLang="en-US" sz="2400" dirty="0"/>
              <a:t>应保留这些活动的记录 </a:t>
            </a:r>
            <a:r>
              <a:rPr lang="en-US" altLang="zh-CN" sz="2400" dirty="0"/>
              <a:t>(</a:t>
            </a:r>
            <a:r>
              <a:rPr lang="zh-CN" altLang="en-US" sz="2400" dirty="0"/>
              <a:t>见 </a:t>
            </a:r>
            <a:r>
              <a:rPr lang="en-US" altLang="zh-CN" sz="2400" dirty="0"/>
              <a:t>4.2.5)</a:t>
            </a:r>
            <a:r>
              <a:rPr lang="zh-CN" altLang="en-US" sz="2400" dirty="0"/>
              <a:t>。</a:t>
            </a:r>
            <a:endParaRPr lang="en-US" altLang="zh-CN" sz="2400" dirty="0"/>
          </a:p>
          <a:p>
            <a:pPr algn="l"/>
            <a:r>
              <a:rPr lang="zh-CN" altLang="en-US" sz="2400" dirty="0">
                <a:latin typeface="楷体" pitchFamily="49" charset="-122"/>
                <a:ea typeface="楷体" pitchFamily="49" charset="-122"/>
              </a:rPr>
              <a:t>是对软件应用的确认。参考</a:t>
            </a:r>
            <a:r>
              <a:rPr lang="en-US" altLang="zh-CN" sz="2400" dirty="0">
                <a:latin typeface="+mn-ea"/>
              </a:rPr>
              <a:t>ISO80002-2</a:t>
            </a:r>
            <a:r>
              <a:rPr lang="zh-CN" altLang="en-US" sz="2400" dirty="0">
                <a:latin typeface="楷体" pitchFamily="49" charset="-122"/>
                <a:ea typeface="楷体" pitchFamily="49" charset="-122"/>
              </a:rPr>
              <a:t>对体系软件应用进行确认，</a:t>
            </a:r>
            <a:r>
              <a:rPr lang="en-US" altLang="zh-CN" sz="2400" dirty="0">
                <a:latin typeface="+mn-ea"/>
              </a:rPr>
              <a:t>ISO80002-1</a:t>
            </a:r>
            <a:r>
              <a:rPr lang="zh-CN" altLang="en-US" sz="2400" dirty="0">
                <a:latin typeface="楷体" pitchFamily="49" charset="-122"/>
                <a:ea typeface="楷体" pitchFamily="49" charset="-122"/>
              </a:rPr>
              <a:t>是针对产品软件。确认流程：</a:t>
            </a:r>
            <a:endParaRPr lang="en-US" altLang="zh-CN" sz="2400" dirty="0">
              <a:latin typeface="楷体" pitchFamily="49" charset="-122"/>
              <a:ea typeface="楷体" pitchFamily="49" charset="-122"/>
            </a:endParaRPr>
          </a:p>
          <a:p>
            <a:pPr algn="l"/>
            <a:r>
              <a:rPr lang="en-US" altLang="zh-CN" sz="2400" dirty="0">
                <a:latin typeface="+mn-ea"/>
              </a:rPr>
              <a:t>1.</a:t>
            </a:r>
            <a:r>
              <a:rPr lang="zh-CN" altLang="en-US" sz="2400" dirty="0">
                <a:latin typeface="楷体" pitchFamily="49" charset="-122"/>
                <a:ea typeface="楷体" pitchFamily="49" charset="-122"/>
              </a:rPr>
              <a:t>软件应用的风险分析（对体系有关的产品的风险），</a:t>
            </a:r>
            <a:r>
              <a:rPr lang="en-US" altLang="zh-CN" sz="2400" dirty="0">
                <a:latin typeface="+mn-ea"/>
              </a:rPr>
              <a:t>2.OQ</a:t>
            </a:r>
            <a:r>
              <a:rPr lang="zh-CN" altLang="en-US" sz="2400" dirty="0">
                <a:latin typeface="楷体" pitchFamily="49" charset="-122"/>
                <a:ea typeface="楷体" pitchFamily="49" charset="-122"/>
              </a:rPr>
              <a:t>针对失效模式和故障模式</a:t>
            </a:r>
            <a:r>
              <a:rPr lang="en-US" altLang="zh-CN" sz="2400" dirty="0">
                <a:latin typeface="楷体" pitchFamily="49" charset="-122"/>
                <a:ea typeface="楷体" pitchFamily="49" charset="-122"/>
              </a:rPr>
              <a:t>, </a:t>
            </a:r>
            <a:r>
              <a:rPr lang="en-US" altLang="zh-CN" sz="2400" dirty="0">
                <a:latin typeface="+mn-ea"/>
              </a:rPr>
              <a:t>3.PQ</a:t>
            </a:r>
            <a:r>
              <a:rPr lang="zh-CN" altLang="en-US" sz="2400" dirty="0">
                <a:latin typeface="楷体" pitchFamily="49" charset="-122"/>
                <a:ea typeface="楷体" pitchFamily="49" charset="-122"/>
              </a:rPr>
              <a:t>连续运行</a:t>
            </a:r>
            <a:r>
              <a:rPr lang="en-US" altLang="zh-CN" sz="2400" dirty="0">
                <a:latin typeface="+mn-ea"/>
              </a:rPr>
              <a:t>3</a:t>
            </a:r>
            <a:r>
              <a:rPr lang="zh-CN" altLang="en-US" sz="2400" dirty="0">
                <a:latin typeface="楷体" pitchFamily="49" charset="-122"/>
                <a:ea typeface="楷体" pitchFamily="49" charset="-122"/>
              </a:rPr>
              <a:t>个数据。</a:t>
            </a:r>
          </a:p>
          <a:p>
            <a:pPr algn="l"/>
            <a:endParaRPr lang="zh-CN" altLang="en-US" sz="2400" dirty="0"/>
          </a:p>
        </p:txBody>
      </p:sp>
    </p:spTree>
    <p:extLst>
      <p:ext uri="{BB962C8B-B14F-4D97-AF65-F5344CB8AC3E}">
        <p14:creationId xmlns:p14="http://schemas.microsoft.com/office/powerpoint/2010/main" val="20431091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648072"/>
          </a:xfrm>
        </p:spPr>
        <p:txBody>
          <a:bodyPr/>
          <a:lstStyle/>
          <a:p>
            <a:r>
              <a:rPr lang="en-US" altLang="zh-CN" dirty="0"/>
              <a:t>4 </a:t>
            </a:r>
            <a:r>
              <a:rPr lang="zh-CN" altLang="en-US" dirty="0"/>
              <a:t>质量管理体系</a:t>
            </a:r>
          </a:p>
        </p:txBody>
      </p:sp>
      <p:sp>
        <p:nvSpPr>
          <p:cNvPr id="3" name="副标题 2"/>
          <p:cNvSpPr>
            <a:spLocks noGrp="1"/>
          </p:cNvSpPr>
          <p:nvPr>
            <p:ph type="subTitle" idx="1"/>
          </p:nvPr>
        </p:nvSpPr>
        <p:spPr>
          <a:xfrm>
            <a:off x="539552" y="2060848"/>
            <a:ext cx="8136904" cy="4320480"/>
          </a:xfrm>
        </p:spPr>
        <p:txBody>
          <a:bodyPr/>
          <a:lstStyle/>
          <a:p>
            <a:pPr algn="l"/>
            <a:r>
              <a:rPr lang="zh-CN" altLang="en-US" sz="2400" dirty="0">
                <a:latin typeface="楷体" pitchFamily="49" charset="-122"/>
                <a:ea typeface="楷体" pitchFamily="49" charset="-122"/>
              </a:rPr>
              <a:t>按过程方法、系统方法、</a:t>
            </a:r>
            <a:r>
              <a:rPr lang="en-US" altLang="zh-CN" sz="2400" dirty="0">
                <a:latin typeface="+mn-ea"/>
              </a:rPr>
              <a:t>PDCA</a:t>
            </a:r>
            <a:r>
              <a:rPr lang="zh-CN" altLang="en-US" sz="2400" dirty="0">
                <a:latin typeface="楷体" pitchFamily="49" charset="-122"/>
                <a:ea typeface="楷体" pitchFamily="49" charset="-122"/>
              </a:rPr>
              <a:t>方法建立和管理质量管理体系。</a:t>
            </a:r>
            <a:endParaRPr lang="en-US" altLang="zh-CN" sz="2400" dirty="0">
              <a:latin typeface="楷体" pitchFamily="49" charset="-122"/>
              <a:ea typeface="楷体" pitchFamily="49" charset="-122"/>
            </a:endParaRPr>
          </a:p>
          <a:p>
            <a:pPr marL="457200" indent="-457200" algn="l">
              <a:buFont typeface="+mj-lt"/>
              <a:buAutoNum type="arabicPeriod"/>
            </a:pPr>
            <a:r>
              <a:rPr lang="zh-CN" altLang="en-US" sz="2400" dirty="0">
                <a:latin typeface="楷体" pitchFamily="49" charset="-122"/>
                <a:ea typeface="楷体" pitchFamily="49" charset="-122"/>
              </a:rPr>
              <a:t>识别质量管理体系所需要的过程及应用</a:t>
            </a:r>
            <a:endParaRPr lang="en-US" altLang="zh-CN" sz="2400" dirty="0">
              <a:latin typeface="楷体" pitchFamily="49" charset="-122"/>
              <a:ea typeface="楷体" pitchFamily="49" charset="-122"/>
            </a:endParaRPr>
          </a:p>
          <a:p>
            <a:pPr marL="457200" indent="-457200" algn="l">
              <a:buFont typeface="+mj-lt"/>
              <a:buAutoNum type="arabicPeriod"/>
            </a:pPr>
            <a:r>
              <a:rPr lang="zh-CN" altLang="en-US" sz="2400" dirty="0">
                <a:latin typeface="楷体" pitchFamily="49" charset="-122"/>
                <a:ea typeface="楷体" pitchFamily="49" charset="-122"/>
              </a:rPr>
              <a:t>确定其顺序及相互作用</a:t>
            </a:r>
            <a:endParaRPr lang="en-US" altLang="zh-CN" sz="2400" dirty="0">
              <a:latin typeface="楷体" pitchFamily="49" charset="-122"/>
              <a:ea typeface="楷体" pitchFamily="49" charset="-122"/>
            </a:endParaRPr>
          </a:p>
          <a:p>
            <a:pPr marL="457200" indent="-457200" algn="l">
              <a:buFont typeface="+mj-lt"/>
              <a:buAutoNum type="arabicPeriod"/>
            </a:pPr>
            <a:r>
              <a:rPr lang="zh-CN" altLang="en-US" sz="2400" dirty="0">
                <a:latin typeface="楷体" pitchFamily="49" charset="-122"/>
                <a:ea typeface="楷体" pitchFamily="49" charset="-122"/>
              </a:rPr>
              <a:t>确定过程运行和控制的准则和方法</a:t>
            </a:r>
            <a:endParaRPr lang="en-US" altLang="zh-CN" sz="2400" dirty="0">
              <a:latin typeface="楷体" pitchFamily="49" charset="-122"/>
              <a:ea typeface="楷体" pitchFamily="49" charset="-122"/>
            </a:endParaRPr>
          </a:p>
          <a:p>
            <a:pPr marL="457200" indent="-457200" algn="l">
              <a:buFont typeface="+mj-lt"/>
              <a:buAutoNum type="arabicPeriod"/>
            </a:pPr>
            <a:r>
              <a:rPr lang="zh-CN" altLang="en-US" sz="2400" dirty="0">
                <a:latin typeface="楷体" pitchFamily="49" charset="-122"/>
                <a:ea typeface="楷体" pitchFamily="49" charset="-122"/>
              </a:rPr>
              <a:t>为运行和监测提供资源和信息</a:t>
            </a:r>
            <a:endParaRPr lang="en-US" altLang="zh-CN" sz="2400" dirty="0">
              <a:latin typeface="楷体" pitchFamily="49" charset="-122"/>
              <a:ea typeface="楷体" pitchFamily="49" charset="-122"/>
            </a:endParaRPr>
          </a:p>
          <a:p>
            <a:pPr marL="457200" indent="-457200" algn="l">
              <a:buFont typeface="+mj-lt"/>
              <a:buAutoNum type="arabicPeriod"/>
            </a:pPr>
            <a:r>
              <a:rPr lang="zh-CN" altLang="en-US" sz="2400" dirty="0">
                <a:latin typeface="楷体" pitchFamily="49" charset="-122"/>
                <a:ea typeface="楷体" pitchFamily="49" charset="-122"/>
              </a:rPr>
              <a:t>为实现结果和保持有效实施措施</a:t>
            </a:r>
            <a:endParaRPr lang="en-US" altLang="zh-CN" sz="2400" dirty="0">
              <a:latin typeface="楷体" pitchFamily="49" charset="-122"/>
              <a:ea typeface="楷体" pitchFamily="49" charset="-122"/>
            </a:endParaRPr>
          </a:p>
          <a:p>
            <a:pPr marL="457200" indent="-457200" algn="l">
              <a:buFont typeface="+mj-lt"/>
              <a:buAutoNum type="arabicPeriod"/>
            </a:pPr>
            <a:r>
              <a:rPr lang="zh-CN" altLang="en-US" sz="2400" dirty="0">
                <a:latin typeface="楷体" pitchFamily="49" charset="-122"/>
                <a:ea typeface="楷体" pitchFamily="49" charset="-122"/>
              </a:rPr>
              <a:t>监测、分析过程</a:t>
            </a:r>
            <a:endParaRPr lang="en-US" altLang="zh-CN" sz="2400" dirty="0">
              <a:latin typeface="楷体" pitchFamily="49" charset="-122"/>
              <a:ea typeface="楷体" pitchFamily="49" charset="-122"/>
            </a:endParaRPr>
          </a:p>
          <a:p>
            <a:pPr algn="l"/>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识别外包过程，加以控制</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质量管理体系的计算机软件，进行确认</a:t>
            </a:r>
            <a:endParaRPr lang="en-US" altLang="zh-CN" sz="2400" dirty="0">
              <a:latin typeface="楷体" pitchFamily="49" charset="-122"/>
              <a:ea typeface="楷体" pitchFamily="49" charset="-122"/>
            </a:endParaRPr>
          </a:p>
        </p:txBody>
      </p:sp>
    </p:spTree>
    <p:extLst>
      <p:ext uri="{BB962C8B-B14F-4D97-AF65-F5344CB8AC3E}">
        <p14:creationId xmlns:p14="http://schemas.microsoft.com/office/powerpoint/2010/main" val="86206937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648072"/>
          </a:xfrm>
        </p:spPr>
        <p:txBody>
          <a:bodyPr/>
          <a:lstStyle/>
          <a:p>
            <a:r>
              <a:rPr lang="en-US" altLang="zh-CN" dirty="0"/>
              <a:t>4 </a:t>
            </a:r>
            <a:r>
              <a:rPr lang="zh-CN" altLang="en-US" dirty="0"/>
              <a:t>质量管理体系</a:t>
            </a:r>
          </a:p>
        </p:txBody>
      </p:sp>
      <p:sp>
        <p:nvSpPr>
          <p:cNvPr id="3" name="副标题 2"/>
          <p:cNvSpPr>
            <a:spLocks noGrp="1"/>
          </p:cNvSpPr>
          <p:nvPr>
            <p:ph type="subTitle" idx="1"/>
          </p:nvPr>
        </p:nvSpPr>
        <p:spPr>
          <a:xfrm>
            <a:off x="539552" y="2060848"/>
            <a:ext cx="8136904" cy="4320480"/>
          </a:xfrm>
        </p:spPr>
        <p:txBody>
          <a:bodyPr/>
          <a:lstStyle/>
          <a:p>
            <a:pPr algn="l"/>
            <a:r>
              <a:rPr lang="zh-CN" altLang="en-US" sz="2400" dirty="0">
                <a:latin typeface="楷体" pitchFamily="49" charset="-122"/>
                <a:ea typeface="楷体" pitchFamily="49" charset="-122"/>
              </a:rPr>
              <a:t>上述质量管理体系所需的过程应当包括：</a:t>
            </a:r>
            <a:endParaRPr lang="en-US" altLang="zh-CN" sz="2400" dirty="0">
              <a:latin typeface="楷体" pitchFamily="49" charset="-122"/>
              <a:ea typeface="楷体" pitchFamily="49" charset="-122"/>
            </a:endParaRPr>
          </a:p>
          <a:p>
            <a:pPr marL="342900" indent="-342900" algn="l">
              <a:buFont typeface="Wingdings" pitchFamily="2" charset="2"/>
              <a:buChar char="p"/>
            </a:pPr>
            <a:r>
              <a:rPr lang="zh-CN" altLang="en-US" sz="2400" dirty="0">
                <a:latin typeface="楷体" pitchFamily="49" charset="-122"/>
                <a:ea typeface="楷体" pitchFamily="49" charset="-122"/>
              </a:rPr>
              <a:t>管理活动（标准的第</a:t>
            </a:r>
            <a:r>
              <a:rPr lang="en-US" altLang="zh-CN" sz="2400" dirty="0">
                <a:latin typeface="楷体" pitchFamily="49" charset="-122"/>
                <a:ea typeface="楷体" pitchFamily="49" charset="-122"/>
              </a:rPr>
              <a:t>5</a:t>
            </a:r>
            <a:r>
              <a:rPr lang="zh-CN" altLang="en-US" sz="2400" dirty="0">
                <a:latin typeface="楷体" pitchFamily="49" charset="-122"/>
                <a:ea typeface="楷体" pitchFamily="49" charset="-122"/>
              </a:rPr>
              <a:t>章：管理职责）</a:t>
            </a:r>
            <a:endParaRPr lang="en-US" altLang="zh-CN" sz="2400" dirty="0">
              <a:latin typeface="楷体" pitchFamily="49" charset="-122"/>
              <a:ea typeface="楷体" pitchFamily="49" charset="-122"/>
            </a:endParaRPr>
          </a:p>
          <a:p>
            <a:pPr marL="342900" indent="-342900" algn="l">
              <a:buFont typeface="Wingdings" pitchFamily="2" charset="2"/>
              <a:buChar char="p"/>
            </a:pPr>
            <a:r>
              <a:rPr lang="zh-CN" altLang="en-US" sz="2400" dirty="0">
                <a:latin typeface="楷体" pitchFamily="49" charset="-122"/>
                <a:ea typeface="楷体" pitchFamily="49" charset="-122"/>
              </a:rPr>
              <a:t>资源提供（标准的第</a:t>
            </a:r>
            <a:r>
              <a:rPr lang="en-US" altLang="zh-CN" sz="2400" dirty="0">
                <a:latin typeface="楷体" pitchFamily="49" charset="-122"/>
                <a:ea typeface="楷体" pitchFamily="49" charset="-122"/>
              </a:rPr>
              <a:t>6</a:t>
            </a:r>
            <a:r>
              <a:rPr lang="zh-CN" altLang="en-US" sz="2400" dirty="0">
                <a:latin typeface="楷体" pitchFamily="49" charset="-122"/>
                <a:ea typeface="楷体" pitchFamily="49" charset="-122"/>
              </a:rPr>
              <a:t>章：资源管理）</a:t>
            </a:r>
            <a:endParaRPr lang="en-US" altLang="zh-CN" sz="2400" dirty="0">
              <a:latin typeface="楷体" pitchFamily="49" charset="-122"/>
              <a:ea typeface="楷体" pitchFamily="49" charset="-122"/>
            </a:endParaRPr>
          </a:p>
          <a:p>
            <a:pPr marL="342900" indent="-342900" algn="l">
              <a:buFont typeface="Wingdings" pitchFamily="2" charset="2"/>
              <a:buChar char="p"/>
            </a:pPr>
            <a:r>
              <a:rPr lang="zh-CN" altLang="en-US" sz="2400" dirty="0">
                <a:latin typeface="楷体" pitchFamily="49" charset="-122"/>
                <a:ea typeface="楷体" pitchFamily="49" charset="-122"/>
              </a:rPr>
              <a:t>产品实现（标准的第</a:t>
            </a:r>
            <a:r>
              <a:rPr lang="en-US" altLang="zh-CN" sz="2400" dirty="0">
                <a:latin typeface="楷体" pitchFamily="49" charset="-122"/>
                <a:ea typeface="楷体" pitchFamily="49" charset="-122"/>
              </a:rPr>
              <a:t>7</a:t>
            </a:r>
            <a:r>
              <a:rPr lang="zh-CN" altLang="en-US" sz="2400" dirty="0">
                <a:latin typeface="楷体" pitchFamily="49" charset="-122"/>
                <a:ea typeface="楷体" pitchFamily="49" charset="-122"/>
              </a:rPr>
              <a:t>章：产品实现）</a:t>
            </a:r>
            <a:endParaRPr lang="en-US" altLang="zh-CN" sz="2400" dirty="0">
              <a:latin typeface="楷体" pitchFamily="49" charset="-122"/>
              <a:ea typeface="楷体" pitchFamily="49" charset="-122"/>
            </a:endParaRPr>
          </a:p>
          <a:p>
            <a:pPr marL="342900" indent="-342900" algn="l">
              <a:buFont typeface="Wingdings" pitchFamily="2" charset="2"/>
              <a:buChar char="p"/>
            </a:pPr>
            <a:r>
              <a:rPr lang="zh-CN" altLang="en-US" sz="2400" dirty="0">
                <a:latin typeface="楷体" pitchFamily="49" charset="-122"/>
                <a:ea typeface="楷体" pitchFamily="49" charset="-122"/>
              </a:rPr>
              <a:t>测量有关的过程（标准的第</a:t>
            </a:r>
            <a:r>
              <a:rPr lang="en-US" altLang="zh-CN" sz="2400" dirty="0">
                <a:latin typeface="楷体" pitchFamily="49" charset="-122"/>
                <a:ea typeface="楷体" pitchFamily="49" charset="-122"/>
              </a:rPr>
              <a:t>8</a:t>
            </a:r>
            <a:r>
              <a:rPr lang="zh-CN" altLang="en-US" sz="2400" dirty="0">
                <a:latin typeface="楷体" pitchFamily="49" charset="-122"/>
                <a:ea typeface="楷体" pitchFamily="49" charset="-122"/>
              </a:rPr>
              <a:t>章：测量、分析和改进）</a:t>
            </a:r>
            <a:endParaRPr lang="en-US" altLang="zh-CN" sz="2400" dirty="0">
              <a:latin typeface="楷体" pitchFamily="49" charset="-122"/>
              <a:ea typeface="楷体" pitchFamily="49" charset="-122"/>
            </a:endParaRPr>
          </a:p>
          <a:p>
            <a:pPr algn="l"/>
            <a:endParaRPr lang="en-US" altLang="zh-CN" sz="2400" dirty="0">
              <a:latin typeface="楷体" pitchFamily="49" charset="-122"/>
              <a:ea typeface="楷体" pitchFamily="49" charset="-122"/>
            </a:endParaRPr>
          </a:p>
          <a:p>
            <a:r>
              <a:rPr lang="zh-CN" altLang="en-US" b="1" dirty="0">
                <a:solidFill>
                  <a:schemeClr val="tx1"/>
                </a:solidFill>
                <a:latin typeface="楷体" pitchFamily="49" charset="-122"/>
                <a:ea typeface="楷体" pitchFamily="49" charset="-122"/>
              </a:rPr>
              <a:t>四大主要过程</a:t>
            </a:r>
            <a:endParaRPr lang="en-US" altLang="zh-CN" b="1" dirty="0">
              <a:solidFill>
                <a:schemeClr val="tx1"/>
              </a:solidFill>
              <a:latin typeface="楷体" pitchFamily="49" charset="-122"/>
              <a:ea typeface="楷体" pitchFamily="49" charset="-122"/>
            </a:endParaRPr>
          </a:p>
        </p:txBody>
      </p:sp>
    </p:spTree>
    <p:extLst>
      <p:ext uri="{BB962C8B-B14F-4D97-AF65-F5344CB8AC3E}">
        <p14:creationId xmlns:p14="http://schemas.microsoft.com/office/powerpoint/2010/main" val="114315953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196752"/>
            <a:ext cx="7772400" cy="1080120"/>
          </a:xfrm>
        </p:spPr>
        <p:txBody>
          <a:bodyPr/>
          <a:lstStyle/>
          <a:p>
            <a:r>
              <a:rPr lang="en-US" altLang="zh-CN" dirty="0"/>
              <a:t>4.2</a:t>
            </a:r>
            <a:r>
              <a:rPr lang="zh-CN" altLang="en-US" dirty="0"/>
              <a:t>文件要求</a:t>
            </a:r>
          </a:p>
        </p:txBody>
      </p:sp>
      <p:sp>
        <p:nvSpPr>
          <p:cNvPr id="3" name="副标题 2"/>
          <p:cNvSpPr>
            <a:spLocks noGrp="1"/>
          </p:cNvSpPr>
          <p:nvPr>
            <p:ph type="subTitle" idx="1"/>
          </p:nvPr>
        </p:nvSpPr>
        <p:spPr>
          <a:xfrm>
            <a:off x="971600" y="1628800"/>
            <a:ext cx="7560840" cy="5112568"/>
          </a:xfrm>
        </p:spPr>
        <p:txBody>
          <a:bodyPr/>
          <a:lstStyle/>
          <a:p>
            <a:pPr algn="l"/>
            <a:r>
              <a:rPr lang="en-US" altLang="zh-CN" sz="2400" dirty="0"/>
              <a:t>4.2.1</a:t>
            </a:r>
            <a:r>
              <a:rPr lang="zh-CN" altLang="en-US" sz="2400" dirty="0"/>
              <a:t>总则</a:t>
            </a:r>
            <a:endParaRPr lang="en-US" altLang="zh-CN" sz="2400" dirty="0"/>
          </a:p>
          <a:p>
            <a:pPr algn="l"/>
            <a:r>
              <a:rPr lang="zh-CN" altLang="en-US" sz="2400" dirty="0"/>
              <a:t>质量管理体系文件（见 </a:t>
            </a:r>
            <a:r>
              <a:rPr lang="en-US" altLang="zh-CN" sz="2400" dirty="0"/>
              <a:t>4.2.4</a:t>
            </a:r>
            <a:r>
              <a:rPr lang="zh-CN" altLang="en-US" sz="2400" dirty="0"/>
              <a:t>）应包括：</a:t>
            </a:r>
          </a:p>
          <a:p>
            <a:pPr algn="l"/>
            <a:r>
              <a:rPr lang="en-US" altLang="zh-CN" sz="2400" dirty="0"/>
              <a:t>a) </a:t>
            </a:r>
            <a:r>
              <a:rPr lang="zh-CN" altLang="en-US" sz="2400" dirty="0"/>
              <a:t>形成文件的质量方针和质量目标；</a:t>
            </a:r>
          </a:p>
          <a:p>
            <a:pPr algn="l"/>
            <a:r>
              <a:rPr lang="en-US" altLang="zh-CN" sz="2400" dirty="0"/>
              <a:t>b) </a:t>
            </a:r>
            <a:r>
              <a:rPr lang="zh-CN" altLang="en-US" sz="2400" dirty="0"/>
              <a:t>质量手册；</a:t>
            </a:r>
          </a:p>
          <a:p>
            <a:pPr algn="l"/>
            <a:r>
              <a:rPr lang="en-US" altLang="zh-CN" sz="2400" dirty="0"/>
              <a:t>c) </a:t>
            </a:r>
            <a:r>
              <a:rPr lang="zh-CN" altLang="en-US" sz="2400" dirty="0"/>
              <a:t>本标准所要求的形成文件的程序和记录；</a:t>
            </a:r>
            <a:endParaRPr lang="en-US" altLang="zh-CN" sz="2400" dirty="0"/>
          </a:p>
          <a:p>
            <a:pPr algn="l"/>
            <a:r>
              <a:rPr lang="zh-CN" altLang="en-US" sz="1800" dirty="0">
                <a:latin typeface="楷体" pitchFamily="49" charset="-122"/>
                <a:ea typeface="楷体" pitchFamily="49" charset="-122"/>
              </a:rPr>
              <a:t>形成文件的程序包括：做什么，由谁做，什么时间、地点，如何做，使用什么材料、设备和文件，如何监视和测量这项活动，要求记录事项</a:t>
            </a:r>
          </a:p>
          <a:p>
            <a:pPr algn="l"/>
            <a:r>
              <a:rPr lang="en-US" altLang="zh-CN" sz="2400" dirty="0"/>
              <a:t>d) </a:t>
            </a:r>
            <a:r>
              <a:rPr lang="zh-CN" altLang="en-US" sz="2400" dirty="0"/>
              <a:t>组织确定的为确保其过程有效策划、运行和控制所需的文件，包括记录；</a:t>
            </a:r>
            <a:endParaRPr lang="en-US" altLang="zh-CN" sz="2400" dirty="0"/>
          </a:p>
          <a:p>
            <a:pPr algn="l"/>
            <a:r>
              <a:rPr lang="en-US" altLang="zh-CN" sz="2400" dirty="0"/>
              <a:t>e) </a:t>
            </a:r>
            <a:r>
              <a:rPr lang="zh-CN" altLang="en-US" sz="2400" dirty="0"/>
              <a:t>适用的法规要求规定的其他文件。</a:t>
            </a:r>
            <a:endParaRPr lang="en-US" altLang="zh-CN" sz="2400" dirty="0"/>
          </a:p>
          <a:p>
            <a:pPr algn="l"/>
            <a:r>
              <a:rPr lang="zh-CN" altLang="en-US" sz="1800" dirty="0">
                <a:latin typeface="楷体" pitchFamily="49" charset="-122"/>
                <a:ea typeface="楷体" pitchFamily="49" charset="-122"/>
              </a:rPr>
              <a:t>上述的是</a:t>
            </a:r>
            <a:r>
              <a:rPr lang="en-US" altLang="zh-CN" sz="1800" dirty="0">
                <a:latin typeface="+mn-ea"/>
              </a:rPr>
              <a:t>QSR</a:t>
            </a:r>
            <a:r>
              <a:rPr lang="zh-CN" altLang="en-US" sz="1800" dirty="0">
                <a:latin typeface="楷体" pitchFamily="49" charset="-122"/>
                <a:ea typeface="楷体" pitchFamily="49" charset="-122"/>
              </a:rPr>
              <a:t>质量体系文件，另有</a:t>
            </a:r>
            <a:r>
              <a:rPr lang="en-US" altLang="zh-CN" sz="1800" dirty="0">
                <a:latin typeface="+mn-ea"/>
              </a:rPr>
              <a:t>DMR</a:t>
            </a:r>
            <a:r>
              <a:rPr lang="zh-CN" altLang="en-US" sz="1800" dirty="0">
                <a:latin typeface="楷体" pitchFamily="49" charset="-122"/>
                <a:ea typeface="楷体" pitchFamily="49" charset="-122"/>
              </a:rPr>
              <a:t>产品主文档，</a:t>
            </a:r>
            <a:r>
              <a:rPr lang="en-US" altLang="zh-CN" sz="1800" dirty="0">
                <a:latin typeface="+mn-ea"/>
              </a:rPr>
              <a:t>DHR</a:t>
            </a:r>
            <a:r>
              <a:rPr lang="zh-CN" altLang="en-US" sz="1800" dirty="0">
                <a:latin typeface="楷体" pitchFamily="49" charset="-122"/>
                <a:ea typeface="楷体" pitchFamily="49" charset="-122"/>
              </a:rPr>
              <a:t>产品批记录，</a:t>
            </a:r>
            <a:r>
              <a:rPr lang="en-US" altLang="zh-CN" sz="1800" dirty="0">
                <a:latin typeface="+mn-ea"/>
              </a:rPr>
              <a:t>DHF</a:t>
            </a:r>
            <a:r>
              <a:rPr lang="zh-CN" altLang="en-US" sz="1800" dirty="0">
                <a:latin typeface="楷体" pitchFamily="49" charset="-122"/>
                <a:ea typeface="楷体" pitchFamily="49" charset="-122"/>
              </a:rPr>
              <a:t>设计历史文档。</a:t>
            </a:r>
            <a:r>
              <a:rPr lang="en-US" altLang="zh-CN" sz="1800" dirty="0">
                <a:latin typeface="楷体" pitchFamily="49" charset="-122"/>
                <a:ea typeface="楷体" pitchFamily="49" charset="-122"/>
              </a:rPr>
              <a:t>4</a:t>
            </a:r>
            <a:r>
              <a:rPr lang="zh-CN" altLang="en-US" sz="1800" dirty="0">
                <a:latin typeface="楷体" pitchFamily="49" charset="-122"/>
                <a:ea typeface="楷体" pitchFamily="49" charset="-122"/>
              </a:rPr>
              <a:t>种文件类别</a:t>
            </a:r>
            <a:endParaRPr lang="zh-CN" altLang="en-US" sz="1800" dirty="0"/>
          </a:p>
        </p:txBody>
      </p:sp>
    </p:spTree>
    <p:extLst>
      <p:ext uri="{BB962C8B-B14F-4D97-AF65-F5344CB8AC3E}">
        <p14:creationId xmlns:p14="http://schemas.microsoft.com/office/powerpoint/2010/main" val="16703243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755576" y="1988840"/>
            <a:ext cx="7632848" cy="3312368"/>
          </a:xfrm>
        </p:spPr>
        <p:txBody>
          <a:bodyPr/>
          <a:lstStyle/>
          <a:p>
            <a:pPr algn="l"/>
            <a:r>
              <a:rPr lang="en-US" altLang="zh-CN" sz="2400" dirty="0"/>
              <a:t>4.2.2</a:t>
            </a:r>
            <a:r>
              <a:rPr lang="zh-CN" altLang="en-US" sz="2400" dirty="0"/>
              <a:t>质量手册</a:t>
            </a:r>
            <a:endParaRPr lang="en-US" altLang="zh-CN" sz="2400" dirty="0"/>
          </a:p>
          <a:p>
            <a:pPr algn="l"/>
            <a:r>
              <a:rPr lang="zh-CN" altLang="en-US" sz="2400" dirty="0"/>
              <a:t>组织应编制质量手册，质量手册包括：</a:t>
            </a:r>
          </a:p>
          <a:p>
            <a:pPr algn="l"/>
            <a:r>
              <a:rPr lang="en-US" altLang="zh-CN" sz="2400" dirty="0"/>
              <a:t>a) </a:t>
            </a:r>
            <a:r>
              <a:rPr lang="zh-CN" altLang="en-US" sz="2400" dirty="0"/>
              <a:t>质量管理体系的范围，包括任何删减或不适用的详细说明和理由；</a:t>
            </a:r>
          </a:p>
          <a:p>
            <a:pPr algn="l"/>
            <a:r>
              <a:rPr lang="en-US" altLang="zh-CN" sz="2400" dirty="0"/>
              <a:t>b) </a:t>
            </a:r>
            <a:r>
              <a:rPr lang="zh-CN" altLang="en-US" sz="2400" dirty="0"/>
              <a:t>质量管理体系的形成文件的程序或对其引用；</a:t>
            </a:r>
          </a:p>
          <a:p>
            <a:pPr algn="l"/>
            <a:r>
              <a:rPr lang="en-US" altLang="zh-CN" sz="2400" dirty="0"/>
              <a:t>c) </a:t>
            </a:r>
            <a:r>
              <a:rPr lang="zh-CN" altLang="en-US" sz="2400" dirty="0"/>
              <a:t>质量管理体系过程之间的相互作用的描述。</a:t>
            </a:r>
            <a:endParaRPr lang="en-US" altLang="zh-CN" sz="2400" dirty="0"/>
          </a:p>
          <a:p>
            <a:pPr algn="l"/>
            <a:r>
              <a:rPr lang="zh-CN" altLang="en-US" sz="2400" dirty="0">
                <a:latin typeface="楷体" pitchFamily="49" charset="-122"/>
                <a:ea typeface="楷体" pitchFamily="49" charset="-122"/>
              </a:rPr>
              <a:t>比如：哪些部门主导，哪些部门配合</a:t>
            </a:r>
            <a:endParaRPr lang="en-US" altLang="zh-CN" sz="2400" dirty="0">
              <a:latin typeface="楷体" pitchFamily="49" charset="-122"/>
              <a:ea typeface="楷体" pitchFamily="49" charset="-122"/>
            </a:endParaRPr>
          </a:p>
          <a:p>
            <a:pPr algn="l"/>
            <a:r>
              <a:rPr lang="zh-CN" altLang="en-US" sz="2400" dirty="0"/>
              <a:t>质量手册应概述质量管理体系的文件结构。</a:t>
            </a:r>
          </a:p>
        </p:txBody>
      </p:sp>
      <p:sp>
        <p:nvSpPr>
          <p:cNvPr id="5" name="标题 1"/>
          <p:cNvSpPr>
            <a:spLocks noGrp="1"/>
          </p:cNvSpPr>
          <p:nvPr>
            <p:ph type="ctrTitle"/>
          </p:nvPr>
        </p:nvSpPr>
        <p:spPr>
          <a:xfrm>
            <a:off x="755576" y="1196752"/>
            <a:ext cx="7772400" cy="1080120"/>
          </a:xfrm>
        </p:spPr>
        <p:txBody>
          <a:bodyPr/>
          <a:lstStyle/>
          <a:p>
            <a:r>
              <a:rPr lang="en-US" altLang="zh-CN" dirty="0"/>
              <a:t>4.2</a:t>
            </a:r>
            <a:r>
              <a:rPr lang="zh-CN" altLang="en-US" dirty="0"/>
              <a:t>文件要求</a:t>
            </a:r>
          </a:p>
        </p:txBody>
      </p:sp>
    </p:spTree>
    <p:extLst>
      <p:ext uri="{BB962C8B-B14F-4D97-AF65-F5344CB8AC3E}">
        <p14:creationId xmlns:p14="http://schemas.microsoft.com/office/powerpoint/2010/main" val="18199142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683568" y="1628800"/>
            <a:ext cx="7776864" cy="5184576"/>
          </a:xfrm>
        </p:spPr>
        <p:txBody>
          <a:bodyPr/>
          <a:lstStyle/>
          <a:p>
            <a:pPr algn="l"/>
            <a:r>
              <a:rPr lang="en-US" altLang="zh-CN" sz="2000" dirty="0"/>
              <a:t>4.2.3</a:t>
            </a:r>
            <a:r>
              <a:rPr lang="zh-CN" altLang="en-US" sz="2000" dirty="0"/>
              <a:t>医疗器械文档</a:t>
            </a:r>
            <a:endParaRPr lang="en-US" altLang="zh-CN" sz="2000" dirty="0"/>
          </a:p>
          <a:p>
            <a:pPr algn="l"/>
            <a:r>
              <a:rPr lang="zh-CN" altLang="en-US" sz="2000" dirty="0"/>
              <a:t>组织应为每个医疗器械类型或医疗器械族建立并保持一个或多个文档，文档包含或引用形成的文件以证明符合本标准要求和适用的法规要求。</a:t>
            </a:r>
          </a:p>
          <a:p>
            <a:pPr algn="l"/>
            <a:r>
              <a:rPr lang="zh-CN" altLang="en-US" sz="2000" dirty="0"/>
              <a:t>文档的内容应包括但不限于：</a:t>
            </a:r>
          </a:p>
          <a:p>
            <a:pPr algn="l"/>
            <a:r>
              <a:rPr lang="en-US" altLang="zh-CN" sz="2000" dirty="0"/>
              <a:t>a)  </a:t>
            </a:r>
            <a:r>
              <a:rPr lang="zh-CN" altLang="en-US" sz="2000" dirty="0"/>
              <a:t>医疗器械的概述、预期用途</a:t>
            </a:r>
            <a:r>
              <a:rPr lang="en-US" altLang="zh-CN" sz="2000" dirty="0"/>
              <a:t>/</a:t>
            </a:r>
            <a:r>
              <a:rPr lang="zh-CN" altLang="en-US" sz="2000" dirty="0"/>
              <a:t>预期目的和标记，包括所有使用说明；</a:t>
            </a:r>
          </a:p>
          <a:p>
            <a:pPr algn="l"/>
            <a:r>
              <a:rPr lang="en-US" altLang="zh-CN" sz="2000" dirty="0"/>
              <a:t>b) </a:t>
            </a:r>
            <a:r>
              <a:rPr lang="zh-CN" altLang="en-US" sz="2000" dirty="0"/>
              <a:t>产品规范；</a:t>
            </a:r>
          </a:p>
          <a:p>
            <a:pPr algn="l"/>
            <a:r>
              <a:rPr lang="en-US" altLang="zh-CN" sz="2000" dirty="0"/>
              <a:t>c) </a:t>
            </a:r>
            <a:r>
              <a:rPr lang="zh-CN" altLang="en-US" sz="2000" dirty="0"/>
              <a:t>制造、包装、贮存、处置和流通的规范或程序；</a:t>
            </a:r>
          </a:p>
          <a:p>
            <a:pPr algn="l"/>
            <a:r>
              <a:rPr lang="en-US" altLang="zh-CN" sz="2000" dirty="0"/>
              <a:t>d) </a:t>
            </a:r>
            <a:r>
              <a:rPr lang="zh-CN" altLang="en-US" sz="2000" dirty="0"/>
              <a:t>测量和监视程序；</a:t>
            </a:r>
          </a:p>
          <a:p>
            <a:pPr algn="l"/>
            <a:r>
              <a:rPr lang="en-US" altLang="zh-CN" sz="2000" dirty="0"/>
              <a:t>e) </a:t>
            </a:r>
            <a:r>
              <a:rPr lang="zh-CN" altLang="en-US" sz="2000" dirty="0"/>
              <a:t>适当时，安装要求；</a:t>
            </a:r>
          </a:p>
          <a:p>
            <a:pPr algn="l"/>
            <a:r>
              <a:rPr lang="en-US" altLang="zh-CN" sz="2000" dirty="0"/>
              <a:t>f) </a:t>
            </a:r>
            <a:r>
              <a:rPr lang="zh-CN" altLang="en-US" sz="2000" dirty="0"/>
              <a:t>适当时，维护程序</a:t>
            </a:r>
            <a:endParaRPr lang="en-US" altLang="zh-CN" sz="2000" dirty="0"/>
          </a:p>
          <a:p>
            <a:pPr algn="l"/>
            <a:r>
              <a:rPr lang="zh-CN" altLang="en-US" sz="2000" dirty="0">
                <a:latin typeface="楷体" pitchFamily="49" charset="-122"/>
                <a:ea typeface="楷体" pitchFamily="49" charset="-122"/>
              </a:rPr>
              <a:t>该</a:t>
            </a:r>
            <a:r>
              <a:rPr lang="en-US" altLang="zh-CN" sz="2000" dirty="0">
                <a:latin typeface="+mn-ea"/>
              </a:rPr>
              <a:t>DMR</a:t>
            </a:r>
            <a:r>
              <a:rPr lang="zh-CN" altLang="en-US" sz="2000" dirty="0">
                <a:latin typeface="楷体" pitchFamily="49" charset="-122"/>
                <a:ea typeface="楷体" pitchFamily="49" charset="-122"/>
              </a:rPr>
              <a:t>仅仅是指文件，并且是与产品有关的文档。内容包括：物料清单，产品图纸，软件程序，生产作业指导书</a:t>
            </a:r>
            <a:r>
              <a:rPr lang="en-US" altLang="zh-CN" sz="2000" dirty="0">
                <a:latin typeface="楷体" pitchFamily="49" charset="-122"/>
                <a:ea typeface="楷体" pitchFamily="49" charset="-122"/>
              </a:rPr>
              <a:t>(</a:t>
            </a:r>
            <a:r>
              <a:rPr lang="zh-CN" altLang="en-US" sz="2000" dirty="0">
                <a:latin typeface="楷体" pitchFamily="49" charset="-122"/>
                <a:ea typeface="楷体" pitchFamily="49" charset="-122"/>
              </a:rPr>
              <a:t>工艺文件</a:t>
            </a:r>
            <a:r>
              <a:rPr lang="en-US" altLang="zh-CN" sz="2000" dirty="0">
                <a:latin typeface="楷体" pitchFamily="49" charset="-122"/>
                <a:ea typeface="楷体" pitchFamily="49" charset="-122"/>
              </a:rPr>
              <a:t>),</a:t>
            </a:r>
            <a:r>
              <a:rPr lang="zh-CN" altLang="en-US" sz="2000" dirty="0">
                <a:latin typeface="楷体" pitchFamily="49" charset="-122"/>
                <a:ea typeface="楷体" pitchFamily="49" charset="-122"/>
              </a:rPr>
              <a:t>设备操作说明，质量计划，产品规范</a:t>
            </a:r>
            <a:r>
              <a:rPr lang="en-US" altLang="zh-CN" sz="2000" dirty="0">
                <a:latin typeface="楷体" pitchFamily="49" charset="-122"/>
                <a:ea typeface="楷体" pitchFamily="49" charset="-122"/>
              </a:rPr>
              <a:t>(</a:t>
            </a:r>
            <a:r>
              <a:rPr lang="zh-CN" altLang="en-US" sz="2000" dirty="0">
                <a:latin typeface="楷体" pitchFamily="49" charset="-122"/>
                <a:ea typeface="楷体" pitchFamily="49" charset="-122"/>
              </a:rPr>
              <a:t>原材料，标签，包装材料，元件，组件，医疗器械），检查、检测规范和接收准则</a:t>
            </a:r>
            <a:endParaRPr lang="en-US" altLang="zh-CN" sz="2000" dirty="0">
              <a:latin typeface="楷体" pitchFamily="49" charset="-122"/>
              <a:ea typeface="楷体" pitchFamily="49" charset="-122"/>
            </a:endParaRPr>
          </a:p>
        </p:txBody>
      </p:sp>
      <p:sp>
        <p:nvSpPr>
          <p:cNvPr id="5" name="标题 1"/>
          <p:cNvSpPr>
            <a:spLocks noGrp="1"/>
          </p:cNvSpPr>
          <p:nvPr>
            <p:ph type="ctrTitle"/>
          </p:nvPr>
        </p:nvSpPr>
        <p:spPr>
          <a:xfrm>
            <a:off x="755576" y="1196752"/>
            <a:ext cx="7772400" cy="1080120"/>
          </a:xfrm>
        </p:spPr>
        <p:txBody>
          <a:bodyPr/>
          <a:lstStyle/>
          <a:p>
            <a:r>
              <a:rPr lang="en-US" altLang="zh-CN" dirty="0"/>
              <a:t>4.2</a:t>
            </a:r>
            <a:r>
              <a:rPr lang="zh-CN" altLang="en-US" dirty="0"/>
              <a:t>文件要求</a:t>
            </a:r>
          </a:p>
        </p:txBody>
      </p:sp>
    </p:spTree>
    <p:extLst>
      <p:ext uri="{BB962C8B-B14F-4D97-AF65-F5344CB8AC3E}">
        <p14:creationId xmlns:p14="http://schemas.microsoft.com/office/powerpoint/2010/main" val="316038335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755576" y="1916832"/>
            <a:ext cx="7992888" cy="4464496"/>
          </a:xfrm>
        </p:spPr>
        <p:txBody>
          <a:bodyPr/>
          <a:lstStyle/>
          <a:p>
            <a:pPr algn="l"/>
            <a:r>
              <a:rPr lang="en-US" altLang="zh-CN" sz="2000" dirty="0"/>
              <a:t>4.2.4</a:t>
            </a:r>
            <a:r>
              <a:rPr lang="zh-CN" altLang="en-US" sz="2000" dirty="0"/>
              <a:t>文件控制</a:t>
            </a:r>
            <a:endParaRPr lang="en-US" altLang="zh-CN" sz="2000" dirty="0"/>
          </a:p>
          <a:p>
            <a:pPr algn="l"/>
            <a:r>
              <a:rPr lang="zh-CN" altLang="en-US" sz="2000" dirty="0"/>
              <a:t>质量管理体系所要求的文件应予以控制。记录是一种特殊类型的文件，应依据 </a:t>
            </a:r>
            <a:r>
              <a:rPr lang="en-US" altLang="zh-CN" sz="2000" dirty="0"/>
              <a:t>4.2.5 </a:t>
            </a:r>
            <a:r>
              <a:rPr lang="zh-CN" altLang="en-US" sz="2000" dirty="0"/>
              <a:t>的要求进行控制。</a:t>
            </a:r>
            <a:endParaRPr lang="en-US" altLang="zh-CN" sz="2000" dirty="0"/>
          </a:p>
          <a:p>
            <a:pPr algn="l"/>
            <a:r>
              <a:rPr lang="zh-CN" altLang="en-US" sz="1800" dirty="0">
                <a:latin typeface="楷体" pitchFamily="49" charset="-122"/>
                <a:ea typeface="楷体" pitchFamily="49" charset="-122"/>
              </a:rPr>
              <a:t>表格没有填写时是文件，填写了是记录</a:t>
            </a:r>
          </a:p>
          <a:p>
            <a:pPr algn="l"/>
            <a:r>
              <a:rPr lang="zh-CN" altLang="en-US" sz="2000" dirty="0"/>
              <a:t>形成文件的程序应规定以下方面所需的控制：</a:t>
            </a:r>
          </a:p>
          <a:p>
            <a:pPr algn="l"/>
            <a:r>
              <a:rPr lang="en-US" altLang="zh-CN" sz="2000" dirty="0"/>
              <a:t>a) </a:t>
            </a:r>
            <a:r>
              <a:rPr lang="zh-CN" altLang="en-US" sz="2000" dirty="0"/>
              <a:t>为使文件充分和适宜，文件发布前得到评审和批准；</a:t>
            </a:r>
          </a:p>
          <a:p>
            <a:pPr algn="l"/>
            <a:r>
              <a:rPr lang="en-US" altLang="zh-CN" sz="2000" dirty="0"/>
              <a:t>b) </a:t>
            </a:r>
            <a:r>
              <a:rPr lang="zh-CN" altLang="en-US" sz="2000" dirty="0"/>
              <a:t>必要时对文件进行评审与更新，并再次批准；</a:t>
            </a:r>
            <a:endParaRPr lang="en-US" altLang="zh-CN" sz="2000" dirty="0"/>
          </a:p>
          <a:p>
            <a:pPr algn="l"/>
            <a:r>
              <a:rPr lang="zh-CN" altLang="en-US" sz="1800" dirty="0">
                <a:latin typeface="楷体" pitchFamily="49" charset="-122"/>
                <a:ea typeface="楷体" pitchFamily="49" charset="-122"/>
              </a:rPr>
              <a:t>比如：发布了新的法规或标准，设施、人员或组织有变化，但没必要每年更新。</a:t>
            </a:r>
          </a:p>
          <a:p>
            <a:pPr algn="l"/>
            <a:r>
              <a:rPr lang="en-US" altLang="zh-CN" sz="2000" dirty="0"/>
              <a:t>c) </a:t>
            </a:r>
            <a:r>
              <a:rPr lang="zh-CN" altLang="en-US" sz="2000" dirty="0"/>
              <a:t>确保文件的现行修订状态和更改得到识别；</a:t>
            </a:r>
            <a:endParaRPr lang="en-US" altLang="zh-CN" sz="2000" dirty="0"/>
          </a:p>
          <a:p>
            <a:pPr algn="l"/>
            <a:r>
              <a:rPr lang="zh-CN" altLang="en-US" sz="2000" dirty="0">
                <a:latin typeface="楷体" pitchFamily="49" charset="-122"/>
                <a:ea typeface="楷体" pitchFamily="49" charset="-122"/>
              </a:rPr>
              <a:t>文件的版本号，修订号</a:t>
            </a:r>
          </a:p>
          <a:p>
            <a:pPr algn="l"/>
            <a:r>
              <a:rPr lang="en-US" altLang="zh-CN" sz="2000" dirty="0"/>
              <a:t>d) </a:t>
            </a:r>
            <a:r>
              <a:rPr lang="zh-CN" altLang="en-US" sz="2000" dirty="0"/>
              <a:t>确保在使用处可获得适用文件的有关版本；</a:t>
            </a:r>
            <a:endParaRPr lang="en-US" altLang="zh-CN" sz="2000" dirty="0"/>
          </a:p>
          <a:p>
            <a:pPr algn="l"/>
            <a:r>
              <a:rPr lang="zh-CN" altLang="en-US" sz="1800" dirty="0">
                <a:latin typeface="楷体" pitchFamily="49" charset="-122"/>
                <a:ea typeface="楷体" pitchFamily="49" charset="-122"/>
              </a:rPr>
              <a:t>合适的距离，一定的光照，员工不停下手头的工作就可以获得</a:t>
            </a:r>
          </a:p>
        </p:txBody>
      </p:sp>
      <p:sp>
        <p:nvSpPr>
          <p:cNvPr id="5" name="标题 1"/>
          <p:cNvSpPr>
            <a:spLocks noGrp="1"/>
          </p:cNvSpPr>
          <p:nvPr>
            <p:ph type="ctrTitle"/>
          </p:nvPr>
        </p:nvSpPr>
        <p:spPr>
          <a:xfrm>
            <a:off x="755576" y="1196752"/>
            <a:ext cx="7772400" cy="1080120"/>
          </a:xfrm>
        </p:spPr>
        <p:txBody>
          <a:bodyPr/>
          <a:lstStyle/>
          <a:p>
            <a:r>
              <a:rPr lang="en-US" altLang="zh-CN" dirty="0"/>
              <a:t>4.2</a:t>
            </a:r>
            <a:r>
              <a:rPr lang="zh-CN" altLang="en-US" dirty="0"/>
              <a:t>文件要求</a:t>
            </a:r>
          </a:p>
        </p:txBody>
      </p:sp>
    </p:spTree>
    <p:extLst>
      <p:ext uri="{BB962C8B-B14F-4D97-AF65-F5344CB8AC3E}">
        <p14:creationId xmlns:p14="http://schemas.microsoft.com/office/powerpoint/2010/main" val="30156098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755576" y="1916832"/>
            <a:ext cx="7992888" cy="4824536"/>
          </a:xfrm>
        </p:spPr>
        <p:txBody>
          <a:bodyPr/>
          <a:lstStyle/>
          <a:p>
            <a:pPr algn="l"/>
            <a:r>
              <a:rPr lang="en-US" altLang="zh-CN" sz="2000" dirty="0"/>
              <a:t>4.2.4</a:t>
            </a:r>
            <a:r>
              <a:rPr lang="zh-CN" altLang="en-US" sz="2000" dirty="0"/>
              <a:t>文件控制</a:t>
            </a:r>
            <a:endParaRPr lang="en-US" altLang="zh-CN" sz="2000" dirty="0"/>
          </a:p>
          <a:p>
            <a:pPr algn="l"/>
            <a:r>
              <a:rPr lang="en-US" altLang="zh-CN" sz="2000" dirty="0"/>
              <a:t>e) </a:t>
            </a:r>
            <a:r>
              <a:rPr lang="zh-CN" altLang="en-US" sz="2000" dirty="0"/>
              <a:t>确保文件保持清晰、易于识别；</a:t>
            </a:r>
            <a:endParaRPr lang="en-US" altLang="zh-CN" sz="2000" dirty="0"/>
          </a:p>
          <a:p>
            <a:pPr algn="l"/>
            <a:r>
              <a:rPr lang="en-US" altLang="zh-CN" sz="2000" dirty="0"/>
              <a:t>f) </a:t>
            </a:r>
            <a:r>
              <a:rPr lang="zh-CN" altLang="en-US" sz="2000" dirty="0"/>
              <a:t>确保组织所确定的策划和运行质量管理体系所需的外来文件得到识别，并控制其分发；</a:t>
            </a:r>
          </a:p>
          <a:p>
            <a:pPr algn="l"/>
            <a:r>
              <a:rPr lang="en-US" altLang="zh-CN" sz="2000" dirty="0"/>
              <a:t>g) </a:t>
            </a:r>
            <a:r>
              <a:rPr lang="zh-CN" altLang="en-US" sz="2000" dirty="0"/>
              <a:t>防止文件的损坏或丢失；</a:t>
            </a:r>
            <a:endParaRPr lang="en-US" altLang="zh-CN" sz="2000" dirty="0"/>
          </a:p>
          <a:p>
            <a:pPr algn="l"/>
            <a:r>
              <a:rPr lang="zh-CN" altLang="en-US" sz="1800" dirty="0">
                <a:latin typeface="楷体" pitchFamily="49" charset="-122"/>
                <a:ea typeface="楷体" pitchFamily="49" charset="-122"/>
              </a:rPr>
              <a:t>文件的退化</a:t>
            </a:r>
          </a:p>
          <a:p>
            <a:pPr algn="l"/>
            <a:r>
              <a:rPr lang="en-US" altLang="zh-CN" sz="2000" dirty="0"/>
              <a:t>h) </a:t>
            </a:r>
            <a:r>
              <a:rPr lang="zh-CN" altLang="en-US" sz="2000" dirty="0"/>
              <a:t>防止作废文件的非预期使用，对这些文件进行适当的标识。</a:t>
            </a:r>
            <a:endParaRPr lang="en-US" altLang="zh-CN" sz="2000" dirty="0"/>
          </a:p>
          <a:p>
            <a:pPr algn="l"/>
            <a:r>
              <a:rPr lang="zh-CN" altLang="en-US" sz="1800" dirty="0">
                <a:latin typeface="楷体" pitchFamily="49" charset="-122"/>
                <a:ea typeface="楷体" pitchFamily="49" charset="-122"/>
              </a:rPr>
              <a:t>所以作废文件的原始版本全部保留</a:t>
            </a:r>
          </a:p>
          <a:p>
            <a:pPr algn="l"/>
            <a:r>
              <a:rPr lang="zh-CN" altLang="en-US" sz="2000" dirty="0"/>
              <a:t>组织应确保文件的更改得到原审批部门或指定的其他审批部门的评审和批准，被指定的审批部门应能获取用于做出决定的相关背景资料。</a:t>
            </a:r>
          </a:p>
          <a:p>
            <a:pPr algn="l"/>
            <a:r>
              <a:rPr lang="zh-CN" altLang="en-US" sz="2000" dirty="0"/>
              <a:t>对于至少应保存一份的作废文件，组织应规定其保存期限。此期限应确保至少在组织所规定的医疗器械寿命期内，可得到这些医疗器械的制造和试验的文件，而且还应不少于记录（见 </a:t>
            </a:r>
            <a:r>
              <a:rPr lang="en-US" altLang="zh-CN" sz="2000" dirty="0"/>
              <a:t>4.2.5</a:t>
            </a:r>
            <a:r>
              <a:rPr lang="zh-CN" altLang="en-US" sz="2000" dirty="0"/>
              <a:t>）或适用的法规要求所规定的保存期限。</a:t>
            </a:r>
          </a:p>
          <a:p>
            <a:pPr algn="l"/>
            <a:endParaRPr lang="zh-CN" altLang="en-US" sz="2000" dirty="0"/>
          </a:p>
          <a:p>
            <a:pPr algn="l"/>
            <a:endParaRPr lang="zh-CN" altLang="en-US" sz="2000" dirty="0"/>
          </a:p>
        </p:txBody>
      </p:sp>
      <p:sp>
        <p:nvSpPr>
          <p:cNvPr id="5" name="标题 1"/>
          <p:cNvSpPr>
            <a:spLocks noGrp="1"/>
          </p:cNvSpPr>
          <p:nvPr>
            <p:ph type="ctrTitle"/>
          </p:nvPr>
        </p:nvSpPr>
        <p:spPr>
          <a:xfrm>
            <a:off x="755576" y="1196752"/>
            <a:ext cx="7772400" cy="1080120"/>
          </a:xfrm>
        </p:spPr>
        <p:txBody>
          <a:bodyPr/>
          <a:lstStyle/>
          <a:p>
            <a:r>
              <a:rPr lang="en-US" altLang="zh-CN" dirty="0"/>
              <a:t>4.2</a:t>
            </a:r>
            <a:r>
              <a:rPr lang="zh-CN" altLang="en-US" dirty="0"/>
              <a:t>文件要求</a:t>
            </a:r>
          </a:p>
        </p:txBody>
      </p:sp>
    </p:spTree>
    <p:extLst>
      <p:ext uri="{BB962C8B-B14F-4D97-AF65-F5344CB8AC3E}">
        <p14:creationId xmlns:p14="http://schemas.microsoft.com/office/powerpoint/2010/main" val="1771640123"/>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755576" y="1772816"/>
            <a:ext cx="7848872" cy="4896544"/>
          </a:xfrm>
        </p:spPr>
        <p:txBody>
          <a:bodyPr/>
          <a:lstStyle/>
          <a:p>
            <a:pPr algn="l"/>
            <a:r>
              <a:rPr lang="en-US" altLang="zh-CN" sz="2200" dirty="0"/>
              <a:t>4.2.5</a:t>
            </a:r>
            <a:r>
              <a:rPr lang="zh-CN" altLang="en-US" sz="2200" dirty="0"/>
              <a:t>记录控制</a:t>
            </a:r>
            <a:endParaRPr lang="en-US" altLang="zh-CN" sz="2200" dirty="0"/>
          </a:p>
          <a:p>
            <a:pPr algn="l"/>
            <a:r>
              <a:rPr lang="zh-CN" altLang="en-US" sz="2200" dirty="0"/>
              <a:t>应保持记录以提供符合要求和质量管理体系有效运行的证据。</a:t>
            </a:r>
          </a:p>
          <a:p>
            <a:pPr algn="l"/>
            <a:r>
              <a:rPr lang="zh-CN" altLang="en-US" sz="2200" dirty="0"/>
              <a:t>组织应建立程序并形成文件，以规定记录的标识、贮存、安全和完整性、检索、保留时间和处置所需的控制。</a:t>
            </a:r>
            <a:endParaRPr lang="en-US" altLang="zh-CN" sz="2200" dirty="0"/>
          </a:p>
          <a:p>
            <a:pPr algn="l"/>
            <a:r>
              <a:rPr lang="zh-CN" altLang="en-US" sz="2000" dirty="0">
                <a:latin typeface="楷体" pitchFamily="49" charset="-122"/>
                <a:ea typeface="楷体" pitchFamily="49" charset="-122"/>
              </a:rPr>
              <a:t>安全性：纸质档、电子备份；完整性：填写所有内容，编页码</a:t>
            </a:r>
          </a:p>
          <a:p>
            <a:pPr algn="l"/>
            <a:r>
              <a:rPr lang="zh-CN" altLang="en-US" sz="2200" dirty="0"/>
              <a:t>按照适用的法规要求，组织应对记录中包含的保密健康信息规定并实施保护方法。</a:t>
            </a:r>
            <a:endParaRPr lang="en-US" altLang="zh-CN" sz="2200" dirty="0"/>
          </a:p>
          <a:p>
            <a:pPr algn="l"/>
            <a:r>
              <a:rPr lang="zh-CN" altLang="en-US" sz="2000" dirty="0">
                <a:latin typeface="楷体" pitchFamily="49" charset="-122"/>
                <a:ea typeface="楷体" pitchFamily="49" charset="-122"/>
              </a:rPr>
              <a:t>包含保密健康信息的记录：临床试验报告、不良事件报告、上市后临床跟踪、顾客投诉</a:t>
            </a:r>
          </a:p>
          <a:p>
            <a:pPr algn="l"/>
            <a:r>
              <a:rPr lang="zh-CN" altLang="en-US" sz="2200" dirty="0"/>
              <a:t>记录应保持清晰、易于识别和检索。</a:t>
            </a:r>
            <a:r>
              <a:rPr lang="zh-CN" altLang="en-US" sz="2200" b="1" dirty="0">
                <a:solidFill>
                  <a:schemeClr val="tx1"/>
                </a:solidFill>
              </a:rPr>
              <a:t>记录的更改应保持可识别。</a:t>
            </a:r>
          </a:p>
          <a:p>
            <a:pPr algn="l"/>
            <a:r>
              <a:rPr lang="zh-CN" altLang="en-US" sz="2200" dirty="0"/>
              <a:t>组织应保存记录的期限至少为组织所规定的或适用的法规要求所规定的医疗器械的寿命期，而且还应从组织放行医疗器械起不少于两年。</a:t>
            </a:r>
          </a:p>
        </p:txBody>
      </p:sp>
      <p:sp>
        <p:nvSpPr>
          <p:cNvPr id="5" name="标题 1"/>
          <p:cNvSpPr>
            <a:spLocks noGrp="1"/>
          </p:cNvSpPr>
          <p:nvPr>
            <p:ph type="ctrTitle"/>
          </p:nvPr>
        </p:nvSpPr>
        <p:spPr>
          <a:xfrm>
            <a:off x="755576" y="1196752"/>
            <a:ext cx="7772400" cy="1080120"/>
          </a:xfrm>
        </p:spPr>
        <p:txBody>
          <a:bodyPr/>
          <a:lstStyle/>
          <a:p>
            <a:r>
              <a:rPr lang="en-US" altLang="zh-CN" dirty="0"/>
              <a:t>4.2</a:t>
            </a:r>
            <a:r>
              <a:rPr lang="zh-CN" altLang="en-US" dirty="0"/>
              <a:t>文件要求</a:t>
            </a:r>
          </a:p>
        </p:txBody>
      </p:sp>
    </p:spTree>
    <p:extLst>
      <p:ext uri="{BB962C8B-B14F-4D97-AF65-F5344CB8AC3E}">
        <p14:creationId xmlns:p14="http://schemas.microsoft.com/office/powerpoint/2010/main" val="81921707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5 </a:t>
            </a:r>
            <a:r>
              <a:rPr lang="zh-CN" altLang="en-US" dirty="0"/>
              <a:t>管理职责</a:t>
            </a:r>
          </a:p>
        </p:txBody>
      </p:sp>
      <p:sp>
        <p:nvSpPr>
          <p:cNvPr id="3" name="副标题 2"/>
          <p:cNvSpPr>
            <a:spLocks noGrp="1"/>
          </p:cNvSpPr>
          <p:nvPr>
            <p:ph type="subTitle" idx="1"/>
          </p:nvPr>
        </p:nvSpPr>
        <p:spPr>
          <a:xfrm>
            <a:off x="827584" y="1988840"/>
            <a:ext cx="7848872" cy="4653136"/>
          </a:xfrm>
        </p:spPr>
        <p:txBody>
          <a:bodyPr/>
          <a:lstStyle/>
          <a:p>
            <a:pPr algn="l"/>
            <a:r>
              <a:rPr lang="en-US" altLang="zh-CN" sz="2400" dirty="0"/>
              <a:t>5.1</a:t>
            </a:r>
            <a:r>
              <a:rPr lang="zh-CN" altLang="en-US" sz="2400" dirty="0"/>
              <a:t>管理承诺</a:t>
            </a:r>
            <a:endParaRPr lang="en-US" altLang="zh-CN" sz="2400" dirty="0"/>
          </a:p>
          <a:p>
            <a:pPr algn="l"/>
            <a:r>
              <a:rPr lang="zh-CN" altLang="en-US" sz="2400" dirty="0"/>
              <a:t>最高管理者应通过以下活动，对其建立、实施质量管理体系并保持其有效性的承诺提供证据：</a:t>
            </a:r>
            <a:endParaRPr lang="en-US" altLang="zh-CN" sz="2400" dirty="0"/>
          </a:p>
          <a:p>
            <a:pPr algn="l"/>
            <a:r>
              <a:rPr lang="zh-CN" altLang="en-US" sz="2000" dirty="0">
                <a:latin typeface="楷体" pitchFamily="49" charset="-122"/>
                <a:ea typeface="楷体" pitchFamily="49" charset="-122"/>
              </a:rPr>
              <a:t>行动是其管理承诺的最好证明</a:t>
            </a:r>
          </a:p>
          <a:p>
            <a:pPr marL="457200" indent="-457200" algn="l">
              <a:buAutoNum type="alphaLcParenR"/>
            </a:pPr>
            <a:r>
              <a:rPr lang="zh-CN" altLang="en-US" sz="2400" dirty="0"/>
              <a:t>向组织传达满足顾客要求以及适用的法规要求的重要性；</a:t>
            </a:r>
            <a:endParaRPr lang="en-US" altLang="zh-CN" sz="2400" dirty="0"/>
          </a:p>
          <a:p>
            <a:pPr algn="l"/>
            <a:r>
              <a:rPr lang="zh-CN" altLang="en-US" sz="2000" dirty="0">
                <a:latin typeface="楷体" pitchFamily="49" charset="-122"/>
                <a:ea typeface="楷体" pitchFamily="49" charset="-122"/>
              </a:rPr>
              <a:t>在组织内灌输质量意识和法规意识</a:t>
            </a:r>
          </a:p>
          <a:p>
            <a:pPr algn="l"/>
            <a:r>
              <a:rPr lang="en-US" altLang="zh-CN" sz="2400" dirty="0"/>
              <a:t>b) </a:t>
            </a:r>
            <a:r>
              <a:rPr lang="zh-CN" altLang="en-US" sz="2400" dirty="0"/>
              <a:t>制定质量方针；</a:t>
            </a:r>
          </a:p>
          <a:p>
            <a:pPr algn="l"/>
            <a:r>
              <a:rPr lang="en-US" altLang="zh-CN" sz="2400" dirty="0"/>
              <a:t>c) </a:t>
            </a:r>
            <a:r>
              <a:rPr lang="zh-CN" altLang="en-US" sz="2400" dirty="0"/>
              <a:t>确保制定质量目标；</a:t>
            </a:r>
          </a:p>
          <a:p>
            <a:pPr algn="l"/>
            <a:r>
              <a:rPr lang="en-US" altLang="zh-CN" sz="2400" dirty="0"/>
              <a:t>d) </a:t>
            </a:r>
            <a:r>
              <a:rPr lang="zh-CN" altLang="en-US" sz="2400" dirty="0"/>
              <a:t>进行管理评审；</a:t>
            </a:r>
          </a:p>
          <a:p>
            <a:pPr algn="l"/>
            <a:r>
              <a:rPr lang="en-US" altLang="zh-CN" sz="2400" dirty="0"/>
              <a:t>e) </a:t>
            </a:r>
            <a:r>
              <a:rPr lang="zh-CN" altLang="en-US" sz="2400" dirty="0"/>
              <a:t>确保资源的可获得性。</a:t>
            </a:r>
          </a:p>
        </p:txBody>
      </p:sp>
      <p:pic>
        <p:nvPicPr>
          <p:cNvPr id="5" name="图片 4">
            <a:extLst>
              <a:ext uri="{FF2B5EF4-FFF2-40B4-BE49-F238E27FC236}">
                <a16:creationId xmlns:a16="http://schemas.microsoft.com/office/drawing/2014/main" xmlns="" id="{E424D051-3221-41F1-B39D-45A7A22D3541}"/>
              </a:ext>
            </a:extLst>
          </p:cNvPr>
          <p:cNvPicPr>
            <a:picLocks noChangeAspect="1"/>
          </p:cNvPicPr>
          <p:nvPr/>
        </p:nvPicPr>
        <p:blipFill rotWithShape="1">
          <a:blip r:embed="rId2">
            <a:extLst>
              <a:ext uri="{28A0092B-C50C-407E-A947-70E740481C1C}">
                <a14:useLocalDpi xmlns:a14="http://schemas.microsoft.com/office/drawing/2010/main" val="0"/>
              </a:ext>
            </a:extLst>
          </a:blip>
          <a:srcRect l="16800" t="1817" r="16175" b="2585"/>
          <a:stretch/>
        </p:blipFill>
        <p:spPr>
          <a:xfrm>
            <a:off x="6952728" y="4183448"/>
            <a:ext cx="1723728" cy="2458528"/>
          </a:xfrm>
          <a:prstGeom prst="rect">
            <a:avLst/>
          </a:prstGeom>
        </p:spPr>
      </p:pic>
    </p:spTree>
    <p:extLst>
      <p:ext uri="{BB962C8B-B14F-4D97-AF65-F5344CB8AC3E}">
        <p14:creationId xmlns:p14="http://schemas.microsoft.com/office/powerpoint/2010/main" val="274160899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5 </a:t>
            </a:r>
            <a:r>
              <a:rPr lang="zh-CN" altLang="en-US" dirty="0"/>
              <a:t>管理职责</a:t>
            </a:r>
          </a:p>
        </p:txBody>
      </p:sp>
      <p:sp>
        <p:nvSpPr>
          <p:cNvPr id="3" name="副标题 2"/>
          <p:cNvSpPr>
            <a:spLocks noGrp="1"/>
          </p:cNvSpPr>
          <p:nvPr>
            <p:ph type="subTitle" idx="1"/>
          </p:nvPr>
        </p:nvSpPr>
        <p:spPr>
          <a:xfrm>
            <a:off x="827584" y="2204864"/>
            <a:ext cx="7776864" cy="4032448"/>
          </a:xfrm>
        </p:spPr>
        <p:txBody>
          <a:bodyPr/>
          <a:lstStyle/>
          <a:p>
            <a:pPr algn="l"/>
            <a:r>
              <a:rPr lang="en-US" altLang="zh-CN" dirty="0"/>
              <a:t>5.2</a:t>
            </a:r>
            <a:r>
              <a:rPr lang="zh-CN" altLang="en-US" dirty="0"/>
              <a:t>以顾客为关注焦点</a:t>
            </a:r>
            <a:endParaRPr lang="en-US" altLang="zh-CN" dirty="0"/>
          </a:p>
          <a:p>
            <a:pPr algn="l"/>
            <a:r>
              <a:rPr lang="zh-CN" altLang="en-US" dirty="0"/>
              <a:t>最高管理者应确保顾客要求和适用的法规要求得到确定并予以满足。</a:t>
            </a:r>
            <a:endParaRPr lang="en-US" altLang="zh-CN" dirty="0"/>
          </a:p>
          <a:p>
            <a:pPr marL="342900" indent="-342900" algn="l">
              <a:buFont typeface="Wingdings" panose="05000000000000000000" pitchFamily="2" charset="2"/>
              <a:buChar char="l"/>
            </a:pPr>
            <a:r>
              <a:rPr lang="zh-CN" altLang="en-US" sz="2400" dirty="0">
                <a:latin typeface="+mn-lt"/>
                <a:ea typeface="楷体" pitchFamily="49" charset="-122"/>
                <a:cs typeface="Arial" panose="020B0604020202020204" pitchFamily="34" charset="0"/>
              </a:rPr>
              <a:t>确定</a:t>
            </a:r>
            <a:r>
              <a:rPr lang="en-US" altLang="zh-CN" sz="2400" dirty="0">
                <a:cs typeface="Arial" panose="020B0604020202020204" pitchFamily="34" charset="0"/>
              </a:rPr>
              <a:t>7.2.1</a:t>
            </a:r>
            <a:r>
              <a:rPr lang="zh-CN" altLang="en-US" sz="2400" dirty="0">
                <a:latin typeface="+mn-lt"/>
                <a:ea typeface="楷体" pitchFamily="49" charset="-122"/>
                <a:cs typeface="Arial" panose="020B0604020202020204" pitchFamily="34" charset="0"/>
              </a:rPr>
              <a:t>顾客要求（顾客之声），</a:t>
            </a:r>
            <a:r>
              <a:rPr lang="zh-CN" altLang="en-US" sz="2400" dirty="0">
                <a:latin typeface="+mn-lt"/>
                <a:cs typeface="Arial" panose="020B0604020202020204" pitchFamily="34" charset="0"/>
              </a:rPr>
              <a:t>，</a:t>
            </a:r>
            <a:r>
              <a:rPr lang="zh-CN" altLang="en-US" sz="2400" dirty="0">
                <a:latin typeface="+mn-lt"/>
                <a:ea typeface="楷体" pitchFamily="49" charset="-122"/>
                <a:cs typeface="Arial" panose="020B0604020202020204" pitchFamily="34" charset="0"/>
              </a:rPr>
              <a:t>如：产品规格，可接受质量水平</a:t>
            </a:r>
            <a:r>
              <a:rPr lang="en-US" altLang="zh-CN" sz="2400" dirty="0">
                <a:latin typeface="+mn-lt"/>
                <a:ea typeface="楷体" pitchFamily="49" charset="-122"/>
                <a:cs typeface="Arial" panose="020B0604020202020204" pitchFamily="34" charset="0"/>
              </a:rPr>
              <a:t>AQL</a:t>
            </a:r>
            <a:r>
              <a:rPr lang="zh-CN" altLang="en-US" sz="2400" dirty="0">
                <a:latin typeface="+mn-lt"/>
                <a:ea typeface="楷体" pitchFamily="49" charset="-122"/>
                <a:cs typeface="Arial" panose="020B0604020202020204" pitchFamily="34" charset="0"/>
              </a:rPr>
              <a:t>，</a:t>
            </a:r>
            <a:r>
              <a:rPr lang="zh-CN" altLang="en-US" sz="2400" dirty="0">
                <a:latin typeface="楷体" panose="02010609060101010101" pitchFamily="49" charset="-122"/>
                <a:ea typeface="楷体" panose="02010609060101010101" pitchFamily="49" charset="-122"/>
                <a:cs typeface="Arial" panose="020B0604020202020204" pitchFamily="34" charset="0"/>
              </a:rPr>
              <a:t>分布规格；</a:t>
            </a:r>
            <a:endParaRPr lang="en-US" altLang="zh-CN" sz="2400" dirty="0">
              <a:latin typeface="楷体" panose="02010609060101010101" pitchFamily="49" charset="-122"/>
              <a:ea typeface="楷体" panose="02010609060101010101" pitchFamily="49" charset="-122"/>
              <a:cs typeface="Arial" panose="020B0604020202020204" pitchFamily="34" charset="0"/>
            </a:endParaRPr>
          </a:p>
          <a:p>
            <a:pPr marL="342900" indent="-342900" algn="l">
              <a:buFont typeface="Wingdings" panose="05000000000000000000" pitchFamily="2" charset="2"/>
              <a:buChar char="l"/>
            </a:pPr>
            <a:r>
              <a:rPr lang="zh-CN" altLang="en-US" sz="2400" dirty="0">
                <a:latin typeface="+mn-lt"/>
                <a:ea typeface="楷体" pitchFamily="49" charset="-122"/>
                <a:cs typeface="Arial" panose="020B0604020202020204" pitchFamily="34" charset="0"/>
              </a:rPr>
              <a:t>通过</a:t>
            </a:r>
            <a:r>
              <a:rPr lang="en-US" altLang="zh-CN" sz="2400" dirty="0">
                <a:ea typeface="楷体" pitchFamily="49" charset="-122"/>
                <a:cs typeface="Arial" panose="020B0604020202020204" pitchFamily="34" charset="0"/>
              </a:rPr>
              <a:t>7</a:t>
            </a:r>
            <a:r>
              <a:rPr lang="zh-CN" altLang="en-US" sz="2400" dirty="0">
                <a:latin typeface="+mn-lt"/>
                <a:ea typeface="楷体" pitchFamily="49" charset="-122"/>
                <a:cs typeface="Arial" panose="020B0604020202020204" pitchFamily="34" charset="0"/>
              </a:rPr>
              <a:t>产品实现过程加以实现；</a:t>
            </a:r>
            <a:endParaRPr lang="en-US" altLang="zh-CN" sz="2400" dirty="0">
              <a:latin typeface="+mn-lt"/>
              <a:ea typeface="楷体" pitchFamily="49" charset="-122"/>
              <a:cs typeface="Arial" panose="020B0604020202020204" pitchFamily="34" charset="0"/>
            </a:endParaRPr>
          </a:p>
          <a:p>
            <a:pPr marL="342900" indent="-342900" algn="l">
              <a:buFont typeface="Wingdings" panose="05000000000000000000" pitchFamily="2" charset="2"/>
              <a:buChar char="l"/>
            </a:pPr>
            <a:r>
              <a:rPr lang="zh-CN" altLang="en-US" sz="2400" dirty="0">
                <a:latin typeface="+mn-lt"/>
                <a:ea typeface="楷体" pitchFamily="49" charset="-122"/>
                <a:cs typeface="Arial" panose="020B0604020202020204" pitchFamily="34" charset="0"/>
              </a:rPr>
              <a:t>监视和测量</a:t>
            </a:r>
            <a:r>
              <a:rPr lang="en-US" altLang="zh-CN" sz="2400" dirty="0">
                <a:cs typeface="Arial" panose="020B0604020202020204" pitchFamily="34" charset="0"/>
              </a:rPr>
              <a:t>8.2.1</a:t>
            </a:r>
            <a:r>
              <a:rPr lang="zh-CN" altLang="en-US" sz="2400" dirty="0">
                <a:latin typeface="+mn-lt"/>
                <a:ea typeface="楷体" pitchFamily="49" charset="-122"/>
                <a:cs typeface="Arial" panose="020B0604020202020204" pitchFamily="34" charset="0"/>
              </a:rPr>
              <a:t>是否满足顾客要求；</a:t>
            </a:r>
            <a:endParaRPr lang="en-US" altLang="zh-CN" sz="2400" dirty="0">
              <a:latin typeface="+mn-lt"/>
              <a:cs typeface="Arial" panose="020B0604020202020204" pitchFamily="34" charset="0"/>
            </a:endParaRPr>
          </a:p>
          <a:p>
            <a:pPr marL="342900" indent="-342900" algn="l">
              <a:buFont typeface="Wingdings" panose="05000000000000000000" pitchFamily="2" charset="2"/>
              <a:buChar char="l"/>
            </a:pPr>
            <a:r>
              <a:rPr lang="en-US" altLang="zh-CN" sz="2400" dirty="0">
                <a:cs typeface="Arial" panose="020B0604020202020204" pitchFamily="34" charset="0"/>
              </a:rPr>
              <a:t>8.5</a:t>
            </a:r>
            <a:r>
              <a:rPr lang="zh-CN" altLang="en-US" sz="2400" dirty="0">
                <a:latin typeface="+mn-lt"/>
                <a:ea typeface="楷体" pitchFamily="49" charset="-122"/>
                <a:cs typeface="Arial" panose="020B0604020202020204" pitchFamily="34" charset="0"/>
              </a:rPr>
              <a:t>改进；</a:t>
            </a:r>
            <a:endParaRPr lang="en-US" altLang="zh-CN" sz="2400" dirty="0">
              <a:latin typeface="+mn-lt"/>
              <a:cs typeface="Arial" panose="020B0604020202020204" pitchFamily="34" charset="0"/>
            </a:endParaRPr>
          </a:p>
          <a:p>
            <a:pPr marL="342900" indent="-342900" algn="l">
              <a:buFont typeface="Wingdings" panose="05000000000000000000" pitchFamily="2" charset="2"/>
              <a:buChar char="l"/>
            </a:pPr>
            <a:r>
              <a:rPr lang="zh-CN" altLang="en-US" sz="2400" dirty="0">
                <a:latin typeface="+mn-lt"/>
                <a:ea typeface="楷体" pitchFamily="49" charset="-122"/>
                <a:cs typeface="Arial" panose="020B0604020202020204" pitchFamily="34" charset="0"/>
              </a:rPr>
              <a:t>围绕顾客去建立体系。</a:t>
            </a:r>
            <a:endParaRPr lang="en-US" altLang="zh-CN" sz="2400" dirty="0">
              <a:latin typeface="+mn-lt"/>
              <a:ea typeface="楷体" pitchFamily="49" charset="-122"/>
              <a:cs typeface="Arial" panose="020B0604020202020204" pitchFamily="34" charset="0"/>
            </a:endParaRPr>
          </a:p>
        </p:txBody>
      </p:sp>
    </p:spTree>
    <p:extLst>
      <p:ext uri="{BB962C8B-B14F-4D97-AF65-F5344CB8AC3E}">
        <p14:creationId xmlns:p14="http://schemas.microsoft.com/office/powerpoint/2010/main" val="105108593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5 </a:t>
            </a:r>
            <a:r>
              <a:rPr lang="zh-CN" altLang="en-US" dirty="0"/>
              <a:t>管理职责</a:t>
            </a:r>
          </a:p>
        </p:txBody>
      </p:sp>
      <p:sp>
        <p:nvSpPr>
          <p:cNvPr id="3" name="副标题 2"/>
          <p:cNvSpPr>
            <a:spLocks noGrp="1"/>
          </p:cNvSpPr>
          <p:nvPr>
            <p:ph type="subTitle" idx="1"/>
          </p:nvPr>
        </p:nvSpPr>
        <p:spPr>
          <a:xfrm>
            <a:off x="611560" y="1916832"/>
            <a:ext cx="8208912" cy="4752528"/>
          </a:xfrm>
        </p:spPr>
        <p:txBody>
          <a:bodyPr/>
          <a:lstStyle/>
          <a:p>
            <a:pPr algn="l"/>
            <a:r>
              <a:rPr lang="en-US" altLang="zh-CN" sz="2400" dirty="0"/>
              <a:t>5.3</a:t>
            </a:r>
            <a:r>
              <a:rPr lang="zh-CN" altLang="en-US" sz="2400" dirty="0"/>
              <a:t>质量方针</a:t>
            </a:r>
            <a:endParaRPr lang="en-US" altLang="zh-CN" sz="2400" dirty="0"/>
          </a:p>
          <a:p>
            <a:pPr algn="l"/>
            <a:r>
              <a:rPr lang="zh-CN" altLang="en-US" sz="2400" dirty="0"/>
              <a:t>最高管理者应确保质量方针：</a:t>
            </a:r>
            <a:endParaRPr lang="en-US" altLang="zh-CN" sz="2400" dirty="0"/>
          </a:p>
          <a:p>
            <a:pPr algn="l"/>
            <a:r>
              <a:rPr lang="zh-CN" altLang="en-US" sz="2000" dirty="0">
                <a:latin typeface="楷体" pitchFamily="49" charset="-122"/>
                <a:ea typeface="楷体" pitchFamily="49" charset="-122"/>
              </a:rPr>
              <a:t>质量方针是由最高管理者正式表述的组织的宗旨和方向</a:t>
            </a:r>
          </a:p>
          <a:p>
            <a:pPr algn="l"/>
            <a:r>
              <a:rPr lang="en-US" altLang="zh-CN" sz="2400" dirty="0"/>
              <a:t>a) </a:t>
            </a:r>
            <a:r>
              <a:rPr lang="zh-CN" altLang="en-US" sz="2400" dirty="0"/>
              <a:t>与组织的宗旨相适应；</a:t>
            </a:r>
          </a:p>
          <a:p>
            <a:pPr algn="l"/>
            <a:r>
              <a:rPr lang="en-US" altLang="zh-CN" sz="2400" dirty="0"/>
              <a:t>b) </a:t>
            </a:r>
            <a:r>
              <a:rPr lang="zh-CN" altLang="en-US" sz="2400" dirty="0"/>
              <a:t>包括对满足要求和保持质量管理体系有效性的承诺；</a:t>
            </a:r>
            <a:endParaRPr lang="en-US" altLang="zh-CN" sz="2400" dirty="0"/>
          </a:p>
          <a:p>
            <a:pPr algn="l"/>
            <a:r>
              <a:rPr lang="zh-CN" altLang="en-US" sz="2000" dirty="0">
                <a:latin typeface="楷体" pitchFamily="49" charset="-122"/>
                <a:ea typeface="楷体" pitchFamily="49" charset="-122"/>
              </a:rPr>
              <a:t>承诺应是可见的、积极的、有效沟通，员工需要了解</a:t>
            </a:r>
          </a:p>
          <a:p>
            <a:pPr algn="l"/>
            <a:r>
              <a:rPr lang="en-US" altLang="zh-CN" sz="2400" dirty="0"/>
              <a:t>c) </a:t>
            </a:r>
            <a:r>
              <a:rPr lang="zh-CN" altLang="en-US" sz="2400" dirty="0"/>
              <a:t>为制定和评审质量目标提供框架；</a:t>
            </a:r>
          </a:p>
          <a:p>
            <a:pPr algn="l"/>
            <a:r>
              <a:rPr lang="en-US" altLang="zh-CN" sz="2400" dirty="0"/>
              <a:t>d) </a:t>
            </a:r>
            <a:r>
              <a:rPr lang="zh-CN" altLang="en-US" sz="2400" dirty="0"/>
              <a:t>在组织内得到沟通和理解；</a:t>
            </a:r>
          </a:p>
          <a:p>
            <a:pPr algn="l"/>
            <a:r>
              <a:rPr lang="en-US" altLang="zh-CN" sz="2400" dirty="0"/>
              <a:t>e) </a:t>
            </a:r>
            <a:r>
              <a:rPr lang="zh-CN" altLang="en-US" sz="2400" dirty="0"/>
              <a:t>在持续适宜性方面得到评审。</a:t>
            </a:r>
            <a:endParaRPr lang="en-US" altLang="zh-CN" sz="2400" dirty="0"/>
          </a:p>
          <a:p>
            <a:pPr algn="l"/>
            <a:r>
              <a:rPr lang="zh-CN" altLang="en-US" sz="2000" dirty="0">
                <a:latin typeface="楷体" pitchFamily="49" charset="-122"/>
                <a:ea typeface="楷体" pitchFamily="49" charset="-122"/>
              </a:rPr>
              <a:t>对方针的评审通常在管理评审进行</a:t>
            </a:r>
            <a:endParaRPr lang="en-US" altLang="zh-CN" sz="2000" dirty="0">
              <a:latin typeface="楷体" pitchFamily="49" charset="-122"/>
              <a:ea typeface="楷体" pitchFamily="49" charset="-122"/>
            </a:endParaRPr>
          </a:p>
          <a:p>
            <a:pPr algn="l"/>
            <a:r>
              <a:rPr lang="zh-CN" altLang="en-US" sz="2000" dirty="0">
                <a:latin typeface="楷体" pitchFamily="49" charset="-122"/>
                <a:ea typeface="楷体" pitchFamily="49" charset="-122"/>
              </a:rPr>
              <a:t>围绕法规和顾客去建立方针</a:t>
            </a:r>
          </a:p>
        </p:txBody>
      </p:sp>
    </p:spTree>
    <p:extLst>
      <p:ext uri="{BB962C8B-B14F-4D97-AF65-F5344CB8AC3E}">
        <p14:creationId xmlns:p14="http://schemas.microsoft.com/office/powerpoint/2010/main" val="375210210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6"/>
          <p:cNvSpPr txBox="1">
            <a:spLocks noChangeArrowheads="1"/>
          </p:cNvSpPr>
          <p:nvPr/>
        </p:nvSpPr>
        <p:spPr>
          <a:xfrm>
            <a:off x="685800" y="1260790"/>
            <a:ext cx="7772400" cy="728050"/>
          </a:xfrm>
          <a:prstGeom prst="rect">
            <a:avLst/>
          </a:prstGeom>
        </p:spPr>
        <p:txBody>
          <a:bodyPr/>
          <a:lstStyle>
            <a:lvl1pPr algn="ctr" defTabSz="914400" rtl="0" eaLnBrk="1" latinLnBrk="0" hangingPunct="1">
              <a:spcBef>
                <a:spcPct val="0"/>
              </a:spcBef>
              <a:buNone/>
              <a:defRPr sz="3200" b="1" kern="1200" baseline="0">
                <a:solidFill>
                  <a:schemeClr val="tx1"/>
                </a:solidFill>
                <a:latin typeface="Times New Roman" pitchFamily="18" charset="0"/>
                <a:ea typeface="+mn-ea"/>
                <a:cs typeface="Times New Roman" pitchFamily="18" charset="0"/>
              </a:defRPr>
            </a:lvl1pPr>
          </a:lstStyle>
          <a:p>
            <a:r>
              <a:rPr lang="zh-CN" altLang="en-US" sz="4000" dirty="0">
                <a:latin typeface="楷体" pitchFamily="49" charset="-122"/>
                <a:ea typeface="楷体" pitchFamily="49" charset="-122"/>
              </a:rPr>
              <a:t>方针理解</a:t>
            </a:r>
          </a:p>
        </p:txBody>
      </p:sp>
      <p:sp>
        <p:nvSpPr>
          <p:cNvPr id="6" name="Rectangle 1027"/>
          <p:cNvSpPr txBox="1">
            <a:spLocks noChangeArrowheads="1"/>
          </p:cNvSpPr>
          <p:nvPr/>
        </p:nvSpPr>
        <p:spPr>
          <a:xfrm>
            <a:off x="685800" y="1988840"/>
            <a:ext cx="7772400" cy="4392488"/>
          </a:xfrm>
          <a:prstGeom prst="rect">
            <a:avLst/>
          </a:prstGeom>
        </p:spPr>
        <p:txBody>
          <a:bodyPr/>
          <a:lstStyle>
            <a:lvl1pPr marL="0" indent="0" algn="ctr" defTabSz="914400" rtl="0" eaLnBrk="1" latinLnBrk="0" hangingPunct="1">
              <a:spcBef>
                <a:spcPct val="20000"/>
              </a:spcBef>
              <a:buFont typeface="Arial" pitchFamily="34" charset="0"/>
              <a:buNone/>
              <a:defRPr sz="2800" b="0" kern="1200">
                <a:solidFill>
                  <a:schemeClr val="bg1">
                    <a:lumMod val="50000"/>
                  </a:schemeClr>
                </a:solidFill>
                <a:latin typeface="Times New Roman" pitchFamily="18" charset="0"/>
                <a:ea typeface="+mn-ea"/>
                <a:cs typeface="Times New Roman" pitchFamily="18"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90000"/>
              </a:lnSpc>
            </a:pPr>
            <a:r>
              <a:rPr lang="zh-CN" altLang="en-US" sz="2400" dirty="0">
                <a:latin typeface="楷体" pitchFamily="49" charset="-122"/>
                <a:ea typeface="楷体" pitchFamily="49" charset="-122"/>
              </a:rPr>
              <a:t>组织质量管理总的宗旨和方向，体现组织的价值观</a:t>
            </a:r>
            <a:r>
              <a:rPr lang="en-US" altLang="zh-CN" sz="2400" dirty="0">
                <a:latin typeface="楷体" pitchFamily="49" charset="-122"/>
                <a:ea typeface="楷体" pitchFamily="49" charset="-122"/>
              </a:rPr>
              <a:t>/</a:t>
            </a:r>
            <a:r>
              <a:rPr lang="zh-CN" altLang="en-US" sz="2400" dirty="0">
                <a:latin typeface="楷体" pitchFamily="49" charset="-122"/>
                <a:ea typeface="楷体" pitchFamily="49" charset="-122"/>
              </a:rPr>
              <a:t>道德观；</a:t>
            </a:r>
          </a:p>
          <a:p>
            <a:pPr algn="l">
              <a:lnSpc>
                <a:spcPct val="90000"/>
              </a:lnSpc>
            </a:pPr>
            <a:r>
              <a:rPr lang="zh-CN" altLang="en-US" sz="2400" dirty="0">
                <a:latin typeface="楷体" pitchFamily="49" charset="-122"/>
                <a:ea typeface="楷体" pitchFamily="49" charset="-122"/>
              </a:rPr>
              <a:t>为质量目标提供制定依据和框架；</a:t>
            </a:r>
          </a:p>
          <a:p>
            <a:pPr algn="l">
              <a:lnSpc>
                <a:spcPct val="90000"/>
              </a:lnSpc>
              <a:buFontTx/>
              <a:buNone/>
            </a:pPr>
            <a:r>
              <a:rPr lang="zh-CN" altLang="en-US" sz="2400" dirty="0">
                <a:latin typeface="楷体" pitchFamily="49" charset="-122"/>
                <a:ea typeface="楷体" pitchFamily="49" charset="-122"/>
              </a:rPr>
              <a:t>制定质量方针的注意点：</a:t>
            </a:r>
          </a:p>
          <a:p>
            <a:pPr algn="l">
              <a:lnSpc>
                <a:spcPct val="90000"/>
              </a:lnSpc>
              <a:buFontTx/>
              <a:buNone/>
            </a:pPr>
            <a:r>
              <a:rPr lang="zh-CN" altLang="en-US" sz="2400" dirty="0">
                <a:latin typeface="楷体" pitchFamily="49" charset="-122"/>
                <a:ea typeface="楷体" pitchFamily="49" charset="-122"/>
              </a:rPr>
              <a:t>    充分体现对</a:t>
            </a:r>
            <a:r>
              <a:rPr lang="zh-CN" altLang="en-US" sz="2400" i="1" dirty="0">
                <a:solidFill>
                  <a:srgbClr val="261482"/>
                </a:solidFill>
                <a:latin typeface="楷体" pitchFamily="49" charset="-122"/>
                <a:ea typeface="楷体" pitchFamily="49" charset="-122"/>
              </a:rPr>
              <a:t>满足要求</a:t>
            </a:r>
            <a:r>
              <a:rPr lang="zh-CN" altLang="en-US" sz="2400" dirty="0">
                <a:latin typeface="楷体" pitchFamily="49" charset="-122"/>
                <a:ea typeface="楷体" pitchFamily="49" charset="-122"/>
              </a:rPr>
              <a:t>的</a:t>
            </a:r>
            <a:r>
              <a:rPr lang="zh-CN" altLang="en-US" sz="2400" dirty="0">
                <a:solidFill>
                  <a:srgbClr val="261482"/>
                </a:solidFill>
                <a:latin typeface="楷体" pitchFamily="49" charset="-122"/>
                <a:ea typeface="楷体" pitchFamily="49" charset="-122"/>
              </a:rPr>
              <a:t>承诺</a:t>
            </a:r>
            <a:r>
              <a:rPr lang="zh-CN" altLang="en-US" sz="2400" dirty="0">
                <a:latin typeface="楷体" pitchFamily="49" charset="-122"/>
                <a:ea typeface="楷体" pitchFamily="49" charset="-122"/>
              </a:rPr>
              <a:t>和</a:t>
            </a:r>
            <a:r>
              <a:rPr lang="zh-CN" altLang="en-US" sz="2400" i="1" dirty="0">
                <a:solidFill>
                  <a:srgbClr val="261482"/>
                </a:solidFill>
                <a:latin typeface="楷体" pitchFamily="49" charset="-122"/>
                <a:ea typeface="楷体" pitchFamily="49" charset="-122"/>
              </a:rPr>
              <a:t>保持质量管理体系</a:t>
            </a:r>
            <a:r>
              <a:rPr lang="zh-CN" altLang="en-US" sz="2400" dirty="0">
                <a:latin typeface="楷体" pitchFamily="49" charset="-122"/>
                <a:ea typeface="楷体" pitchFamily="49" charset="-122"/>
              </a:rPr>
              <a:t>有效性的</a:t>
            </a:r>
            <a:r>
              <a:rPr lang="zh-CN" altLang="en-US" sz="2400" dirty="0">
                <a:solidFill>
                  <a:srgbClr val="261482"/>
                </a:solidFill>
                <a:latin typeface="楷体" pitchFamily="49" charset="-122"/>
                <a:ea typeface="楷体" pitchFamily="49" charset="-122"/>
              </a:rPr>
              <a:t>承诺；</a:t>
            </a:r>
          </a:p>
          <a:p>
            <a:pPr algn="l">
              <a:lnSpc>
                <a:spcPct val="90000"/>
              </a:lnSpc>
              <a:buFontTx/>
              <a:buNone/>
            </a:pPr>
            <a:r>
              <a:rPr lang="zh-CN" altLang="en-US" sz="2400" dirty="0">
                <a:latin typeface="楷体" pitchFamily="49" charset="-122"/>
                <a:ea typeface="楷体" pitchFamily="49" charset="-122"/>
              </a:rPr>
              <a:t>    方针的制定不能空洞不能不切合实际；</a:t>
            </a:r>
          </a:p>
          <a:p>
            <a:pPr algn="l">
              <a:lnSpc>
                <a:spcPct val="90000"/>
              </a:lnSpc>
              <a:buFontTx/>
              <a:buNone/>
            </a:pPr>
            <a:r>
              <a:rPr lang="zh-CN" altLang="en-US" sz="2400" dirty="0">
                <a:latin typeface="楷体" pitchFamily="49" charset="-122"/>
                <a:ea typeface="楷体" pitchFamily="49" charset="-122"/>
              </a:rPr>
              <a:t>    方针要形成文件；</a:t>
            </a:r>
          </a:p>
          <a:p>
            <a:pPr algn="l">
              <a:lnSpc>
                <a:spcPct val="90000"/>
              </a:lnSpc>
              <a:buFontTx/>
              <a:buNone/>
            </a:pPr>
            <a:r>
              <a:rPr lang="zh-CN" altLang="en-US" sz="2400" dirty="0">
                <a:latin typeface="楷体" pitchFamily="49" charset="-122"/>
                <a:ea typeface="楷体" pitchFamily="49" charset="-122"/>
              </a:rPr>
              <a:t>运作中的注意点：</a:t>
            </a:r>
          </a:p>
          <a:p>
            <a:pPr algn="l">
              <a:lnSpc>
                <a:spcPct val="90000"/>
              </a:lnSpc>
              <a:buFontTx/>
              <a:buNone/>
            </a:pPr>
            <a:r>
              <a:rPr lang="zh-CN" altLang="en-US" sz="2400" dirty="0">
                <a:latin typeface="楷体" pitchFamily="49" charset="-122"/>
                <a:ea typeface="楷体" pitchFamily="49" charset="-122"/>
              </a:rPr>
              <a:t>    企业内部要充分理解、沟通；</a:t>
            </a:r>
          </a:p>
          <a:p>
            <a:pPr algn="l">
              <a:lnSpc>
                <a:spcPct val="90000"/>
              </a:lnSpc>
              <a:buFontTx/>
              <a:buNone/>
            </a:pPr>
            <a:r>
              <a:rPr lang="zh-CN" altLang="en-US" sz="2400" dirty="0">
                <a:latin typeface="楷体" pitchFamily="49" charset="-122"/>
                <a:ea typeface="楷体" pitchFamily="49" charset="-122"/>
              </a:rPr>
              <a:t>    方针是动态的，在内外部变化的情况下要进行评审。</a:t>
            </a:r>
            <a:endParaRPr lang="zh-CN" altLang="en-US" dirty="0">
              <a:latin typeface="楷体" pitchFamily="49" charset="-122"/>
              <a:ea typeface="楷体" pitchFamily="49" charset="-122"/>
            </a:endParaRPr>
          </a:p>
        </p:txBody>
      </p:sp>
    </p:spTree>
    <p:extLst>
      <p:ext uri="{BB962C8B-B14F-4D97-AF65-F5344CB8AC3E}">
        <p14:creationId xmlns:p14="http://schemas.microsoft.com/office/powerpoint/2010/main" val="1707286878"/>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txBox="1">
            <a:spLocks noChangeArrowheads="1"/>
          </p:cNvSpPr>
          <p:nvPr/>
        </p:nvSpPr>
        <p:spPr>
          <a:xfrm>
            <a:off x="685800" y="1398984"/>
            <a:ext cx="7772400" cy="790575"/>
          </a:xfrm>
          <a:prstGeom prst="rect">
            <a:avLst/>
          </a:prstGeom>
        </p:spPr>
        <p:txBody>
          <a:bodyPr/>
          <a:lstStyle>
            <a:lvl1pPr algn="ctr" defTabSz="914400" rtl="0" eaLnBrk="1" latinLnBrk="0" hangingPunct="1">
              <a:spcBef>
                <a:spcPct val="0"/>
              </a:spcBef>
              <a:buNone/>
              <a:defRPr sz="3200" b="1" kern="1200" baseline="0">
                <a:solidFill>
                  <a:schemeClr val="tx1"/>
                </a:solidFill>
                <a:latin typeface="Times New Roman" pitchFamily="18" charset="0"/>
                <a:ea typeface="+mn-ea"/>
                <a:cs typeface="Times New Roman" pitchFamily="18" charset="0"/>
              </a:defRPr>
            </a:lvl1pPr>
          </a:lstStyle>
          <a:p>
            <a:r>
              <a:rPr lang="zh-CN" altLang="en-US" dirty="0">
                <a:latin typeface="楷体" pitchFamily="49" charset="-122"/>
                <a:ea typeface="楷体" pitchFamily="49" charset="-122"/>
              </a:rPr>
              <a:t>举     例</a:t>
            </a:r>
          </a:p>
        </p:txBody>
      </p:sp>
      <p:sp>
        <p:nvSpPr>
          <p:cNvPr id="5" name="Rectangle 1027"/>
          <p:cNvSpPr txBox="1">
            <a:spLocks noChangeArrowheads="1"/>
          </p:cNvSpPr>
          <p:nvPr/>
        </p:nvSpPr>
        <p:spPr>
          <a:xfrm>
            <a:off x="685800" y="2283222"/>
            <a:ext cx="7772400" cy="3882082"/>
          </a:xfrm>
          <a:prstGeom prst="rect">
            <a:avLst/>
          </a:prstGeom>
        </p:spPr>
        <p:txBody>
          <a:bodyPr/>
          <a:lstStyle>
            <a:lvl1pPr marL="0" indent="0" algn="ctr" defTabSz="914400" rtl="0" eaLnBrk="1" latinLnBrk="0" hangingPunct="1">
              <a:spcBef>
                <a:spcPct val="20000"/>
              </a:spcBef>
              <a:buFont typeface="Arial" pitchFamily="34" charset="0"/>
              <a:buNone/>
              <a:defRPr sz="2800" b="0" kern="1200">
                <a:solidFill>
                  <a:schemeClr val="bg1">
                    <a:lumMod val="50000"/>
                  </a:schemeClr>
                </a:solidFill>
                <a:latin typeface="Times New Roman" pitchFamily="18" charset="0"/>
                <a:ea typeface="+mn-ea"/>
                <a:cs typeface="Times New Roman" pitchFamily="18"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buFontTx/>
              <a:buNone/>
            </a:pPr>
            <a:r>
              <a:rPr lang="en-US" altLang="zh-CN" dirty="0">
                <a:latin typeface="楷体" pitchFamily="49" charset="-122"/>
                <a:ea typeface="楷体" pitchFamily="49" charset="-122"/>
              </a:rPr>
              <a:t>1</a:t>
            </a:r>
            <a:r>
              <a:rPr lang="zh-CN" altLang="en-US" dirty="0">
                <a:latin typeface="楷体" pitchFamily="49" charset="-122"/>
                <a:ea typeface="楷体" pitchFamily="49" charset="-122"/>
              </a:rPr>
              <a:t>、以质量可靠、技术领先的产品，周到贴切的服务来最大限度地满足顾客需求。</a:t>
            </a:r>
          </a:p>
          <a:p>
            <a:pPr algn="l">
              <a:buFontTx/>
              <a:buNone/>
            </a:pPr>
            <a:endParaRPr lang="zh-CN" altLang="en-US" dirty="0">
              <a:latin typeface="楷体" pitchFamily="49" charset="-122"/>
              <a:ea typeface="楷体" pitchFamily="49" charset="-122"/>
            </a:endParaRPr>
          </a:p>
          <a:p>
            <a:pPr algn="l">
              <a:buFontTx/>
              <a:buNone/>
            </a:pPr>
            <a:r>
              <a:rPr lang="en-US" altLang="zh-CN" dirty="0">
                <a:latin typeface="楷体" pitchFamily="49" charset="-122"/>
                <a:ea typeface="楷体" pitchFamily="49" charset="-122"/>
              </a:rPr>
              <a:t>2</a:t>
            </a:r>
            <a:r>
              <a:rPr lang="zh-CN" altLang="en-US" dirty="0">
                <a:latin typeface="楷体" pitchFamily="49" charset="-122"/>
                <a:ea typeface="楷体" pitchFamily="49" charset="-122"/>
              </a:rPr>
              <a:t>、体系运行有效 ，产品精益求精，持续改进服务 ，增强顾客满意。</a:t>
            </a:r>
          </a:p>
          <a:p>
            <a:pPr algn="l"/>
            <a:endParaRPr lang="zh-CN" altLang="en-US" dirty="0">
              <a:latin typeface="楷体" pitchFamily="49" charset="-122"/>
              <a:ea typeface="楷体" pitchFamily="49" charset="-122"/>
            </a:endParaRPr>
          </a:p>
          <a:p>
            <a:pPr algn="l">
              <a:buFontTx/>
              <a:buNone/>
            </a:pPr>
            <a:r>
              <a:rPr lang="en-US" altLang="zh-CN" dirty="0">
                <a:latin typeface="楷体" pitchFamily="49" charset="-122"/>
                <a:ea typeface="楷体" pitchFamily="49" charset="-122"/>
              </a:rPr>
              <a:t>3</a:t>
            </a:r>
            <a:r>
              <a:rPr lang="zh-CN" altLang="en-US" dirty="0">
                <a:latin typeface="楷体" pitchFamily="49" charset="-122"/>
                <a:ea typeface="楷体" pitchFamily="49" charset="-122"/>
              </a:rPr>
              <a:t>、严格管理，科技创新，产品安全，质量升级，顾客满意。</a:t>
            </a:r>
          </a:p>
          <a:p>
            <a:pPr algn="l"/>
            <a:endParaRPr lang="en-US" altLang="zh-CN" dirty="0">
              <a:latin typeface="楷体" pitchFamily="49" charset="-122"/>
              <a:ea typeface="楷体" pitchFamily="49" charset="-122"/>
            </a:endParaRPr>
          </a:p>
        </p:txBody>
      </p:sp>
    </p:spTree>
    <p:extLst>
      <p:ext uri="{BB962C8B-B14F-4D97-AF65-F5344CB8AC3E}">
        <p14:creationId xmlns:p14="http://schemas.microsoft.com/office/powerpoint/2010/main" val="63795836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txBox="1">
            <a:spLocks noChangeArrowheads="1"/>
          </p:cNvSpPr>
          <p:nvPr/>
        </p:nvSpPr>
        <p:spPr>
          <a:xfrm>
            <a:off x="827584" y="2009477"/>
            <a:ext cx="7772400" cy="4587875"/>
          </a:xfrm>
          <a:prstGeom prst="rect">
            <a:avLst/>
          </a:prstGeom>
        </p:spPr>
        <p:txBody>
          <a:bodyPr/>
          <a:lstStyle>
            <a:lvl1pPr marL="0" indent="0" algn="ctr" defTabSz="914400" rtl="0" eaLnBrk="1" latinLnBrk="0" hangingPunct="1">
              <a:spcBef>
                <a:spcPct val="20000"/>
              </a:spcBef>
              <a:buFont typeface="Arial" pitchFamily="34" charset="0"/>
              <a:buNone/>
              <a:defRPr sz="2800" b="0" kern="1200">
                <a:solidFill>
                  <a:schemeClr val="bg1">
                    <a:lumMod val="50000"/>
                  </a:schemeClr>
                </a:solidFill>
                <a:latin typeface="Times New Roman" pitchFamily="18" charset="0"/>
                <a:ea typeface="+mn-ea"/>
                <a:cs typeface="Times New Roman" pitchFamily="18"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dirty="0">
                <a:latin typeface="楷体" pitchFamily="49" charset="-122"/>
                <a:ea typeface="楷体" pitchFamily="49" charset="-122"/>
              </a:rPr>
              <a:t>企业宗旨： “济世养生 同修仁德”</a:t>
            </a:r>
          </a:p>
          <a:p>
            <a:pPr algn="l">
              <a:lnSpc>
                <a:spcPct val="80000"/>
              </a:lnSpc>
            </a:pPr>
            <a:r>
              <a:rPr lang="zh-CN" altLang="en-US" sz="2400" dirty="0">
                <a:solidFill>
                  <a:srgbClr val="0070C0"/>
                </a:solidFill>
                <a:latin typeface="楷体" pitchFamily="49" charset="-122"/>
                <a:ea typeface="楷体" pitchFamily="49" charset="-122"/>
              </a:rPr>
              <a:t>注：体现出其爱国爱人之心，仁药仁术之本，以及以义取利，以诚守信的精神之道。</a:t>
            </a:r>
          </a:p>
          <a:p>
            <a:pPr algn="l">
              <a:lnSpc>
                <a:spcPct val="80000"/>
              </a:lnSpc>
            </a:pPr>
            <a:endParaRPr lang="zh-CN" altLang="en-US" dirty="0">
              <a:latin typeface="楷体" pitchFamily="49" charset="-122"/>
              <a:ea typeface="楷体" pitchFamily="49" charset="-122"/>
            </a:endParaRPr>
          </a:p>
          <a:p>
            <a:pPr algn="l">
              <a:lnSpc>
                <a:spcPct val="80000"/>
              </a:lnSpc>
            </a:pPr>
            <a:r>
              <a:rPr lang="zh-CN" altLang="en-US" dirty="0">
                <a:latin typeface="楷体" pitchFamily="49" charset="-122"/>
                <a:ea typeface="楷体" pitchFamily="49" charset="-122"/>
              </a:rPr>
              <a:t>质量方针：炮制虽繁必不敢省人工</a:t>
            </a:r>
          </a:p>
          <a:p>
            <a:pPr algn="l">
              <a:lnSpc>
                <a:spcPct val="80000"/>
              </a:lnSpc>
              <a:buFontTx/>
              <a:buNone/>
            </a:pPr>
            <a:r>
              <a:rPr lang="zh-CN" altLang="en-US" dirty="0">
                <a:latin typeface="楷体" pitchFamily="49" charset="-122"/>
                <a:ea typeface="楷体" pitchFamily="49" charset="-122"/>
              </a:rPr>
              <a:t>          品味虽贵必不敢减物力</a:t>
            </a:r>
          </a:p>
          <a:p>
            <a:pPr algn="l">
              <a:lnSpc>
                <a:spcPct val="80000"/>
              </a:lnSpc>
              <a:buFontTx/>
              <a:buNone/>
            </a:pPr>
            <a:endParaRPr lang="zh-CN" altLang="en-US" dirty="0">
              <a:latin typeface="楷体" pitchFamily="49" charset="-122"/>
              <a:ea typeface="楷体" pitchFamily="49" charset="-122"/>
            </a:endParaRPr>
          </a:p>
          <a:p>
            <a:pPr algn="l">
              <a:lnSpc>
                <a:spcPct val="80000"/>
              </a:lnSpc>
            </a:pPr>
            <a:r>
              <a:rPr lang="zh-CN" altLang="en-US" dirty="0">
                <a:latin typeface="楷体" pitchFamily="49" charset="-122"/>
                <a:ea typeface="楷体" pitchFamily="49" charset="-122"/>
              </a:rPr>
              <a:t>采办务真  修治务精（胡庆余堂）</a:t>
            </a:r>
          </a:p>
          <a:p>
            <a:pPr algn="l">
              <a:lnSpc>
                <a:spcPct val="80000"/>
              </a:lnSpc>
              <a:buFontTx/>
              <a:buNone/>
            </a:pPr>
            <a:endParaRPr lang="zh-CN" altLang="en-US" dirty="0">
              <a:latin typeface="楷体" pitchFamily="49" charset="-122"/>
              <a:ea typeface="楷体" pitchFamily="49" charset="-122"/>
            </a:endParaRPr>
          </a:p>
          <a:p>
            <a:pPr algn="l">
              <a:lnSpc>
                <a:spcPct val="80000"/>
              </a:lnSpc>
            </a:pPr>
            <a:r>
              <a:rPr lang="zh-CN" altLang="en-US" dirty="0">
                <a:latin typeface="楷体" pitchFamily="49" charset="-122"/>
                <a:ea typeface="楷体" pitchFamily="49" charset="-122"/>
              </a:rPr>
              <a:t>学为人师　行为世范（北京师范大学）</a:t>
            </a:r>
          </a:p>
          <a:p>
            <a:pPr algn="l">
              <a:lnSpc>
                <a:spcPct val="80000"/>
              </a:lnSpc>
              <a:buFontTx/>
              <a:buNone/>
            </a:pPr>
            <a:r>
              <a:rPr lang="zh-CN" altLang="en-US" dirty="0">
                <a:latin typeface="楷体" pitchFamily="49" charset="-122"/>
                <a:ea typeface="楷体" pitchFamily="49" charset="-122"/>
              </a:rPr>
              <a:t>   </a:t>
            </a:r>
          </a:p>
        </p:txBody>
      </p:sp>
      <p:sp>
        <p:nvSpPr>
          <p:cNvPr id="6" name="Rectangle 1026"/>
          <p:cNvSpPr txBox="1">
            <a:spLocks noChangeArrowheads="1"/>
          </p:cNvSpPr>
          <p:nvPr/>
        </p:nvSpPr>
        <p:spPr>
          <a:xfrm>
            <a:off x="685800" y="1398984"/>
            <a:ext cx="7772400" cy="790575"/>
          </a:xfrm>
          <a:prstGeom prst="rect">
            <a:avLst/>
          </a:prstGeom>
        </p:spPr>
        <p:txBody>
          <a:bodyPr/>
          <a:lstStyle>
            <a:lvl1pPr algn="ctr" defTabSz="914400" rtl="0" eaLnBrk="1" latinLnBrk="0" hangingPunct="1">
              <a:spcBef>
                <a:spcPct val="0"/>
              </a:spcBef>
              <a:buNone/>
              <a:defRPr sz="3200" b="1" kern="1200" baseline="0">
                <a:solidFill>
                  <a:schemeClr val="tx1"/>
                </a:solidFill>
                <a:latin typeface="Times New Roman" pitchFamily="18" charset="0"/>
                <a:ea typeface="+mn-ea"/>
                <a:cs typeface="Times New Roman" pitchFamily="18" charset="0"/>
              </a:defRPr>
            </a:lvl1pPr>
          </a:lstStyle>
          <a:p>
            <a:r>
              <a:rPr lang="zh-CN" altLang="en-US" dirty="0">
                <a:latin typeface="楷体" pitchFamily="49" charset="-122"/>
                <a:ea typeface="楷体" pitchFamily="49" charset="-122"/>
              </a:rPr>
              <a:t>举     例</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3086371"/>
            <a:ext cx="2843808" cy="3771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280961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5 </a:t>
            </a:r>
            <a:r>
              <a:rPr lang="zh-CN" altLang="en-US" dirty="0"/>
              <a:t>管理职责</a:t>
            </a:r>
          </a:p>
        </p:txBody>
      </p:sp>
      <p:sp>
        <p:nvSpPr>
          <p:cNvPr id="3" name="副标题 2"/>
          <p:cNvSpPr>
            <a:spLocks noGrp="1"/>
          </p:cNvSpPr>
          <p:nvPr>
            <p:ph type="subTitle" idx="1"/>
          </p:nvPr>
        </p:nvSpPr>
        <p:spPr>
          <a:xfrm>
            <a:off x="827584" y="1988840"/>
            <a:ext cx="7704856" cy="4536504"/>
          </a:xfrm>
        </p:spPr>
        <p:txBody>
          <a:bodyPr/>
          <a:lstStyle/>
          <a:p>
            <a:pPr algn="l"/>
            <a:r>
              <a:rPr lang="en-US" altLang="zh-CN" sz="2400" dirty="0"/>
              <a:t>5.4</a:t>
            </a:r>
            <a:r>
              <a:rPr lang="zh-CN" altLang="en-US" sz="2400" dirty="0"/>
              <a:t>策划</a:t>
            </a:r>
            <a:endParaRPr lang="en-US" altLang="zh-CN" sz="2400" dirty="0"/>
          </a:p>
          <a:p>
            <a:pPr algn="l"/>
            <a:r>
              <a:rPr lang="en-US" altLang="zh-CN" sz="2400" dirty="0"/>
              <a:t>5.4.1</a:t>
            </a:r>
            <a:r>
              <a:rPr lang="zh-CN" altLang="en-US" sz="2400" dirty="0"/>
              <a:t>质量目标</a:t>
            </a:r>
            <a:endParaRPr lang="en-US" altLang="zh-CN" sz="2400" dirty="0"/>
          </a:p>
          <a:p>
            <a:pPr algn="l"/>
            <a:r>
              <a:rPr lang="zh-CN" altLang="en-US" sz="2000" dirty="0">
                <a:latin typeface="楷体" pitchFamily="49" charset="-122"/>
                <a:ea typeface="楷体" pitchFamily="49" charset="-122"/>
              </a:rPr>
              <a:t>目标：要实现的结果。</a:t>
            </a:r>
            <a:endParaRPr lang="en-US" altLang="zh-CN" sz="2000" dirty="0">
              <a:latin typeface="楷体" pitchFamily="49" charset="-122"/>
              <a:ea typeface="楷体" pitchFamily="49" charset="-122"/>
            </a:endParaRPr>
          </a:p>
          <a:p>
            <a:pPr algn="l"/>
            <a:r>
              <a:rPr lang="zh-CN" altLang="en-US" sz="2400" dirty="0"/>
              <a:t>最高管理者应确保在组织的相关职能和层次上建立质量目标，质量目标包括满足适用的法规要求和产品要求所需的内容。</a:t>
            </a:r>
            <a:endParaRPr lang="en-US" altLang="zh-CN" sz="2400" dirty="0"/>
          </a:p>
          <a:p>
            <a:pPr algn="l"/>
            <a:r>
              <a:rPr lang="zh-CN" altLang="en-US" sz="2400" dirty="0"/>
              <a:t>质量目标应是可测量的，并与质量方针保持一致。</a:t>
            </a:r>
            <a:endParaRPr lang="en-US" altLang="zh-CN" sz="2400" dirty="0"/>
          </a:p>
          <a:p>
            <a:pPr algn="l"/>
            <a:r>
              <a:rPr lang="zh-CN" altLang="en-US" sz="2000" dirty="0">
                <a:latin typeface="楷体" pitchFamily="49" charset="-122"/>
                <a:ea typeface="楷体" pitchFamily="49" charset="-122"/>
              </a:rPr>
              <a:t>质量目标是高层领导精心策划的结果。目标应可测量，不一定量化。举例：</a:t>
            </a:r>
            <a:r>
              <a:rPr lang="en-US" altLang="zh-CN" sz="2000" dirty="0">
                <a:latin typeface="+mn-ea"/>
              </a:rPr>
              <a:t>2019</a:t>
            </a:r>
            <a:r>
              <a:rPr lang="zh-CN" altLang="en-US" sz="2000" dirty="0">
                <a:latin typeface="楷体" pitchFamily="49" charset="-122"/>
                <a:ea typeface="楷体" pitchFamily="49" charset="-122"/>
              </a:rPr>
              <a:t>年</a:t>
            </a:r>
            <a:r>
              <a:rPr lang="en-US" altLang="zh-CN" sz="2000" dirty="0">
                <a:latin typeface="+mn-ea"/>
              </a:rPr>
              <a:t>12</a:t>
            </a:r>
            <a:r>
              <a:rPr lang="zh-CN" altLang="en-US" sz="2000" dirty="0">
                <a:latin typeface="楷体" pitchFamily="49" charset="-122"/>
                <a:ea typeface="楷体" pitchFamily="49" charset="-122"/>
              </a:rPr>
              <a:t>月底前拿到</a:t>
            </a:r>
            <a:r>
              <a:rPr lang="en-US" altLang="zh-CN" sz="2000" dirty="0">
                <a:latin typeface="+mn-ea"/>
              </a:rPr>
              <a:t>ISO13485</a:t>
            </a:r>
            <a:r>
              <a:rPr lang="zh-CN" altLang="en-US" sz="2000" dirty="0">
                <a:latin typeface="楷体" pitchFamily="49" charset="-122"/>
                <a:ea typeface="楷体" pitchFamily="49" charset="-122"/>
              </a:rPr>
              <a:t>证书。目标应在不同职能部门、层次上展开。构成一个完整、有序的目标体系。</a:t>
            </a:r>
            <a:r>
              <a:rPr lang="en-US" altLang="zh-CN" sz="2000" dirty="0">
                <a:latin typeface="楷体" pitchFamily="49" charset="-122"/>
                <a:ea typeface="楷体" pitchFamily="49" charset="-122"/>
              </a:rPr>
              <a:t>M</a:t>
            </a:r>
            <a:r>
              <a:rPr lang="zh-CN" altLang="en-US" sz="2000" dirty="0">
                <a:latin typeface="楷体" pitchFamily="49" charset="-122"/>
                <a:ea typeface="楷体" pitchFamily="49" charset="-122"/>
              </a:rPr>
              <a:t>目标与质量方针保持一致。目标应包括：产品方面、管理方面、作业方面。</a:t>
            </a:r>
            <a:endParaRPr lang="zh-CN" altLang="en-US" sz="2000" dirty="0"/>
          </a:p>
        </p:txBody>
      </p:sp>
    </p:spTree>
    <p:extLst>
      <p:ext uri="{BB962C8B-B14F-4D97-AF65-F5344CB8AC3E}">
        <p14:creationId xmlns:p14="http://schemas.microsoft.com/office/powerpoint/2010/main" val="16074049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26"/>
          <p:cNvSpPr txBox="1">
            <a:spLocks noChangeArrowheads="1"/>
          </p:cNvSpPr>
          <p:nvPr/>
        </p:nvSpPr>
        <p:spPr>
          <a:xfrm>
            <a:off x="685800" y="1326976"/>
            <a:ext cx="7772400" cy="793750"/>
          </a:xfrm>
          <a:prstGeom prst="rect">
            <a:avLst/>
          </a:prstGeom>
        </p:spPr>
        <p:txBody>
          <a:bodyPr/>
          <a:lstStyle>
            <a:lvl1pPr algn="ctr" defTabSz="914400" rtl="0" eaLnBrk="1" latinLnBrk="0" hangingPunct="1">
              <a:spcBef>
                <a:spcPct val="0"/>
              </a:spcBef>
              <a:buNone/>
              <a:defRPr sz="3200" b="1" kern="1200" baseline="0">
                <a:solidFill>
                  <a:schemeClr val="tx1"/>
                </a:solidFill>
                <a:latin typeface="Times New Roman" pitchFamily="18" charset="0"/>
                <a:ea typeface="+mn-ea"/>
                <a:cs typeface="Times New Roman" pitchFamily="18" charset="0"/>
              </a:defRPr>
            </a:lvl1pPr>
          </a:lstStyle>
          <a:p>
            <a:r>
              <a:rPr lang="zh-CN" altLang="en-US" b="0" dirty="0">
                <a:latin typeface="楷体" pitchFamily="49" charset="-122"/>
                <a:ea typeface="楷体" pitchFamily="49" charset="-122"/>
              </a:rPr>
              <a:t>质量目标的理解</a:t>
            </a:r>
          </a:p>
        </p:txBody>
      </p:sp>
      <p:sp>
        <p:nvSpPr>
          <p:cNvPr id="7" name="Rectangle 1027"/>
          <p:cNvSpPr txBox="1">
            <a:spLocks noChangeArrowheads="1"/>
          </p:cNvSpPr>
          <p:nvPr/>
        </p:nvSpPr>
        <p:spPr>
          <a:xfrm>
            <a:off x="685800" y="2211214"/>
            <a:ext cx="7772400" cy="3882082"/>
          </a:xfrm>
          <a:prstGeom prst="rect">
            <a:avLst/>
          </a:prstGeom>
        </p:spPr>
        <p:txBody>
          <a:bodyPr/>
          <a:lstStyle>
            <a:lvl1pPr marL="0" indent="0" algn="ctr" defTabSz="914400" rtl="0" eaLnBrk="1" latinLnBrk="0" hangingPunct="1">
              <a:spcBef>
                <a:spcPct val="20000"/>
              </a:spcBef>
              <a:buFont typeface="Arial" pitchFamily="34" charset="0"/>
              <a:buNone/>
              <a:defRPr sz="2800" b="0" kern="1200">
                <a:solidFill>
                  <a:schemeClr val="bg1">
                    <a:lumMod val="50000"/>
                  </a:schemeClr>
                </a:solidFill>
                <a:latin typeface="Times New Roman" pitchFamily="18" charset="0"/>
                <a:ea typeface="+mn-ea"/>
                <a:cs typeface="Times New Roman" pitchFamily="18"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90000"/>
              </a:lnSpc>
            </a:pPr>
            <a:r>
              <a:rPr lang="zh-CN" altLang="en-US" sz="2400" dirty="0">
                <a:latin typeface="楷体" pitchFamily="49" charset="-122"/>
                <a:ea typeface="楷体" pitchFamily="49" charset="-122"/>
              </a:rPr>
              <a:t>在质量方面所追求的目的，并在质量方针给定的框架下制定并展开，并具有一定的挑战性；</a:t>
            </a:r>
          </a:p>
          <a:p>
            <a:pPr algn="l">
              <a:lnSpc>
                <a:spcPct val="90000"/>
              </a:lnSpc>
            </a:pPr>
            <a:r>
              <a:rPr lang="zh-CN" altLang="en-US" sz="2400" dirty="0">
                <a:latin typeface="楷体" pitchFamily="49" charset="-122"/>
                <a:ea typeface="楷体" pitchFamily="49" charset="-122"/>
              </a:rPr>
              <a:t>产品是连接顾客和组织的纽带，所以要涉及满足产品的要求；</a:t>
            </a:r>
          </a:p>
          <a:p>
            <a:pPr algn="l">
              <a:lnSpc>
                <a:spcPct val="90000"/>
              </a:lnSpc>
            </a:pPr>
            <a:r>
              <a:rPr lang="zh-CN" altLang="en-US" sz="2400" dirty="0">
                <a:latin typeface="楷体" pitchFamily="49" charset="-122"/>
                <a:ea typeface="楷体" pitchFamily="49" charset="-122"/>
              </a:rPr>
              <a:t>要落实到相关职能层次上，可以是部门也可以是个人；</a:t>
            </a:r>
          </a:p>
          <a:p>
            <a:pPr algn="l">
              <a:lnSpc>
                <a:spcPct val="90000"/>
              </a:lnSpc>
            </a:pPr>
            <a:r>
              <a:rPr lang="zh-CN" altLang="en-US" sz="2400" dirty="0">
                <a:latin typeface="楷体" pitchFamily="49" charset="-122"/>
                <a:ea typeface="楷体" pitchFamily="49" charset="-122"/>
              </a:rPr>
              <a:t>是满足顾客要求的具体落实，也是评价质量管理体系有效性的重要指标；</a:t>
            </a:r>
          </a:p>
          <a:p>
            <a:pPr algn="l">
              <a:lnSpc>
                <a:spcPct val="90000"/>
              </a:lnSpc>
            </a:pPr>
            <a:r>
              <a:rPr lang="zh-CN" altLang="en-US" sz="2400" dirty="0">
                <a:latin typeface="楷体" pitchFamily="49" charset="-122"/>
                <a:ea typeface="楷体" pitchFamily="49" charset="-122"/>
              </a:rPr>
              <a:t>对目标的实现情况要可测量、考核，不能空洞；</a:t>
            </a:r>
          </a:p>
          <a:p>
            <a:pPr algn="l">
              <a:lnSpc>
                <a:spcPct val="90000"/>
              </a:lnSpc>
            </a:pPr>
            <a:r>
              <a:rPr lang="zh-CN" altLang="en-US" sz="2400" dirty="0">
                <a:latin typeface="楷体" pitchFamily="49" charset="-122"/>
                <a:ea typeface="楷体" pitchFamily="49" charset="-122"/>
              </a:rPr>
              <a:t>目标应是动态的。</a:t>
            </a:r>
          </a:p>
          <a:p>
            <a:pPr algn="l">
              <a:lnSpc>
                <a:spcPct val="90000"/>
              </a:lnSpc>
              <a:buFontTx/>
              <a:buNone/>
            </a:pPr>
            <a:r>
              <a:rPr lang="zh-CN" altLang="en-US" sz="2400" dirty="0">
                <a:latin typeface="楷体" pitchFamily="49" charset="-122"/>
                <a:ea typeface="楷体" pitchFamily="49" charset="-122"/>
              </a:rPr>
              <a:t>考虑思路：工作改进点、企业的发展方向</a:t>
            </a:r>
          </a:p>
          <a:p>
            <a:pPr algn="l">
              <a:lnSpc>
                <a:spcPct val="90000"/>
              </a:lnSpc>
              <a:buFontTx/>
              <a:buNone/>
            </a:pPr>
            <a:endParaRPr lang="en-US" altLang="zh-CN" sz="2400" dirty="0">
              <a:latin typeface="楷体" pitchFamily="49" charset="-122"/>
              <a:ea typeface="楷体" pitchFamily="49" charset="-122"/>
            </a:endParaRPr>
          </a:p>
        </p:txBody>
      </p:sp>
    </p:spTree>
    <p:extLst>
      <p:ext uri="{BB962C8B-B14F-4D97-AF65-F5344CB8AC3E}">
        <p14:creationId xmlns:p14="http://schemas.microsoft.com/office/powerpoint/2010/main" val="2983263452"/>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1340768"/>
            <a:ext cx="7772400" cy="513258"/>
          </a:xfrm>
          <a:prstGeom prst="rect">
            <a:avLst/>
          </a:prstGeom>
        </p:spPr>
        <p:txBody>
          <a:bodyPr/>
          <a:lstStyle>
            <a:defPPr>
              <a:defRPr lang="zh-CN"/>
            </a:defPPr>
            <a:lvl1pPr algn="ctr">
              <a:spcBef>
                <a:spcPct val="0"/>
              </a:spcBef>
              <a:buNone/>
              <a:defRPr sz="3200" b="0" baseline="0">
                <a:latin typeface="楷体" pitchFamily="49" charset="-122"/>
                <a:ea typeface="楷体" pitchFamily="49" charset="-122"/>
                <a:cs typeface="Times New Roman" pitchFamily="18" charset="0"/>
              </a:defRPr>
            </a:lvl1pPr>
          </a:lstStyle>
          <a:p>
            <a:r>
              <a:rPr lang="zh-CN" altLang="en-US" dirty="0"/>
              <a:t>举   例</a:t>
            </a:r>
          </a:p>
        </p:txBody>
      </p:sp>
      <p:sp>
        <p:nvSpPr>
          <p:cNvPr id="3" name="Rectangle 3"/>
          <p:cNvSpPr txBox="1">
            <a:spLocks noChangeArrowheads="1"/>
          </p:cNvSpPr>
          <p:nvPr/>
        </p:nvSpPr>
        <p:spPr>
          <a:xfrm>
            <a:off x="827584" y="2154064"/>
            <a:ext cx="5040560" cy="4227264"/>
          </a:xfrm>
          <a:prstGeom prst="rect">
            <a:avLst/>
          </a:prstGeom>
        </p:spPr>
        <p:txBody>
          <a:bodyPr/>
          <a:lstStyle>
            <a:lvl1pPr marL="0" indent="0" algn="ctr" defTabSz="914400" rtl="0" eaLnBrk="1" latinLnBrk="0" hangingPunct="1">
              <a:spcBef>
                <a:spcPct val="20000"/>
              </a:spcBef>
              <a:buFont typeface="Arial" pitchFamily="34" charset="0"/>
              <a:buNone/>
              <a:defRPr sz="2800" b="0" kern="1200">
                <a:solidFill>
                  <a:schemeClr val="bg1">
                    <a:lumMod val="50000"/>
                  </a:schemeClr>
                </a:solidFill>
                <a:latin typeface="Times New Roman" pitchFamily="18" charset="0"/>
                <a:ea typeface="+mn-ea"/>
                <a:cs typeface="Times New Roman" pitchFamily="18"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altLang="zh-CN" dirty="0">
                <a:latin typeface="+mn-ea"/>
              </a:rPr>
              <a:t>1</a:t>
            </a:r>
            <a:r>
              <a:rPr lang="zh-CN" altLang="en-US" dirty="0">
                <a:latin typeface="+mn-ea"/>
              </a:rPr>
              <a:t>、</a:t>
            </a:r>
            <a:r>
              <a:rPr lang="zh-CN" altLang="en-US" dirty="0">
                <a:latin typeface="楷体" pitchFamily="49" charset="-122"/>
                <a:ea typeface="楷体" pitchFamily="49" charset="-122"/>
              </a:rPr>
              <a:t>产品在保修期内控制维修</a:t>
            </a:r>
            <a:r>
              <a:rPr lang="en-US" altLang="zh-CN" dirty="0">
                <a:latin typeface="+mn-ea"/>
              </a:rPr>
              <a:t>2%</a:t>
            </a:r>
            <a:r>
              <a:rPr lang="zh-CN" altLang="en-US" dirty="0">
                <a:latin typeface="楷体" pitchFamily="49" charset="-122"/>
                <a:ea typeface="楷体" pitchFamily="49" charset="-122"/>
              </a:rPr>
              <a:t>以内，总维修费用降低</a:t>
            </a:r>
            <a:r>
              <a:rPr lang="en-US" altLang="zh-CN" dirty="0">
                <a:latin typeface="+mn-ea"/>
              </a:rPr>
              <a:t>1000</a:t>
            </a:r>
            <a:r>
              <a:rPr lang="zh-CN" altLang="en-US" dirty="0">
                <a:latin typeface="楷体" pitchFamily="49" charset="-122"/>
                <a:ea typeface="楷体" pitchFamily="49" charset="-122"/>
              </a:rPr>
              <a:t>元</a:t>
            </a:r>
            <a:r>
              <a:rPr lang="en-US" altLang="zh-CN" dirty="0">
                <a:latin typeface="+mn-ea"/>
              </a:rPr>
              <a:t>/10</a:t>
            </a:r>
            <a:r>
              <a:rPr lang="zh-CN" altLang="en-US" dirty="0">
                <a:latin typeface="楷体" pitchFamily="49" charset="-122"/>
                <a:ea typeface="楷体" pitchFamily="49" charset="-122"/>
              </a:rPr>
              <a:t>台。</a:t>
            </a:r>
          </a:p>
          <a:p>
            <a:pPr algn="l"/>
            <a:r>
              <a:rPr lang="en-US" altLang="zh-CN" dirty="0">
                <a:latin typeface="+mn-ea"/>
              </a:rPr>
              <a:t>2</a:t>
            </a:r>
            <a:r>
              <a:rPr lang="zh-CN" altLang="en-US" dirty="0">
                <a:latin typeface="+mn-ea"/>
              </a:rPr>
              <a:t>、</a:t>
            </a:r>
            <a:r>
              <a:rPr lang="zh-CN" altLang="en-US" dirty="0">
                <a:latin typeface="楷体" pitchFamily="49" charset="-122"/>
                <a:ea typeface="楷体" pitchFamily="49" charset="-122"/>
              </a:rPr>
              <a:t>在</a:t>
            </a:r>
            <a:r>
              <a:rPr lang="en-US" altLang="zh-CN" dirty="0">
                <a:latin typeface="+mn-ea"/>
              </a:rPr>
              <a:t>2020</a:t>
            </a:r>
            <a:r>
              <a:rPr lang="zh-CN" altLang="en-US" dirty="0">
                <a:latin typeface="楷体" pitchFamily="49" charset="-122"/>
                <a:ea typeface="楷体" pitchFamily="49" charset="-122"/>
              </a:rPr>
              <a:t>年</a:t>
            </a:r>
            <a:r>
              <a:rPr lang="en-US" altLang="zh-CN" dirty="0">
                <a:latin typeface="+mn-ea"/>
              </a:rPr>
              <a:t>7</a:t>
            </a:r>
            <a:r>
              <a:rPr lang="zh-CN" altLang="en-US" dirty="0">
                <a:latin typeface="楷体" pitchFamily="49" charset="-122"/>
                <a:ea typeface="楷体" pitchFamily="49" charset="-122"/>
              </a:rPr>
              <a:t>月完成全自动生化分析仪注册。</a:t>
            </a:r>
          </a:p>
          <a:p>
            <a:pPr algn="l"/>
            <a:r>
              <a:rPr lang="en-US" altLang="zh-CN" dirty="0">
                <a:latin typeface="+mn-ea"/>
              </a:rPr>
              <a:t>3</a:t>
            </a:r>
            <a:r>
              <a:rPr lang="zh-CN" altLang="en-US" dirty="0">
                <a:latin typeface="+mn-ea"/>
              </a:rPr>
              <a:t>、</a:t>
            </a:r>
            <a:r>
              <a:rPr lang="zh-CN" altLang="en-US" dirty="0">
                <a:latin typeface="楷体" pitchFamily="49" charset="-122"/>
                <a:ea typeface="楷体" pitchFamily="49" charset="-122"/>
              </a:rPr>
              <a:t>接头注塑工序投入产出率比上年度提高</a:t>
            </a:r>
            <a:r>
              <a:rPr lang="en-US" altLang="zh-CN" dirty="0">
                <a:latin typeface="+mn-ea"/>
              </a:rPr>
              <a:t>1%</a:t>
            </a:r>
          </a:p>
          <a:p>
            <a:pPr algn="l"/>
            <a:r>
              <a:rPr lang="en-US" altLang="zh-CN" dirty="0">
                <a:latin typeface="+mn-ea"/>
              </a:rPr>
              <a:t>4</a:t>
            </a:r>
            <a:r>
              <a:rPr lang="zh-CN" altLang="en-US" dirty="0">
                <a:latin typeface="+mn-ea"/>
              </a:rPr>
              <a:t>、</a:t>
            </a:r>
            <a:r>
              <a:rPr lang="zh-CN" altLang="en-US" dirty="0">
                <a:latin typeface="楷体" pitchFamily="49" charset="-122"/>
                <a:ea typeface="楷体" pitchFamily="49" charset="-122"/>
              </a:rPr>
              <a:t>由于采购产品不及时或错误，每年不得出现</a:t>
            </a:r>
            <a:r>
              <a:rPr lang="en-US" altLang="zh-CN" dirty="0">
                <a:latin typeface="+mn-ea"/>
              </a:rPr>
              <a:t>2</a:t>
            </a:r>
            <a:r>
              <a:rPr lang="zh-CN" altLang="en-US" dirty="0">
                <a:latin typeface="楷体" pitchFamily="49" charset="-122"/>
                <a:ea typeface="楷体" pitchFamily="49" charset="-122"/>
              </a:rPr>
              <a:t>次。</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5993" y="2060849"/>
            <a:ext cx="3168007" cy="4814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269252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txBox="1">
            <a:spLocks noChangeArrowheads="1"/>
          </p:cNvSpPr>
          <p:nvPr/>
        </p:nvSpPr>
        <p:spPr>
          <a:xfrm>
            <a:off x="685800" y="1342851"/>
            <a:ext cx="7772400" cy="862013"/>
          </a:xfrm>
          <a:prstGeom prst="rect">
            <a:avLst/>
          </a:prstGeom>
        </p:spPr>
        <p:txBody>
          <a:bodyPr/>
          <a:lstStyle>
            <a:lvl1pPr algn="ctr" defTabSz="914400" rtl="0" eaLnBrk="1" latinLnBrk="0" hangingPunct="1">
              <a:spcBef>
                <a:spcPct val="0"/>
              </a:spcBef>
              <a:buNone/>
              <a:defRPr sz="3200" b="1" kern="1200" baseline="0">
                <a:solidFill>
                  <a:schemeClr val="tx1"/>
                </a:solidFill>
                <a:latin typeface="Times New Roman" pitchFamily="18" charset="0"/>
                <a:ea typeface="+mn-ea"/>
                <a:cs typeface="Times New Roman" pitchFamily="18" charset="0"/>
              </a:defRPr>
            </a:lvl1pPr>
          </a:lstStyle>
          <a:p>
            <a:r>
              <a:rPr lang="zh-CN" altLang="en-US" b="0" dirty="0">
                <a:latin typeface="楷体" pitchFamily="49" charset="-122"/>
                <a:ea typeface="楷体" pitchFamily="49" charset="-122"/>
              </a:rPr>
              <a:t>质量目标常见问题</a:t>
            </a:r>
          </a:p>
        </p:txBody>
      </p:sp>
      <p:sp>
        <p:nvSpPr>
          <p:cNvPr id="5" name="Rectangle 1027"/>
          <p:cNvSpPr txBox="1">
            <a:spLocks noChangeArrowheads="1"/>
          </p:cNvSpPr>
          <p:nvPr/>
        </p:nvSpPr>
        <p:spPr>
          <a:xfrm>
            <a:off x="395288" y="1844824"/>
            <a:ext cx="8540750" cy="4608512"/>
          </a:xfrm>
          <a:prstGeom prst="rect">
            <a:avLst/>
          </a:prstGeom>
        </p:spPr>
        <p:txBody>
          <a:bodyPr/>
          <a:lstStyle>
            <a:lvl1pPr marL="0" indent="0" algn="ctr" defTabSz="914400" rtl="0" eaLnBrk="1" latinLnBrk="0" hangingPunct="1">
              <a:spcBef>
                <a:spcPct val="20000"/>
              </a:spcBef>
              <a:buFont typeface="Arial" pitchFamily="34" charset="0"/>
              <a:buNone/>
              <a:defRPr sz="2800" b="0" kern="1200">
                <a:solidFill>
                  <a:schemeClr val="bg1">
                    <a:lumMod val="50000"/>
                  </a:schemeClr>
                </a:solidFill>
                <a:latin typeface="Times New Roman" pitchFamily="18" charset="0"/>
                <a:ea typeface="+mn-ea"/>
                <a:cs typeface="Times New Roman" pitchFamily="18"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90000"/>
              </a:lnSpc>
            </a:pPr>
            <a:r>
              <a:rPr lang="zh-CN" altLang="en-US" dirty="0">
                <a:latin typeface="楷体" pitchFamily="49" charset="-122"/>
                <a:ea typeface="楷体" pitchFamily="49" charset="-122"/>
              </a:rPr>
              <a:t>不能作为目标：</a:t>
            </a:r>
          </a:p>
          <a:p>
            <a:pPr algn="l">
              <a:lnSpc>
                <a:spcPct val="90000"/>
              </a:lnSpc>
              <a:buFontTx/>
              <a:buNone/>
            </a:pPr>
            <a:r>
              <a:rPr lang="zh-CN" altLang="en-US" dirty="0">
                <a:latin typeface="楷体" pitchFamily="49" charset="-122"/>
                <a:ea typeface="楷体" pitchFamily="49" charset="-122"/>
              </a:rPr>
              <a:t>   </a:t>
            </a:r>
            <a:r>
              <a:rPr lang="en-US" altLang="zh-CN" dirty="0">
                <a:latin typeface="+mn-ea"/>
              </a:rPr>
              <a:t>a.</a:t>
            </a:r>
            <a:r>
              <a:rPr lang="zh-CN" altLang="en-US" dirty="0">
                <a:latin typeface="楷体" pitchFamily="49" charset="-122"/>
                <a:ea typeface="楷体" pitchFamily="49" charset="-122"/>
              </a:rPr>
              <a:t>标准要求 （如：“顾客投诉</a:t>
            </a:r>
            <a:r>
              <a:rPr lang="en-US" altLang="zh-CN" dirty="0">
                <a:latin typeface="+mn-ea"/>
              </a:rPr>
              <a:t>100</a:t>
            </a:r>
            <a:r>
              <a:rPr lang="zh-CN" altLang="en-US" dirty="0">
                <a:latin typeface="+mn-ea"/>
              </a:rPr>
              <a:t>％</a:t>
            </a:r>
            <a:r>
              <a:rPr lang="zh-CN" altLang="en-US" dirty="0">
                <a:latin typeface="楷体" pitchFamily="49" charset="-122"/>
                <a:ea typeface="楷体" pitchFamily="49" charset="-122"/>
              </a:rPr>
              <a:t>处理”）；</a:t>
            </a:r>
          </a:p>
          <a:p>
            <a:pPr algn="l">
              <a:lnSpc>
                <a:spcPct val="90000"/>
              </a:lnSpc>
              <a:buFontTx/>
              <a:buNone/>
            </a:pPr>
            <a:r>
              <a:rPr lang="zh-CN" altLang="en-US" dirty="0">
                <a:latin typeface="楷体" pitchFamily="49" charset="-122"/>
                <a:ea typeface="楷体" pitchFamily="49" charset="-122"/>
              </a:rPr>
              <a:t>   </a:t>
            </a:r>
            <a:r>
              <a:rPr lang="en-US" altLang="zh-CN" dirty="0">
                <a:latin typeface="+mn-ea"/>
              </a:rPr>
              <a:t>b.</a:t>
            </a:r>
            <a:r>
              <a:rPr lang="zh-CN" altLang="en-US" dirty="0">
                <a:latin typeface="楷体" pitchFamily="49" charset="-122"/>
                <a:ea typeface="楷体" pitchFamily="49" charset="-122"/>
              </a:rPr>
              <a:t>必须履行的 （如：“成品出厂合格率</a:t>
            </a:r>
            <a:r>
              <a:rPr lang="en-US" altLang="zh-CN" dirty="0">
                <a:latin typeface="+mn-ea"/>
              </a:rPr>
              <a:t>100</a:t>
            </a:r>
            <a:r>
              <a:rPr lang="zh-CN" altLang="en-US" dirty="0">
                <a:latin typeface="+mn-ea"/>
              </a:rPr>
              <a:t>％</a:t>
            </a:r>
            <a:r>
              <a:rPr lang="zh-CN" altLang="en-US" dirty="0">
                <a:latin typeface="楷体" pitchFamily="49" charset="-122"/>
                <a:ea typeface="楷体" pitchFamily="49" charset="-122"/>
              </a:rPr>
              <a:t>”）；</a:t>
            </a:r>
            <a:endParaRPr lang="en-US" altLang="zh-CN" dirty="0">
              <a:latin typeface="楷体" pitchFamily="49" charset="-122"/>
              <a:ea typeface="楷体" pitchFamily="49" charset="-122"/>
            </a:endParaRPr>
          </a:p>
          <a:p>
            <a:pPr algn="l">
              <a:lnSpc>
                <a:spcPct val="90000"/>
              </a:lnSpc>
            </a:pPr>
            <a:r>
              <a:rPr lang="zh-CN" altLang="en-US" dirty="0">
                <a:latin typeface="楷体" pitchFamily="49" charset="-122"/>
                <a:ea typeface="楷体" pitchFamily="49" charset="-122"/>
              </a:rPr>
              <a:t>   提示：一次检验合格率≠产品出厂合格率。</a:t>
            </a:r>
          </a:p>
          <a:p>
            <a:pPr algn="l">
              <a:lnSpc>
                <a:spcPct val="90000"/>
              </a:lnSpc>
              <a:buFontTx/>
              <a:buNone/>
            </a:pPr>
            <a:r>
              <a:rPr lang="zh-CN" altLang="en-US" dirty="0">
                <a:latin typeface="楷体" pitchFamily="49" charset="-122"/>
                <a:ea typeface="楷体" pitchFamily="49" charset="-122"/>
              </a:rPr>
              <a:t>   </a:t>
            </a:r>
            <a:r>
              <a:rPr lang="en-US" altLang="zh-CN" dirty="0">
                <a:latin typeface="+mn-ea"/>
              </a:rPr>
              <a:t>c.</a:t>
            </a:r>
            <a:r>
              <a:rPr lang="zh-CN" altLang="en-US" dirty="0">
                <a:latin typeface="楷体" pitchFamily="49" charset="-122"/>
                <a:ea typeface="楷体" pitchFamily="49" charset="-122"/>
              </a:rPr>
              <a:t>无法测量或不易测量的（如：完善技术文件）；</a:t>
            </a:r>
          </a:p>
          <a:p>
            <a:pPr algn="l">
              <a:lnSpc>
                <a:spcPct val="90000"/>
              </a:lnSpc>
              <a:buFontTx/>
              <a:buNone/>
            </a:pPr>
            <a:r>
              <a:rPr lang="zh-CN" altLang="en-US" dirty="0">
                <a:latin typeface="楷体" pitchFamily="49" charset="-122"/>
                <a:ea typeface="楷体" pitchFamily="49" charset="-122"/>
              </a:rPr>
              <a:t>   </a:t>
            </a:r>
            <a:r>
              <a:rPr lang="en-US" altLang="zh-CN" dirty="0">
                <a:latin typeface="+mn-ea"/>
              </a:rPr>
              <a:t>d.</a:t>
            </a:r>
            <a:r>
              <a:rPr lang="zh-CN" altLang="en-US" dirty="0">
                <a:latin typeface="楷体" pitchFamily="49" charset="-122"/>
                <a:ea typeface="楷体" pitchFamily="49" charset="-122"/>
              </a:rPr>
              <a:t>自身职责（如：“建立年度用户正常保养计划，定期提醒用户更换易损件，检查设备运行状态”、“帐、卡、物相符”）；</a:t>
            </a:r>
          </a:p>
          <a:p>
            <a:pPr algn="l">
              <a:lnSpc>
                <a:spcPct val="90000"/>
              </a:lnSpc>
              <a:buFontTx/>
              <a:buNone/>
            </a:pPr>
            <a:r>
              <a:rPr lang="zh-CN" altLang="en-US" dirty="0">
                <a:latin typeface="楷体" pitchFamily="49" charset="-122"/>
                <a:ea typeface="楷体" pitchFamily="49" charset="-122"/>
              </a:rPr>
              <a:t>   </a:t>
            </a:r>
            <a:r>
              <a:rPr lang="en-US" altLang="zh-CN" dirty="0">
                <a:latin typeface="+mn-ea"/>
              </a:rPr>
              <a:t>e.</a:t>
            </a:r>
            <a:r>
              <a:rPr lang="zh-CN" altLang="en-US" dirty="0">
                <a:latin typeface="楷体" pitchFamily="49" charset="-122"/>
                <a:ea typeface="楷体" pitchFamily="49" charset="-122"/>
              </a:rPr>
              <a:t>目标长久不变；</a:t>
            </a:r>
          </a:p>
          <a:p>
            <a:pPr algn="l">
              <a:lnSpc>
                <a:spcPct val="90000"/>
              </a:lnSpc>
              <a:buFontTx/>
              <a:buNone/>
            </a:pPr>
            <a:r>
              <a:rPr lang="zh-CN" altLang="en-US" dirty="0">
                <a:latin typeface="楷体" pitchFamily="49" charset="-122"/>
                <a:ea typeface="楷体" pitchFamily="49" charset="-122"/>
              </a:rPr>
              <a:t>   </a:t>
            </a:r>
            <a:r>
              <a:rPr lang="en-US" altLang="zh-CN" dirty="0">
                <a:latin typeface="+mn-ea"/>
              </a:rPr>
              <a:t>f.</a:t>
            </a:r>
            <a:r>
              <a:rPr lang="zh-CN" altLang="en-US" dirty="0">
                <a:latin typeface="楷体" pitchFamily="49" charset="-122"/>
                <a:ea typeface="楷体" pitchFamily="49" charset="-122"/>
              </a:rPr>
              <a:t>制定的目标实际早以远远超过。</a:t>
            </a:r>
          </a:p>
        </p:txBody>
      </p:sp>
    </p:spTree>
    <p:extLst>
      <p:ext uri="{BB962C8B-B14F-4D97-AF65-F5344CB8AC3E}">
        <p14:creationId xmlns:p14="http://schemas.microsoft.com/office/powerpoint/2010/main" val="196616596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5 </a:t>
            </a:r>
            <a:r>
              <a:rPr lang="zh-CN" altLang="en-US" dirty="0"/>
              <a:t>管理职责</a:t>
            </a:r>
          </a:p>
        </p:txBody>
      </p:sp>
      <p:sp>
        <p:nvSpPr>
          <p:cNvPr id="3" name="副标题 2"/>
          <p:cNvSpPr>
            <a:spLocks noGrp="1"/>
          </p:cNvSpPr>
          <p:nvPr>
            <p:ph type="subTitle" idx="1"/>
          </p:nvPr>
        </p:nvSpPr>
        <p:spPr>
          <a:xfrm>
            <a:off x="755576" y="1988840"/>
            <a:ext cx="7848872" cy="4464496"/>
          </a:xfrm>
        </p:spPr>
        <p:txBody>
          <a:bodyPr/>
          <a:lstStyle/>
          <a:p>
            <a:pPr algn="l"/>
            <a:r>
              <a:rPr lang="en-US" altLang="zh-CN" dirty="0"/>
              <a:t>5.4</a:t>
            </a:r>
            <a:r>
              <a:rPr lang="zh-CN" altLang="en-US" dirty="0"/>
              <a:t>策划</a:t>
            </a:r>
            <a:endParaRPr lang="en-US" altLang="zh-CN" dirty="0"/>
          </a:p>
          <a:p>
            <a:pPr algn="l"/>
            <a:r>
              <a:rPr lang="en-US" altLang="zh-CN" dirty="0"/>
              <a:t>5.4.2</a:t>
            </a:r>
            <a:r>
              <a:rPr lang="zh-CN" altLang="en-US" dirty="0"/>
              <a:t>质量管理体系策划</a:t>
            </a:r>
            <a:endParaRPr lang="en-US" altLang="zh-CN" dirty="0"/>
          </a:p>
          <a:p>
            <a:pPr algn="l"/>
            <a:r>
              <a:rPr lang="zh-CN" altLang="en-US" dirty="0"/>
              <a:t>最高管理者应确保：</a:t>
            </a:r>
            <a:endParaRPr lang="en-US" altLang="zh-CN" dirty="0"/>
          </a:p>
          <a:p>
            <a:pPr algn="l"/>
            <a:r>
              <a:rPr lang="en-US" altLang="zh-CN" dirty="0"/>
              <a:t>a) </a:t>
            </a:r>
            <a:r>
              <a:rPr lang="zh-CN" altLang="en-US" dirty="0"/>
              <a:t>对质量管理体系进行策划，以满足</a:t>
            </a:r>
            <a:r>
              <a:rPr lang="en-US" altLang="zh-CN" dirty="0"/>
              <a:t>4.1 </a:t>
            </a:r>
            <a:r>
              <a:rPr lang="zh-CN" altLang="en-US" dirty="0"/>
              <a:t>的要求以及质量目标 ；</a:t>
            </a:r>
            <a:endParaRPr lang="en-US" altLang="zh-CN" dirty="0"/>
          </a:p>
          <a:p>
            <a:pPr algn="l"/>
            <a:r>
              <a:rPr lang="zh-CN" altLang="en-US" dirty="0">
                <a:latin typeface="楷体" pitchFamily="49" charset="-122"/>
                <a:ea typeface="楷体" pitchFamily="49" charset="-122"/>
              </a:rPr>
              <a:t>该句说明了建立质量管理体系的目的。</a:t>
            </a:r>
            <a:endParaRPr lang="en-US" altLang="zh-CN" dirty="0">
              <a:latin typeface="楷体" pitchFamily="49" charset="-122"/>
              <a:ea typeface="楷体" pitchFamily="49" charset="-122"/>
            </a:endParaRPr>
          </a:p>
          <a:p>
            <a:pPr algn="l"/>
            <a:r>
              <a:rPr lang="zh-CN" altLang="en-US" dirty="0">
                <a:latin typeface="楷体" pitchFamily="49" charset="-122"/>
                <a:ea typeface="楷体" pitchFamily="49" charset="-122"/>
              </a:rPr>
              <a:t>首先应策划职责和权限</a:t>
            </a:r>
          </a:p>
          <a:p>
            <a:pPr algn="l"/>
            <a:r>
              <a:rPr lang="en-US" altLang="zh-CN" dirty="0"/>
              <a:t>b) </a:t>
            </a:r>
            <a:r>
              <a:rPr lang="zh-CN" altLang="en-US" dirty="0"/>
              <a:t>在策划和实施质量管理体系变更时保持其完整性。</a:t>
            </a:r>
          </a:p>
          <a:p>
            <a:pPr algn="l"/>
            <a:endParaRPr lang="zh-CN" altLang="en-US" dirty="0"/>
          </a:p>
        </p:txBody>
      </p:sp>
    </p:spTree>
    <p:extLst>
      <p:ext uri="{BB962C8B-B14F-4D97-AF65-F5344CB8AC3E}">
        <p14:creationId xmlns:p14="http://schemas.microsoft.com/office/powerpoint/2010/main" val="314659998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576064"/>
          </a:xfrm>
        </p:spPr>
        <p:txBody>
          <a:bodyPr/>
          <a:lstStyle/>
          <a:p>
            <a:r>
              <a:rPr lang="zh-CN" altLang="en-US" dirty="0">
                <a:latin typeface="楷体" pitchFamily="49" charset="-122"/>
                <a:ea typeface="楷体" pitchFamily="49" charset="-122"/>
              </a:rPr>
              <a:t>质量管理体系策划</a:t>
            </a:r>
          </a:p>
        </p:txBody>
      </p:sp>
      <p:sp>
        <p:nvSpPr>
          <p:cNvPr id="3" name="副标题 2"/>
          <p:cNvSpPr>
            <a:spLocks noGrp="1"/>
          </p:cNvSpPr>
          <p:nvPr>
            <p:ph type="subTitle" idx="1"/>
          </p:nvPr>
        </p:nvSpPr>
        <p:spPr>
          <a:xfrm>
            <a:off x="755576" y="1844824"/>
            <a:ext cx="7776864" cy="4752528"/>
          </a:xfrm>
        </p:spPr>
        <p:txBody>
          <a:bodyPr/>
          <a:lstStyle/>
          <a:p>
            <a:pPr algn="l"/>
            <a:r>
              <a:rPr lang="zh-CN" altLang="en-US" sz="2400" dirty="0">
                <a:latin typeface="楷体" pitchFamily="49" charset="-122"/>
                <a:ea typeface="楷体" pitchFamily="49" charset="-122"/>
              </a:rPr>
              <a:t>策划的输入内容：</a:t>
            </a:r>
          </a:p>
          <a:p>
            <a:pPr algn="l"/>
            <a:r>
              <a:rPr lang="zh-CN" altLang="en-US" sz="2400" dirty="0">
                <a:latin typeface="楷体" pitchFamily="49" charset="-122"/>
                <a:ea typeface="楷体" pitchFamily="49" charset="-122"/>
              </a:rPr>
              <a:t>－－方针                 </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－－目标                  </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－－法规要求</a:t>
            </a:r>
          </a:p>
          <a:p>
            <a:pPr algn="l"/>
            <a:r>
              <a:rPr lang="zh-CN" altLang="en-US" sz="2400" dirty="0">
                <a:latin typeface="楷体" pitchFamily="49" charset="-122"/>
                <a:ea typeface="楷体" pitchFamily="49" charset="-122"/>
              </a:rPr>
              <a:t>－－</a:t>
            </a:r>
            <a:r>
              <a:rPr lang="en-US" altLang="zh-CN" sz="2400" dirty="0">
                <a:latin typeface="+mn-ea"/>
              </a:rPr>
              <a:t>QMS</a:t>
            </a:r>
            <a:r>
              <a:rPr lang="zh-CN" altLang="en-US" sz="2400" dirty="0">
                <a:latin typeface="楷体" pitchFamily="49" charset="-122"/>
                <a:ea typeface="楷体" pitchFamily="49" charset="-122"/>
              </a:rPr>
              <a:t>标准        </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－－所要求的变更</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策划的输出内容：</a:t>
            </a:r>
          </a:p>
          <a:p>
            <a:pPr algn="l"/>
            <a:r>
              <a:rPr lang="zh-CN" altLang="en-US" sz="2400" dirty="0">
                <a:latin typeface="楷体" pitchFamily="49" charset="-122"/>
                <a:ea typeface="楷体" pitchFamily="49" charset="-122"/>
              </a:rPr>
              <a:t>－－质量手册和支持性文件      </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－－差距分析</a:t>
            </a:r>
          </a:p>
          <a:p>
            <a:pPr algn="l"/>
            <a:r>
              <a:rPr lang="zh-CN" altLang="en-US" sz="2400" dirty="0">
                <a:latin typeface="楷体" pitchFamily="49" charset="-122"/>
                <a:ea typeface="楷体" pitchFamily="49" charset="-122"/>
              </a:rPr>
              <a:t>－－措施计划                              </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－－措施计划的结果</a:t>
            </a:r>
          </a:p>
          <a:p>
            <a:pPr algn="l"/>
            <a:endParaRPr lang="zh-CN" altLang="en-US" sz="2400" dirty="0">
              <a:latin typeface="楷体" pitchFamily="49" charset="-122"/>
              <a:ea typeface="楷体" pitchFamily="49" charset="-122"/>
            </a:endParaRPr>
          </a:p>
        </p:txBody>
      </p:sp>
    </p:spTree>
    <p:extLst>
      <p:ext uri="{BB962C8B-B14F-4D97-AF65-F5344CB8AC3E}">
        <p14:creationId xmlns:p14="http://schemas.microsoft.com/office/powerpoint/2010/main" val="1840794624"/>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5 </a:t>
            </a:r>
            <a:r>
              <a:rPr lang="zh-CN" altLang="en-US" dirty="0"/>
              <a:t>管理职责</a:t>
            </a:r>
          </a:p>
        </p:txBody>
      </p:sp>
      <p:sp>
        <p:nvSpPr>
          <p:cNvPr id="3" name="副标题 2"/>
          <p:cNvSpPr>
            <a:spLocks noGrp="1"/>
          </p:cNvSpPr>
          <p:nvPr>
            <p:ph type="subTitle" idx="1"/>
          </p:nvPr>
        </p:nvSpPr>
        <p:spPr>
          <a:xfrm>
            <a:off x="755576" y="2060848"/>
            <a:ext cx="7920880" cy="4680520"/>
          </a:xfrm>
        </p:spPr>
        <p:txBody>
          <a:bodyPr/>
          <a:lstStyle/>
          <a:p>
            <a:pPr algn="l"/>
            <a:r>
              <a:rPr lang="en-US" altLang="zh-CN" sz="2400" dirty="0"/>
              <a:t>5.5</a:t>
            </a:r>
            <a:r>
              <a:rPr lang="zh-CN" altLang="en-US" sz="2400" dirty="0"/>
              <a:t>职责、权限与沟通</a:t>
            </a:r>
            <a:endParaRPr lang="en-US" altLang="zh-CN" sz="2400" dirty="0"/>
          </a:p>
          <a:p>
            <a:pPr algn="l"/>
            <a:r>
              <a:rPr lang="en-US" altLang="zh-CN" sz="2400" dirty="0"/>
              <a:t>5.5.1</a:t>
            </a:r>
            <a:r>
              <a:rPr lang="zh-CN" altLang="en-US" sz="2400" dirty="0"/>
              <a:t>职责和权限</a:t>
            </a:r>
            <a:endParaRPr lang="en-US" altLang="zh-CN" sz="2400" dirty="0"/>
          </a:p>
          <a:p>
            <a:pPr algn="l"/>
            <a:r>
              <a:rPr lang="zh-CN" altLang="en-US" sz="2400" dirty="0"/>
              <a:t>最高管理者应确保职责和权限得到规定、形成文件并在组织内沟通。</a:t>
            </a:r>
            <a:endParaRPr lang="en-US" altLang="zh-CN" sz="2400" dirty="0"/>
          </a:p>
          <a:p>
            <a:pPr algn="l"/>
            <a:r>
              <a:rPr lang="zh-CN" altLang="en-US" sz="2400" dirty="0">
                <a:latin typeface="楷体" pitchFamily="49" charset="-122"/>
                <a:ea typeface="楷体" pitchFamily="49" charset="-122"/>
              </a:rPr>
              <a:t>职责是工作内容，权限是行使工作内容的权力</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职责、权限的岗位描述要形成文件和组织结构图，任命书</a:t>
            </a:r>
          </a:p>
          <a:p>
            <a:pPr algn="l"/>
            <a:r>
              <a:rPr lang="zh-CN" altLang="en-US" sz="2400" dirty="0"/>
              <a:t>最高管理者应将所有从事对质量有影响的管理、执行和验证工作的人员的相互关系形成文件，并应确保其完成这些任务所必要的独立性和权限。</a:t>
            </a:r>
          </a:p>
          <a:p>
            <a:pPr algn="l"/>
            <a:r>
              <a:rPr lang="zh-CN" altLang="en-US" sz="2400" dirty="0">
                <a:latin typeface="楷体" pitchFamily="49" charset="-122"/>
                <a:ea typeface="楷体" pitchFamily="49" charset="-122"/>
              </a:rPr>
              <a:t>内审员，产品放行人员、专职检验员</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内审、设计开发的评审的参加者要有相关知识</a:t>
            </a:r>
          </a:p>
        </p:txBody>
      </p:sp>
    </p:spTree>
    <p:extLst>
      <p:ext uri="{BB962C8B-B14F-4D97-AF65-F5344CB8AC3E}">
        <p14:creationId xmlns:p14="http://schemas.microsoft.com/office/powerpoint/2010/main" val="283430093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5 </a:t>
            </a:r>
            <a:r>
              <a:rPr lang="zh-CN" altLang="en-US" dirty="0"/>
              <a:t>管理职责</a:t>
            </a:r>
          </a:p>
        </p:txBody>
      </p:sp>
      <p:sp>
        <p:nvSpPr>
          <p:cNvPr id="3" name="副标题 2"/>
          <p:cNvSpPr>
            <a:spLocks noGrp="1"/>
          </p:cNvSpPr>
          <p:nvPr>
            <p:ph type="subTitle" idx="1"/>
          </p:nvPr>
        </p:nvSpPr>
        <p:spPr>
          <a:xfrm>
            <a:off x="683568" y="2060848"/>
            <a:ext cx="7776864" cy="4320480"/>
          </a:xfrm>
        </p:spPr>
        <p:txBody>
          <a:bodyPr/>
          <a:lstStyle/>
          <a:p>
            <a:pPr algn="l"/>
            <a:r>
              <a:rPr lang="en-US" altLang="zh-CN" sz="2400" dirty="0"/>
              <a:t>5.5</a:t>
            </a:r>
            <a:r>
              <a:rPr lang="zh-CN" altLang="en-US" sz="2400" dirty="0"/>
              <a:t>职责、权限与沟通</a:t>
            </a:r>
            <a:endParaRPr lang="en-US" altLang="zh-CN" sz="2400" dirty="0"/>
          </a:p>
          <a:p>
            <a:pPr algn="l"/>
            <a:r>
              <a:rPr lang="en-US" altLang="zh-CN" sz="2400" dirty="0"/>
              <a:t>5.5.2</a:t>
            </a:r>
            <a:r>
              <a:rPr lang="zh-CN" altLang="en-US" sz="2400" dirty="0"/>
              <a:t>管理者代表</a:t>
            </a:r>
            <a:endParaRPr lang="en-US" altLang="zh-CN" sz="2400" dirty="0"/>
          </a:p>
          <a:p>
            <a:pPr algn="l"/>
            <a:r>
              <a:rPr lang="zh-CN" altLang="en-US" sz="2400" dirty="0"/>
              <a:t>最高管理者应在管理层中指定一名成员，无论该成员在其他方面的职责如何，应使其具有以下方面的职责和权限：</a:t>
            </a:r>
            <a:endParaRPr lang="en-US" altLang="zh-CN" sz="2400" dirty="0"/>
          </a:p>
          <a:p>
            <a:pPr algn="l"/>
            <a:r>
              <a:rPr lang="en-US" altLang="zh-CN" sz="2400" dirty="0"/>
              <a:t>a) </a:t>
            </a:r>
            <a:r>
              <a:rPr lang="zh-CN" altLang="en-US" sz="2400" dirty="0"/>
              <a:t>确保将质量管理体系所需的过程形成文件；</a:t>
            </a:r>
          </a:p>
          <a:p>
            <a:pPr algn="l"/>
            <a:r>
              <a:rPr lang="en-US" altLang="zh-CN" sz="2400" dirty="0"/>
              <a:t>b) </a:t>
            </a:r>
            <a:r>
              <a:rPr lang="zh-CN" altLang="en-US" sz="2400" dirty="0"/>
              <a:t>向最高管理者报告质量管理体系的有效性和任何改进的需求；</a:t>
            </a:r>
          </a:p>
          <a:p>
            <a:pPr algn="l"/>
            <a:r>
              <a:rPr lang="en-US" altLang="zh-CN" sz="2400" dirty="0"/>
              <a:t>c) </a:t>
            </a:r>
            <a:r>
              <a:rPr lang="zh-CN" altLang="en-US" sz="2400" dirty="0"/>
              <a:t>确保在整个组织内提高满足适用的法规要求和质量管理体系要求的意识。</a:t>
            </a:r>
            <a:endParaRPr lang="zh-CN" altLang="en-US" sz="2400" dirty="0">
              <a:latin typeface="楷体" pitchFamily="49" charset="-122"/>
              <a:ea typeface="楷体" pitchFamily="49" charset="-122"/>
            </a:endParaRPr>
          </a:p>
          <a:p>
            <a:pPr algn="l"/>
            <a:endParaRPr lang="zh-CN" altLang="en-US" sz="2400" dirty="0"/>
          </a:p>
        </p:txBody>
      </p:sp>
    </p:spTree>
    <p:extLst>
      <p:ext uri="{BB962C8B-B14F-4D97-AF65-F5344CB8AC3E}">
        <p14:creationId xmlns:p14="http://schemas.microsoft.com/office/powerpoint/2010/main" val="472804830"/>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504056"/>
          </a:xfrm>
        </p:spPr>
        <p:txBody>
          <a:bodyPr/>
          <a:lstStyle/>
          <a:p>
            <a:r>
              <a:rPr lang="zh-CN" altLang="en-US" dirty="0">
                <a:latin typeface="楷体" pitchFamily="49" charset="-122"/>
                <a:ea typeface="楷体" pitchFamily="49" charset="-122"/>
              </a:rPr>
              <a:t>应注意的问题</a:t>
            </a:r>
          </a:p>
        </p:txBody>
      </p:sp>
      <p:sp>
        <p:nvSpPr>
          <p:cNvPr id="3" name="副标题 2"/>
          <p:cNvSpPr>
            <a:spLocks noGrp="1"/>
          </p:cNvSpPr>
          <p:nvPr>
            <p:ph type="subTitle" idx="1"/>
          </p:nvPr>
        </p:nvSpPr>
        <p:spPr>
          <a:xfrm>
            <a:off x="395536" y="2060848"/>
            <a:ext cx="8424936" cy="4392488"/>
          </a:xfrm>
        </p:spPr>
        <p:txBody>
          <a:bodyPr/>
          <a:lstStyle/>
          <a:p>
            <a:pPr algn="l"/>
            <a:r>
              <a:rPr lang="zh-CN" altLang="en-US" sz="2400" dirty="0">
                <a:latin typeface="楷体" pitchFamily="49" charset="-122"/>
                <a:ea typeface="楷体" pitchFamily="49" charset="-122"/>
              </a:rPr>
              <a:t>应：</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代表公司与监管机构沟通；熟悉法规要求；</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熟悉质量管理体系法规和标准；由最高管理者任命；</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是公司管理层成员，不能是非公司人员；</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可兼职，但不应有利益冲突；可将</a:t>
            </a:r>
            <a:r>
              <a:rPr lang="en-US" altLang="zh-CN" sz="2400" dirty="0">
                <a:latin typeface="+mn-ea"/>
              </a:rPr>
              <a:t>QMS</a:t>
            </a:r>
            <a:r>
              <a:rPr lang="zh-CN" altLang="en-US" sz="2400" dirty="0">
                <a:latin typeface="楷体" pitchFamily="49" charset="-122"/>
                <a:ea typeface="楷体" pitchFamily="49" charset="-122"/>
              </a:rPr>
              <a:t>的职责授权给其它人员</a:t>
            </a:r>
            <a:endParaRPr lang="en-US" altLang="zh-CN" sz="2400" dirty="0">
              <a:latin typeface="楷体" pitchFamily="49" charset="-122"/>
              <a:ea typeface="楷体" pitchFamily="49" charset="-122"/>
            </a:endParaRPr>
          </a:p>
          <a:p>
            <a:pPr algn="l"/>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需要注意：</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有职无权；不理解标准的各项要求；不了解公司的运作和产品；</a:t>
            </a:r>
          </a:p>
          <a:p>
            <a:pPr algn="l"/>
            <a:r>
              <a:rPr lang="zh-CN" altLang="en-US" sz="2400" dirty="0">
                <a:latin typeface="楷体" pitchFamily="49" charset="-122"/>
                <a:ea typeface="楷体" pitchFamily="49" charset="-122"/>
              </a:rPr>
              <a:t>担任多种职务，精力不够，无暇顾及体系的建设，如：管代兼销售经理长期出差等。</a:t>
            </a:r>
          </a:p>
          <a:p>
            <a:pPr algn="l"/>
            <a:endParaRPr lang="zh-CN" altLang="en-US" sz="2400" dirty="0">
              <a:latin typeface="楷体" pitchFamily="49" charset="-122"/>
              <a:ea typeface="楷体" pitchFamily="49" charset="-122"/>
            </a:endParaRPr>
          </a:p>
          <a:p>
            <a:pPr algn="l"/>
            <a:endParaRPr lang="zh-CN" altLang="en-US" sz="2400" dirty="0">
              <a:latin typeface="楷体" pitchFamily="49" charset="-122"/>
              <a:ea typeface="楷体" pitchFamily="49" charset="-122"/>
            </a:endParaRPr>
          </a:p>
          <a:p>
            <a:pPr algn="l"/>
            <a:endParaRPr lang="zh-CN" altLang="en-US" sz="2400" dirty="0"/>
          </a:p>
        </p:txBody>
      </p:sp>
    </p:spTree>
    <p:extLst>
      <p:ext uri="{BB962C8B-B14F-4D97-AF65-F5344CB8AC3E}">
        <p14:creationId xmlns:p14="http://schemas.microsoft.com/office/powerpoint/2010/main" val="304185134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5 </a:t>
            </a:r>
            <a:r>
              <a:rPr lang="zh-CN" altLang="en-US" dirty="0"/>
              <a:t>管理职责</a:t>
            </a:r>
          </a:p>
        </p:txBody>
      </p:sp>
      <p:sp>
        <p:nvSpPr>
          <p:cNvPr id="3" name="副标题 2"/>
          <p:cNvSpPr>
            <a:spLocks noGrp="1"/>
          </p:cNvSpPr>
          <p:nvPr>
            <p:ph type="subTitle" idx="1"/>
          </p:nvPr>
        </p:nvSpPr>
        <p:spPr>
          <a:xfrm>
            <a:off x="755576" y="2276872"/>
            <a:ext cx="7848872" cy="3960440"/>
          </a:xfrm>
        </p:spPr>
        <p:txBody>
          <a:bodyPr/>
          <a:lstStyle/>
          <a:p>
            <a:pPr algn="l"/>
            <a:r>
              <a:rPr lang="en-US" altLang="zh-CN" dirty="0"/>
              <a:t>5.5</a:t>
            </a:r>
            <a:r>
              <a:rPr lang="zh-CN" altLang="en-US" dirty="0"/>
              <a:t>职责、权限与沟通</a:t>
            </a:r>
            <a:endParaRPr lang="en-US" altLang="zh-CN" dirty="0"/>
          </a:p>
          <a:p>
            <a:pPr algn="l"/>
            <a:r>
              <a:rPr lang="en-US" altLang="zh-CN" dirty="0"/>
              <a:t>5.5.3</a:t>
            </a:r>
            <a:r>
              <a:rPr lang="zh-CN" altLang="en-US" dirty="0"/>
              <a:t>内部沟通</a:t>
            </a:r>
            <a:endParaRPr lang="en-US" altLang="zh-CN" dirty="0"/>
          </a:p>
          <a:p>
            <a:pPr algn="l"/>
            <a:r>
              <a:rPr lang="zh-CN" altLang="en-US" dirty="0"/>
              <a:t>最高管理者应确保在组织内建立适当的沟通过程，并确保对质量管理体系的</a:t>
            </a:r>
            <a:r>
              <a:rPr lang="zh-CN" altLang="en-US" b="1" dirty="0">
                <a:solidFill>
                  <a:schemeClr val="tx1"/>
                </a:solidFill>
              </a:rPr>
              <a:t>有效性</a:t>
            </a:r>
            <a:r>
              <a:rPr lang="zh-CN" altLang="en-US" dirty="0"/>
              <a:t>进行沟通。</a:t>
            </a:r>
            <a:endParaRPr lang="en-US" altLang="zh-CN" dirty="0"/>
          </a:p>
          <a:p>
            <a:pPr algn="l"/>
            <a:r>
              <a:rPr lang="zh-CN" altLang="en-US" dirty="0">
                <a:latin typeface="楷体" pitchFamily="49" charset="-122"/>
                <a:ea typeface="楷体" pitchFamily="49" charset="-122"/>
              </a:rPr>
              <a:t>关注沟通效果，通过结果去看沟通效果。</a:t>
            </a:r>
            <a:endParaRPr lang="en-US" altLang="zh-CN" dirty="0">
              <a:latin typeface="楷体" pitchFamily="49" charset="-122"/>
              <a:ea typeface="楷体" pitchFamily="49" charset="-122"/>
            </a:endParaRPr>
          </a:p>
          <a:p>
            <a:pPr algn="l"/>
            <a:r>
              <a:rPr lang="zh-CN" altLang="en-US" dirty="0">
                <a:latin typeface="楷体" pitchFamily="49" charset="-122"/>
                <a:ea typeface="楷体" pitchFamily="49" charset="-122"/>
              </a:rPr>
              <a:t>沟通过程：职责权限范围内的活动</a:t>
            </a:r>
            <a:endParaRPr lang="en-US" altLang="zh-CN" dirty="0">
              <a:latin typeface="楷体" pitchFamily="49" charset="-122"/>
              <a:ea typeface="楷体" pitchFamily="49" charset="-122"/>
            </a:endParaRPr>
          </a:p>
          <a:p>
            <a:pPr algn="l"/>
            <a:r>
              <a:rPr lang="zh-CN" altLang="en-US" dirty="0">
                <a:latin typeface="楷体" pitchFamily="49" charset="-122"/>
                <a:ea typeface="楷体" pitchFamily="49" charset="-122"/>
              </a:rPr>
              <a:t>沟通方式：公告板、会议、电子邮件、文件、谈话</a:t>
            </a:r>
            <a:endParaRPr lang="en-US" altLang="zh-CN" dirty="0">
              <a:latin typeface="楷体" pitchFamily="49" charset="-122"/>
              <a:ea typeface="楷体" pitchFamily="49" charset="-122"/>
            </a:endParaRPr>
          </a:p>
          <a:p>
            <a:pPr algn="l"/>
            <a:endParaRPr lang="zh-CN" altLang="en-US" dirty="0"/>
          </a:p>
        </p:txBody>
      </p:sp>
    </p:spTree>
    <p:extLst>
      <p:ext uri="{BB962C8B-B14F-4D97-AF65-F5344CB8AC3E}">
        <p14:creationId xmlns:p14="http://schemas.microsoft.com/office/powerpoint/2010/main" val="392989136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5 </a:t>
            </a:r>
            <a:r>
              <a:rPr lang="zh-CN" altLang="en-US" dirty="0"/>
              <a:t>管理职责</a:t>
            </a:r>
          </a:p>
        </p:txBody>
      </p:sp>
      <p:sp>
        <p:nvSpPr>
          <p:cNvPr id="3" name="副标题 2"/>
          <p:cNvSpPr>
            <a:spLocks noGrp="1"/>
          </p:cNvSpPr>
          <p:nvPr>
            <p:ph type="subTitle" idx="1"/>
          </p:nvPr>
        </p:nvSpPr>
        <p:spPr>
          <a:xfrm>
            <a:off x="1043608" y="2060848"/>
            <a:ext cx="7200800" cy="4320480"/>
          </a:xfrm>
        </p:spPr>
        <p:txBody>
          <a:bodyPr/>
          <a:lstStyle/>
          <a:p>
            <a:pPr algn="l"/>
            <a:r>
              <a:rPr lang="en-US" altLang="zh-CN" sz="2400" dirty="0"/>
              <a:t>5.6</a:t>
            </a:r>
            <a:r>
              <a:rPr lang="zh-CN" altLang="en-US" sz="2400" dirty="0"/>
              <a:t>管理评审</a:t>
            </a:r>
            <a:endParaRPr lang="en-US" altLang="zh-CN" sz="2400" dirty="0"/>
          </a:p>
          <a:p>
            <a:pPr algn="l"/>
            <a:r>
              <a:rPr lang="en-US" altLang="zh-CN" sz="2400" dirty="0"/>
              <a:t>5.6.1</a:t>
            </a:r>
            <a:r>
              <a:rPr lang="zh-CN" altLang="en-US" sz="2400" dirty="0"/>
              <a:t>总则</a:t>
            </a:r>
            <a:endParaRPr lang="en-US" altLang="zh-CN" sz="2400" dirty="0"/>
          </a:p>
          <a:p>
            <a:pPr algn="l"/>
            <a:r>
              <a:rPr lang="zh-CN" altLang="en-US" sz="2400" dirty="0"/>
              <a:t>        组织应将管理评审程序形成文件。</a:t>
            </a:r>
            <a:endParaRPr lang="en-US" altLang="zh-CN" sz="2400" dirty="0"/>
          </a:p>
          <a:p>
            <a:pPr algn="l"/>
            <a:r>
              <a:rPr lang="en-US" altLang="zh-CN" sz="2400" dirty="0"/>
              <a:t>        </a:t>
            </a:r>
            <a:r>
              <a:rPr lang="zh-CN" altLang="en-US" sz="2400" dirty="0"/>
              <a:t>最高管理者应按照形成文件的策划的时间间隔对组织的质量管理体系进行评审，以确保其持续的适宜性、充分性和有效性。评审应包括评价改进的机会和质量管理体系变更的需求，包括质量方针和质量目标变更的需求。</a:t>
            </a:r>
          </a:p>
          <a:p>
            <a:pPr algn="l"/>
            <a:r>
              <a:rPr lang="zh-CN" altLang="en-US" sz="2400" dirty="0"/>
              <a:t>        应保留管理评审的记录</a:t>
            </a:r>
            <a:r>
              <a:rPr lang="en-US" altLang="zh-CN" sz="2400" dirty="0"/>
              <a:t>[</a:t>
            </a:r>
            <a:r>
              <a:rPr lang="zh-CN" altLang="en-US" sz="2400" dirty="0"/>
              <a:t>见 </a:t>
            </a:r>
            <a:r>
              <a:rPr lang="en-US" altLang="zh-CN" sz="2400" dirty="0"/>
              <a:t>4.2.5]</a:t>
            </a:r>
            <a:r>
              <a:rPr lang="zh-CN" altLang="en-US" sz="2400" dirty="0"/>
              <a:t>。</a:t>
            </a:r>
            <a:endParaRPr lang="en-US" altLang="zh-CN" sz="2400" dirty="0"/>
          </a:p>
          <a:p>
            <a:pPr algn="l"/>
            <a:r>
              <a:rPr lang="zh-CN" altLang="en-US" sz="2000" dirty="0">
                <a:latin typeface="楷体" pitchFamily="49" charset="-122"/>
                <a:ea typeface="楷体" pitchFamily="49" charset="-122"/>
              </a:rPr>
              <a:t>记录包括：管理评审计划，内审资料、顾客反馈、会议签到、会议记录，管理评审报告、纠正</a:t>
            </a:r>
            <a:r>
              <a:rPr lang="en-US" altLang="zh-CN" sz="2000" dirty="0">
                <a:latin typeface="楷体" pitchFamily="49" charset="-122"/>
                <a:ea typeface="楷体" pitchFamily="49" charset="-122"/>
              </a:rPr>
              <a:t>/</a:t>
            </a:r>
            <a:r>
              <a:rPr lang="zh-CN" altLang="en-US" sz="2000" dirty="0">
                <a:latin typeface="楷体" pitchFamily="49" charset="-122"/>
                <a:ea typeface="楷体" pitchFamily="49" charset="-122"/>
              </a:rPr>
              <a:t>预防措施记录</a:t>
            </a:r>
          </a:p>
        </p:txBody>
      </p:sp>
    </p:spTree>
    <p:extLst>
      <p:ext uri="{BB962C8B-B14F-4D97-AF65-F5344CB8AC3E}">
        <p14:creationId xmlns:p14="http://schemas.microsoft.com/office/powerpoint/2010/main" val="388713123"/>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85800" y="1349896"/>
            <a:ext cx="7772400" cy="638944"/>
          </a:xfrm>
          <a:prstGeom prst="rect">
            <a:avLst/>
          </a:prstGeom>
        </p:spPr>
        <p:txBody>
          <a:bodyPr/>
          <a:lstStyle>
            <a:lvl1pPr algn="ctr" defTabSz="914400" rtl="0" eaLnBrk="1" latinLnBrk="0" hangingPunct="1">
              <a:spcBef>
                <a:spcPct val="0"/>
              </a:spcBef>
              <a:buNone/>
              <a:defRPr sz="3200" b="1" kern="1200" baseline="0">
                <a:solidFill>
                  <a:schemeClr val="tx1"/>
                </a:solidFill>
                <a:latin typeface="Times New Roman" pitchFamily="18" charset="0"/>
                <a:ea typeface="+mn-ea"/>
                <a:cs typeface="Times New Roman" pitchFamily="18" charset="0"/>
              </a:defRPr>
            </a:lvl1pPr>
          </a:lstStyle>
          <a:p>
            <a:r>
              <a:rPr lang="zh-CN" altLang="en-US" b="0" dirty="0">
                <a:latin typeface="楷体" pitchFamily="49" charset="-122"/>
                <a:ea typeface="楷体" pitchFamily="49" charset="-122"/>
              </a:rPr>
              <a:t>管理评审理解</a:t>
            </a:r>
          </a:p>
        </p:txBody>
      </p:sp>
      <p:sp>
        <p:nvSpPr>
          <p:cNvPr id="7" name="Rectangle 3"/>
          <p:cNvSpPr txBox="1">
            <a:spLocks noChangeArrowheads="1"/>
          </p:cNvSpPr>
          <p:nvPr/>
        </p:nvSpPr>
        <p:spPr>
          <a:xfrm>
            <a:off x="685800" y="1916832"/>
            <a:ext cx="7772400" cy="4680520"/>
          </a:xfrm>
          <a:prstGeom prst="rect">
            <a:avLst/>
          </a:prstGeom>
        </p:spPr>
        <p:txBody>
          <a:bodyPr/>
          <a:lstStyle>
            <a:lvl1pPr marL="0" indent="0" algn="ctr" defTabSz="914400" rtl="0" eaLnBrk="1" latinLnBrk="0" hangingPunct="1">
              <a:spcBef>
                <a:spcPct val="20000"/>
              </a:spcBef>
              <a:buFont typeface="Arial" pitchFamily="34" charset="0"/>
              <a:buNone/>
              <a:defRPr sz="2800" b="0" kern="1200">
                <a:solidFill>
                  <a:schemeClr val="bg1">
                    <a:lumMod val="50000"/>
                  </a:schemeClr>
                </a:solidFill>
                <a:latin typeface="Times New Roman" pitchFamily="18" charset="0"/>
                <a:ea typeface="+mn-ea"/>
                <a:cs typeface="Times New Roman" pitchFamily="18"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90000"/>
              </a:lnSpc>
            </a:pPr>
            <a:r>
              <a:rPr lang="zh-CN" altLang="en-US" sz="2400" dirty="0">
                <a:latin typeface="楷体" pitchFamily="49" charset="-122"/>
                <a:ea typeface="楷体" pitchFamily="49" charset="-122"/>
              </a:rPr>
              <a:t>确定达到目标的情况和</a:t>
            </a:r>
            <a:r>
              <a:rPr lang="en-US" altLang="zh-CN" sz="2400" dirty="0">
                <a:latin typeface="+mn-ea"/>
              </a:rPr>
              <a:t>QMS</a:t>
            </a:r>
            <a:r>
              <a:rPr lang="zh-CN" altLang="en-US" sz="2400" dirty="0">
                <a:latin typeface="楷体" pitchFamily="49" charset="-122"/>
                <a:ea typeface="楷体" pitchFamily="49" charset="-122"/>
              </a:rPr>
              <a:t>运行适宜性、充分性和有效性，为系统性评价；</a:t>
            </a:r>
            <a:endParaRPr lang="en-US" altLang="zh-CN" sz="2400" dirty="0">
              <a:latin typeface="楷体" pitchFamily="49" charset="-122"/>
              <a:ea typeface="楷体" pitchFamily="49" charset="-122"/>
            </a:endParaRPr>
          </a:p>
          <a:p>
            <a:pPr algn="l">
              <a:lnSpc>
                <a:spcPct val="90000"/>
              </a:lnSpc>
            </a:pPr>
            <a:r>
              <a:rPr lang="zh-CN" altLang="en-US" sz="2400" dirty="0">
                <a:latin typeface="楷体" pitchFamily="49" charset="-122"/>
                <a:ea typeface="楷体" pitchFamily="49" charset="-122"/>
              </a:rPr>
              <a:t>适宜性：由于客观</a:t>
            </a:r>
            <a:r>
              <a:rPr lang="zh-CN" altLang="en-US" sz="2400" b="1" dirty="0">
                <a:solidFill>
                  <a:schemeClr val="tx1"/>
                </a:solidFill>
                <a:latin typeface="楷体" pitchFamily="49" charset="-122"/>
                <a:ea typeface="楷体" pitchFamily="49" charset="-122"/>
              </a:rPr>
              <a:t>环境的变化</a:t>
            </a:r>
            <a:r>
              <a:rPr lang="zh-CN" altLang="en-US" sz="2400" dirty="0">
                <a:latin typeface="楷体" pitchFamily="49" charset="-122"/>
                <a:ea typeface="楷体" pitchFamily="49" charset="-122"/>
              </a:rPr>
              <a:t>（法规、市场、技术、质量等），引起响应的变化（战略、组织结构、资源、产品等），要做及时调整；</a:t>
            </a:r>
          </a:p>
          <a:p>
            <a:pPr algn="l">
              <a:lnSpc>
                <a:spcPct val="90000"/>
              </a:lnSpc>
            </a:pPr>
            <a:r>
              <a:rPr lang="zh-CN" altLang="en-US" sz="2400" dirty="0">
                <a:latin typeface="楷体" pitchFamily="49" charset="-122"/>
                <a:ea typeface="楷体" pitchFamily="49" charset="-122"/>
              </a:rPr>
              <a:t>充分性：变化引起改进的需求、</a:t>
            </a:r>
            <a:r>
              <a:rPr lang="zh-CN" altLang="en-US" sz="2400" b="1" dirty="0">
                <a:solidFill>
                  <a:schemeClr val="tx1"/>
                </a:solidFill>
                <a:latin typeface="楷体" pitchFamily="49" charset="-122"/>
                <a:ea typeface="楷体" pitchFamily="49" charset="-122"/>
              </a:rPr>
              <a:t>以前未考虑充分</a:t>
            </a:r>
            <a:r>
              <a:rPr lang="zh-CN" altLang="en-US" sz="2400" dirty="0">
                <a:latin typeface="楷体" pitchFamily="49" charset="-122"/>
                <a:ea typeface="楷体" pitchFamily="49" charset="-122"/>
              </a:rPr>
              <a:t>的问题；</a:t>
            </a:r>
          </a:p>
          <a:p>
            <a:pPr algn="l">
              <a:lnSpc>
                <a:spcPct val="90000"/>
              </a:lnSpc>
            </a:pPr>
            <a:r>
              <a:rPr lang="zh-CN" altLang="en-US" sz="2400" dirty="0">
                <a:latin typeface="楷体" pitchFamily="49" charset="-122"/>
                <a:ea typeface="楷体" pitchFamily="49" charset="-122"/>
              </a:rPr>
              <a:t>有效性：将顾客要求、反馈、产品符合性等情况与规定的方针和</a:t>
            </a:r>
            <a:r>
              <a:rPr lang="zh-CN" altLang="en-US" sz="2400" b="1" dirty="0">
                <a:solidFill>
                  <a:schemeClr val="tx1"/>
                </a:solidFill>
                <a:latin typeface="楷体" pitchFamily="49" charset="-122"/>
                <a:ea typeface="楷体" pitchFamily="49" charset="-122"/>
              </a:rPr>
              <a:t>目标</a:t>
            </a:r>
            <a:r>
              <a:rPr lang="zh-CN" altLang="en-US" sz="2400" dirty="0">
                <a:latin typeface="楷体" pitchFamily="49" charset="-122"/>
                <a:ea typeface="楷体" pitchFamily="49" charset="-122"/>
              </a:rPr>
              <a:t>进行对比，进行判定；</a:t>
            </a:r>
            <a:endParaRPr lang="en-US" altLang="zh-CN" sz="2400" dirty="0">
              <a:latin typeface="楷体" pitchFamily="49" charset="-122"/>
              <a:ea typeface="楷体" pitchFamily="49" charset="-122"/>
            </a:endParaRPr>
          </a:p>
          <a:p>
            <a:pPr algn="l">
              <a:lnSpc>
                <a:spcPct val="90000"/>
              </a:lnSpc>
            </a:pPr>
            <a:r>
              <a:rPr lang="zh-CN" altLang="en-US" sz="2400" dirty="0">
                <a:latin typeface="楷体" pitchFamily="49" charset="-122"/>
                <a:ea typeface="楷体" pitchFamily="49" charset="-122"/>
              </a:rPr>
              <a:t>评审方式：</a:t>
            </a:r>
          </a:p>
          <a:p>
            <a:pPr algn="l">
              <a:lnSpc>
                <a:spcPct val="90000"/>
              </a:lnSpc>
            </a:pPr>
            <a:r>
              <a:rPr lang="zh-CN" altLang="en-US" sz="2400" dirty="0">
                <a:latin typeface="楷体" pitchFamily="49" charset="-122"/>
                <a:ea typeface="楷体" pitchFamily="49" charset="-122"/>
              </a:rPr>
              <a:t>－－正式的面对面会议</a:t>
            </a:r>
          </a:p>
          <a:p>
            <a:pPr algn="l">
              <a:lnSpc>
                <a:spcPct val="90000"/>
              </a:lnSpc>
            </a:pPr>
            <a:r>
              <a:rPr lang="zh-CN" altLang="en-US" sz="2400" dirty="0">
                <a:latin typeface="楷体" pitchFamily="49" charset="-122"/>
                <a:ea typeface="楷体" pitchFamily="49" charset="-122"/>
              </a:rPr>
              <a:t>－－电话会议或网络上进行</a:t>
            </a:r>
          </a:p>
          <a:p>
            <a:pPr algn="l">
              <a:lnSpc>
                <a:spcPct val="90000"/>
              </a:lnSpc>
            </a:pPr>
            <a:r>
              <a:rPr lang="zh-CN" altLang="en-US" sz="2400" dirty="0">
                <a:latin typeface="楷体" pitchFamily="49" charset="-122"/>
                <a:ea typeface="楷体" pitchFamily="49" charset="-122"/>
              </a:rPr>
              <a:t>－－各部门向最高管理者汇报</a:t>
            </a:r>
          </a:p>
          <a:p>
            <a:pPr algn="l">
              <a:lnSpc>
                <a:spcPct val="90000"/>
              </a:lnSpc>
            </a:pPr>
            <a:endParaRPr lang="zh-CN" altLang="en-US" sz="2400" dirty="0">
              <a:latin typeface="楷体" pitchFamily="49" charset="-122"/>
              <a:ea typeface="楷体" pitchFamily="49" charset="-122"/>
            </a:endParaRPr>
          </a:p>
        </p:txBody>
      </p:sp>
    </p:spTree>
    <p:extLst>
      <p:ext uri="{BB962C8B-B14F-4D97-AF65-F5344CB8AC3E}">
        <p14:creationId xmlns:p14="http://schemas.microsoft.com/office/powerpoint/2010/main" val="3525883026"/>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196752"/>
            <a:ext cx="7772400" cy="504056"/>
          </a:xfrm>
        </p:spPr>
        <p:txBody>
          <a:bodyPr/>
          <a:lstStyle/>
          <a:p>
            <a:r>
              <a:rPr lang="en-US" altLang="zh-CN" dirty="0"/>
              <a:t>5 </a:t>
            </a:r>
            <a:r>
              <a:rPr lang="zh-CN" altLang="en-US" dirty="0"/>
              <a:t>管理职责</a:t>
            </a:r>
          </a:p>
        </p:txBody>
      </p:sp>
      <p:sp>
        <p:nvSpPr>
          <p:cNvPr id="3" name="副标题 2"/>
          <p:cNvSpPr>
            <a:spLocks noGrp="1"/>
          </p:cNvSpPr>
          <p:nvPr>
            <p:ph type="subTitle" idx="1"/>
          </p:nvPr>
        </p:nvSpPr>
        <p:spPr>
          <a:xfrm>
            <a:off x="899592" y="1628800"/>
            <a:ext cx="7992888" cy="5112568"/>
          </a:xfrm>
        </p:spPr>
        <p:txBody>
          <a:bodyPr/>
          <a:lstStyle/>
          <a:p>
            <a:pPr algn="l"/>
            <a:r>
              <a:rPr lang="en-US" altLang="zh-CN" sz="2000" dirty="0"/>
              <a:t>5.6.2</a:t>
            </a:r>
            <a:r>
              <a:rPr lang="zh-CN" altLang="en-US" sz="2000" dirty="0"/>
              <a:t>评审输入</a:t>
            </a:r>
            <a:endParaRPr lang="en-US" altLang="zh-CN" sz="2000" dirty="0"/>
          </a:p>
          <a:p>
            <a:pPr algn="l"/>
            <a:r>
              <a:rPr lang="zh-CN" altLang="en-US" sz="2000" dirty="0"/>
              <a:t>管理评审的输入应包括但不限于由以下方面产生的信息：</a:t>
            </a:r>
          </a:p>
          <a:p>
            <a:pPr algn="l"/>
            <a:r>
              <a:rPr lang="en-US" altLang="zh-CN" sz="2000" dirty="0"/>
              <a:t>a) </a:t>
            </a:r>
            <a:r>
              <a:rPr lang="zh-CN" altLang="en-US" sz="2000" dirty="0"/>
              <a:t>反馈；</a:t>
            </a:r>
            <a:r>
              <a:rPr lang="zh-CN" altLang="en-US" sz="2000" dirty="0">
                <a:latin typeface="楷体" pitchFamily="49" charset="-122"/>
                <a:ea typeface="楷体" pitchFamily="49" charset="-122"/>
              </a:rPr>
              <a:t>相关方：顾客（包括顾客表扬）监管机构、认证机构、员工</a:t>
            </a:r>
          </a:p>
          <a:p>
            <a:pPr algn="l"/>
            <a:r>
              <a:rPr lang="en-US" altLang="zh-CN" sz="2000" dirty="0"/>
              <a:t>b) </a:t>
            </a:r>
            <a:r>
              <a:rPr lang="zh-CN" altLang="en-US" sz="2000" dirty="0"/>
              <a:t>投诉处置；</a:t>
            </a:r>
          </a:p>
          <a:p>
            <a:pPr algn="l"/>
            <a:r>
              <a:rPr lang="en-US" altLang="zh-CN" sz="2000" dirty="0"/>
              <a:t>c) </a:t>
            </a:r>
            <a:r>
              <a:rPr lang="zh-CN" altLang="en-US" sz="2000" dirty="0"/>
              <a:t>给监管机构的报告；</a:t>
            </a:r>
            <a:r>
              <a:rPr lang="zh-CN" altLang="en-US" sz="2000" dirty="0">
                <a:latin typeface="楷体" pitchFamily="49" charset="-122"/>
                <a:ea typeface="楷体" pitchFamily="49" charset="-122"/>
              </a:rPr>
              <a:t>比如：飞行检查，不良事件</a:t>
            </a:r>
          </a:p>
          <a:p>
            <a:pPr algn="l"/>
            <a:r>
              <a:rPr lang="en-US" altLang="zh-CN" sz="2000" dirty="0"/>
              <a:t>d) </a:t>
            </a:r>
            <a:r>
              <a:rPr lang="zh-CN" altLang="en-US" sz="2000" dirty="0"/>
              <a:t>审核；</a:t>
            </a:r>
          </a:p>
          <a:p>
            <a:pPr algn="l"/>
            <a:r>
              <a:rPr lang="en-US" altLang="zh-CN" sz="2000" dirty="0"/>
              <a:t>e) </a:t>
            </a:r>
            <a:r>
              <a:rPr lang="zh-CN" altLang="en-US" sz="2000" dirty="0"/>
              <a:t>过程的监视和测量；</a:t>
            </a:r>
            <a:r>
              <a:rPr lang="zh-CN" altLang="en-US" sz="2000" dirty="0">
                <a:latin typeface="楷体" pitchFamily="49" charset="-122"/>
                <a:ea typeface="楷体" pitchFamily="49" charset="-122"/>
              </a:rPr>
              <a:t>比如</a:t>
            </a:r>
            <a:r>
              <a:rPr lang="en-US" altLang="zh-CN" sz="2000" dirty="0">
                <a:latin typeface="楷体" pitchFamily="49" charset="-122"/>
                <a:ea typeface="楷体" pitchFamily="49" charset="-122"/>
              </a:rPr>
              <a:t>: </a:t>
            </a:r>
            <a:r>
              <a:rPr lang="en-US" altLang="zh-CN" sz="2000" dirty="0">
                <a:latin typeface="+mn-ea"/>
              </a:rPr>
              <a:t>KPI</a:t>
            </a:r>
            <a:r>
              <a:rPr lang="zh-CN" altLang="en-US" sz="2000" dirty="0">
                <a:latin typeface="楷体" pitchFamily="49" charset="-122"/>
                <a:ea typeface="楷体" pitchFamily="49" charset="-122"/>
              </a:rPr>
              <a:t>，活动的过程管理</a:t>
            </a:r>
          </a:p>
          <a:p>
            <a:pPr algn="l"/>
            <a:r>
              <a:rPr lang="en-US" altLang="zh-CN" sz="2000" dirty="0"/>
              <a:t>f) </a:t>
            </a:r>
            <a:r>
              <a:rPr lang="zh-CN" altLang="en-US" sz="2000" dirty="0"/>
              <a:t>产品的监视和测量；</a:t>
            </a:r>
          </a:p>
          <a:p>
            <a:pPr algn="l"/>
            <a:r>
              <a:rPr lang="en-US" altLang="zh-CN" sz="2000" dirty="0"/>
              <a:t>g) </a:t>
            </a:r>
            <a:r>
              <a:rPr lang="zh-CN" altLang="en-US" sz="2000" dirty="0"/>
              <a:t>纠正措施；</a:t>
            </a:r>
          </a:p>
          <a:p>
            <a:pPr algn="l"/>
            <a:r>
              <a:rPr lang="en-US" altLang="zh-CN" sz="2000" dirty="0"/>
              <a:t>h) </a:t>
            </a:r>
            <a:r>
              <a:rPr lang="zh-CN" altLang="en-US" sz="2000" dirty="0"/>
              <a:t>预防措施；</a:t>
            </a:r>
          </a:p>
          <a:p>
            <a:pPr algn="l"/>
            <a:r>
              <a:rPr lang="en-US" altLang="zh-CN" sz="2000" dirty="0" err="1"/>
              <a:t>i</a:t>
            </a:r>
            <a:r>
              <a:rPr lang="en-US" altLang="zh-CN" sz="2000" dirty="0"/>
              <a:t>) </a:t>
            </a:r>
            <a:r>
              <a:rPr lang="zh-CN" altLang="en-US" sz="2000" dirty="0"/>
              <a:t>以往管理评审的跟踪措施；</a:t>
            </a:r>
          </a:p>
          <a:p>
            <a:pPr algn="l"/>
            <a:r>
              <a:rPr lang="en-US" altLang="zh-CN" sz="2000" dirty="0"/>
              <a:t>j) </a:t>
            </a:r>
            <a:r>
              <a:rPr lang="zh-CN" altLang="en-US" sz="2000" dirty="0"/>
              <a:t>可能影响质量管理体系的变更；</a:t>
            </a:r>
            <a:r>
              <a:rPr lang="zh-CN" altLang="en-US" sz="1800" dirty="0">
                <a:latin typeface="楷体" pitchFamily="49" charset="-122"/>
                <a:ea typeface="楷体" pitchFamily="49" charset="-122"/>
              </a:rPr>
              <a:t>比如：所有制、组织机构、场所、产品</a:t>
            </a:r>
          </a:p>
          <a:p>
            <a:pPr algn="l"/>
            <a:r>
              <a:rPr lang="en-US" altLang="zh-CN" sz="2000" dirty="0"/>
              <a:t>k) </a:t>
            </a:r>
            <a:r>
              <a:rPr lang="zh-CN" altLang="en-US" sz="2000" dirty="0"/>
              <a:t>改进的建议；</a:t>
            </a:r>
            <a:endParaRPr lang="en-US" altLang="zh-CN" sz="2000" dirty="0"/>
          </a:p>
          <a:p>
            <a:pPr algn="l"/>
            <a:r>
              <a:rPr lang="en-US" altLang="zh-CN" sz="2000" dirty="0"/>
              <a:t>l) </a:t>
            </a:r>
            <a:r>
              <a:rPr lang="zh-CN" altLang="en-US" sz="2000" dirty="0"/>
              <a:t>适用的新的或修订的法规要求。</a:t>
            </a:r>
            <a:r>
              <a:rPr lang="zh-CN" altLang="en-US" sz="2000" dirty="0">
                <a:latin typeface="楷体" pitchFamily="49" charset="-122"/>
                <a:ea typeface="楷体" pitchFamily="49" charset="-122"/>
              </a:rPr>
              <a:t>比如：风险管理报告的评审</a:t>
            </a:r>
          </a:p>
          <a:p>
            <a:pPr algn="l"/>
            <a:endParaRPr lang="zh-CN" altLang="en-US" sz="2000" dirty="0"/>
          </a:p>
        </p:txBody>
      </p:sp>
      <p:sp>
        <p:nvSpPr>
          <p:cNvPr id="4" name="AutoShape 0"/>
          <p:cNvSpPr>
            <a:spLocks noChangeArrowheads="1"/>
          </p:cNvSpPr>
          <p:nvPr/>
        </p:nvSpPr>
        <p:spPr bwMode="auto">
          <a:xfrm>
            <a:off x="6228184" y="4077072"/>
            <a:ext cx="2736304" cy="1584176"/>
          </a:xfrm>
          <a:prstGeom prst="horizontalScroll">
            <a:avLst>
              <a:gd name="adj" fmla="val 12500"/>
            </a:avLst>
          </a:prstGeom>
          <a:solidFill>
            <a:schemeClr val="tx2">
              <a:lumMod val="20000"/>
              <a:lumOff val="80000"/>
            </a:schemeClr>
          </a:solidFill>
          <a:ln w="9525">
            <a:solidFill>
              <a:schemeClr val="tx1"/>
            </a:solidFill>
            <a:miter lim="800000"/>
            <a:headEnd/>
            <a:tailEnd/>
          </a:ln>
          <a:effectLst/>
        </p:spPr>
        <p:txBody>
          <a:bodyPr wrap="none" anchor="ctr"/>
          <a:lstStyle/>
          <a:p>
            <a:pPr algn="ctr"/>
            <a:r>
              <a:rPr lang="zh-CN" altLang="en-US" dirty="0">
                <a:latin typeface="+mn-ea"/>
              </a:rPr>
              <a:t>管理者代表输入</a:t>
            </a:r>
            <a:endParaRPr lang="en-US" altLang="zh-CN" dirty="0">
              <a:latin typeface="+mn-ea"/>
            </a:endParaRPr>
          </a:p>
          <a:p>
            <a:pPr algn="ctr"/>
            <a:r>
              <a:rPr lang="zh-CN" altLang="en-US" dirty="0">
                <a:latin typeface="+mn-ea"/>
              </a:rPr>
              <a:t>各部门的质量体系</a:t>
            </a:r>
            <a:endParaRPr lang="en-US" altLang="zh-CN" dirty="0">
              <a:latin typeface="+mn-ea"/>
            </a:endParaRPr>
          </a:p>
          <a:p>
            <a:pPr algn="ctr"/>
            <a:r>
              <a:rPr lang="zh-CN" altLang="en-US" dirty="0">
                <a:latin typeface="+mn-ea"/>
              </a:rPr>
              <a:t>工作报告及引用资料</a:t>
            </a:r>
            <a:endParaRPr lang="zh-CN" altLang="en-US" b="1" i="1" dirty="0">
              <a:latin typeface="+mn-ea"/>
            </a:endParaRPr>
          </a:p>
        </p:txBody>
      </p:sp>
    </p:spTree>
    <p:extLst>
      <p:ext uri="{BB962C8B-B14F-4D97-AF65-F5344CB8AC3E}">
        <p14:creationId xmlns:p14="http://schemas.microsoft.com/office/powerpoint/2010/main" val="342683625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196752"/>
            <a:ext cx="7772400" cy="504056"/>
          </a:xfrm>
        </p:spPr>
        <p:txBody>
          <a:bodyPr/>
          <a:lstStyle/>
          <a:p>
            <a:r>
              <a:rPr lang="zh-CN" altLang="en-US" dirty="0">
                <a:latin typeface="楷体" pitchFamily="49" charset="-122"/>
                <a:ea typeface="楷体" pitchFamily="49" charset="-122"/>
              </a:rPr>
              <a:t>评审输入</a:t>
            </a:r>
          </a:p>
        </p:txBody>
      </p:sp>
      <p:sp>
        <p:nvSpPr>
          <p:cNvPr id="6" name="Rectangle 3"/>
          <p:cNvSpPr txBox="1">
            <a:spLocks noChangeArrowheads="1"/>
          </p:cNvSpPr>
          <p:nvPr/>
        </p:nvSpPr>
        <p:spPr>
          <a:xfrm>
            <a:off x="323850" y="1988939"/>
            <a:ext cx="8540750" cy="4392389"/>
          </a:xfrm>
          <a:prstGeom prst="rect">
            <a:avLst/>
          </a:prstGeom>
        </p:spPr>
        <p:txBody>
          <a:bodyPr/>
          <a:lstStyle>
            <a:lvl1pPr marL="0" indent="0" algn="ctr" defTabSz="914400" rtl="0" eaLnBrk="1" latinLnBrk="0" hangingPunct="1">
              <a:spcBef>
                <a:spcPct val="20000"/>
              </a:spcBef>
              <a:buFont typeface="Arial" pitchFamily="34" charset="0"/>
              <a:buNone/>
              <a:defRPr sz="2800" b="0" kern="1200">
                <a:solidFill>
                  <a:schemeClr val="bg1">
                    <a:lumMod val="50000"/>
                  </a:schemeClr>
                </a:solidFill>
                <a:latin typeface="Times New Roman" pitchFamily="18" charset="0"/>
                <a:ea typeface="+mn-ea"/>
                <a:cs typeface="Times New Roman" pitchFamily="18"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rgbClr val="FF5050"/>
                </a:solidFill>
                <a:latin typeface="楷体" pitchFamily="49" charset="-122"/>
                <a:ea typeface="楷体" pitchFamily="49" charset="-122"/>
              </a:rPr>
              <a:t>除标准要求输入内容外，还要关注：</a:t>
            </a:r>
          </a:p>
          <a:p>
            <a:pPr algn="l">
              <a:lnSpc>
                <a:spcPct val="80000"/>
              </a:lnSpc>
              <a:buFontTx/>
              <a:buNone/>
            </a:pPr>
            <a:r>
              <a:rPr lang="zh-CN" altLang="en-US" sz="2400" dirty="0">
                <a:latin typeface="楷体" pitchFamily="49" charset="-122"/>
                <a:ea typeface="楷体" pitchFamily="49" charset="-122"/>
              </a:rPr>
              <a:t>－－对方针或目标的持续适宜性的评审</a:t>
            </a:r>
          </a:p>
          <a:p>
            <a:pPr algn="l">
              <a:lnSpc>
                <a:spcPct val="80000"/>
              </a:lnSpc>
              <a:buFontTx/>
              <a:buNone/>
            </a:pPr>
            <a:r>
              <a:rPr lang="zh-CN" altLang="en-US" sz="2400" dirty="0">
                <a:latin typeface="楷体" pitchFamily="49" charset="-122"/>
                <a:ea typeface="楷体" pitchFamily="49" charset="-122"/>
              </a:rPr>
              <a:t>－－</a:t>
            </a:r>
            <a:r>
              <a:rPr lang="en-US" altLang="zh-CN" sz="2400" dirty="0">
                <a:latin typeface="+mn-ea"/>
              </a:rPr>
              <a:t>QMS</a:t>
            </a:r>
            <a:r>
              <a:rPr lang="zh-CN" altLang="en-US" sz="2400" dirty="0">
                <a:latin typeface="楷体" pitchFamily="49" charset="-122"/>
                <a:ea typeface="楷体" pitchFamily="49" charset="-122"/>
              </a:rPr>
              <a:t>的适宜性、满足目标的能力</a:t>
            </a:r>
          </a:p>
          <a:p>
            <a:pPr algn="l">
              <a:lnSpc>
                <a:spcPct val="80000"/>
              </a:lnSpc>
              <a:buFontTx/>
              <a:buNone/>
            </a:pPr>
            <a:r>
              <a:rPr lang="zh-CN" altLang="en-US" sz="2400" dirty="0">
                <a:latin typeface="楷体" pitchFamily="49" charset="-122"/>
                <a:ea typeface="楷体" pitchFamily="49" charset="-122"/>
              </a:rPr>
              <a:t>－－培训需求</a:t>
            </a:r>
          </a:p>
          <a:p>
            <a:pPr algn="l">
              <a:lnSpc>
                <a:spcPct val="80000"/>
              </a:lnSpc>
              <a:buFontTx/>
              <a:buNone/>
            </a:pPr>
            <a:r>
              <a:rPr lang="zh-CN" altLang="en-US" sz="2400" dirty="0">
                <a:latin typeface="楷体" pitchFamily="49" charset="-122"/>
                <a:ea typeface="楷体" pitchFamily="49" charset="-122"/>
              </a:rPr>
              <a:t>－－供方问题</a:t>
            </a:r>
          </a:p>
          <a:p>
            <a:pPr algn="l">
              <a:lnSpc>
                <a:spcPct val="80000"/>
              </a:lnSpc>
              <a:buFontTx/>
              <a:buNone/>
            </a:pPr>
            <a:r>
              <a:rPr lang="zh-CN" altLang="en-US" sz="2400" dirty="0">
                <a:latin typeface="楷体" pitchFamily="49" charset="-122"/>
                <a:ea typeface="楷体" pitchFamily="49" charset="-122"/>
              </a:rPr>
              <a:t>－－设备需求、工作环境、维护</a:t>
            </a:r>
            <a:endParaRPr lang="en-US" altLang="zh-CN" sz="2400" dirty="0">
              <a:latin typeface="楷体" pitchFamily="49" charset="-122"/>
              <a:ea typeface="楷体" pitchFamily="49" charset="-122"/>
            </a:endParaRPr>
          </a:p>
          <a:p>
            <a:pPr algn="l">
              <a:lnSpc>
                <a:spcPct val="80000"/>
              </a:lnSpc>
            </a:pPr>
            <a:r>
              <a:rPr lang="zh-CN" altLang="en-US" sz="2400" dirty="0">
                <a:latin typeface="楷体" pitchFamily="49" charset="-122"/>
                <a:ea typeface="楷体" pitchFamily="49" charset="-122"/>
              </a:rPr>
              <a:t>－－竞争对手的优劣势分析</a:t>
            </a:r>
          </a:p>
          <a:p>
            <a:pPr algn="l">
              <a:lnSpc>
                <a:spcPct val="80000"/>
              </a:lnSpc>
            </a:pPr>
            <a:r>
              <a:rPr lang="zh-CN" altLang="en-US" sz="2400" dirty="0">
                <a:latin typeface="楷体" pitchFamily="49" charset="-122"/>
                <a:ea typeface="楷体" pitchFamily="49" charset="-122"/>
              </a:rPr>
              <a:t>个别问题应在其发生时给予处理，无需等到下次管评</a:t>
            </a:r>
          </a:p>
          <a:p>
            <a:pPr algn="l">
              <a:lnSpc>
                <a:spcPct val="80000"/>
              </a:lnSpc>
            </a:pPr>
            <a:r>
              <a:rPr lang="zh-CN" altLang="en-US" sz="2400" dirty="0">
                <a:latin typeface="楷体" pitchFamily="49" charset="-122"/>
                <a:ea typeface="楷体" pitchFamily="49" charset="-122"/>
              </a:rPr>
              <a:t>不要重复地讨论相对不重要的问题，不要仅评审小的细节</a:t>
            </a:r>
          </a:p>
          <a:p>
            <a:pPr algn="l">
              <a:lnSpc>
                <a:spcPct val="80000"/>
              </a:lnSpc>
            </a:pPr>
            <a:r>
              <a:rPr lang="zh-CN" altLang="en-US" sz="2400" dirty="0">
                <a:latin typeface="楷体" pitchFamily="49" charset="-122"/>
                <a:ea typeface="楷体" pitchFamily="49" charset="-122"/>
              </a:rPr>
              <a:t>评审和审核不一样，评审侧重于评价并给出意见或建议</a:t>
            </a:r>
          </a:p>
          <a:p>
            <a:pPr algn="l">
              <a:lnSpc>
                <a:spcPct val="80000"/>
              </a:lnSpc>
            </a:pPr>
            <a:r>
              <a:rPr lang="zh-CN" altLang="en-US" sz="2400" dirty="0">
                <a:latin typeface="楷体" pitchFamily="49" charset="-122"/>
                <a:ea typeface="楷体" pitchFamily="49" charset="-122"/>
              </a:rPr>
              <a:t>“法规要求”的含义：指任何出版的或政府部门颁发的法律法规，会涉及医疗器械的投放市场、使用、安装、服务</a:t>
            </a:r>
          </a:p>
          <a:p>
            <a:pPr algn="l">
              <a:lnSpc>
                <a:spcPct val="80000"/>
              </a:lnSpc>
              <a:buFontTx/>
              <a:buNone/>
            </a:pPr>
            <a:endParaRPr lang="en-US" altLang="zh-CN" sz="2400" dirty="0">
              <a:latin typeface="楷体" pitchFamily="49" charset="-122"/>
              <a:ea typeface="楷体" pitchFamily="49" charset="-122"/>
            </a:endParaRPr>
          </a:p>
        </p:txBody>
      </p:sp>
    </p:spTree>
    <p:extLst>
      <p:ext uri="{BB962C8B-B14F-4D97-AF65-F5344CB8AC3E}">
        <p14:creationId xmlns:p14="http://schemas.microsoft.com/office/powerpoint/2010/main" val="274603009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5 </a:t>
            </a:r>
            <a:r>
              <a:rPr lang="zh-CN" altLang="en-US" dirty="0"/>
              <a:t>管理职责</a:t>
            </a:r>
          </a:p>
        </p:txBody>
      </p:sp>
      <p:sp>
        <p:nvSpPr>
          <p:cNvPr id="3" name="副标题 2"/>
          <p:cNvSpPr>
            <a:spLocks noGrp="1"/>
          </p:cNvSpPr>
          <p:nvPr>
            <p:ph type="subTitle" idx="1"/>
          </p:nvPr>
        </p:nvSpPr>
        <p:spPr>
          <a:xfrm>
            <a:off x="899592" y="2060848"/>
            <a:ext cx="7560840" cy="4536504"/>
          </a:xfrm>
        </p:spPr>
        <p:txBody>
          <a:bodyPr/>
          <a:lstStyle/>
          <a:p>
            <a:pPr algn="l"/>
            <a:r>
              <a:rPr lang="en-US" altLang="zh-CN" sz="2400" dirty="0"/>
              <a:t>5.6.3</a:t>
            </a:r>
            <a:r>
              <a:rPr lang="zh-CN" altLang="en-US" sz="2400" dirty="0"/>
              <a:t>评审输出</a:t>
            </a:r>
            <a:endParaRPr lang="en-US" altLang="zh-CN" sz="2400" dirty="0"/>
          </a:p>
          <a:p>
            <a:pPr algn="l"/>
            <a:r>
              <a:rPr lang="zh-CN" altLang="en-US" sz="2400" dirty="0"/>
              <a:t>管理评审的输出应予记录</a:t>
            </a:r>
            <a:r>
              <a:rPr lang="en-US" altLang="zh-CN" sz="2400" dirty="0"/>
              <a:t>(</a:t>
            </a:r>
            <a:r>
              <a:rPr lang="zh-CN" altLang="en-US" sz="2400" dirty="0"/>
              <a:t>见 </a:t>
            </a:r>
            <a:r>
              <a:rPr lang="en-US" altLang="zh-CN" sz="2400" dirty="0"/>
              <a:t>4.2.5)</a:t>
            </a:r>
            <a:r>
              <a:rPr lang="zh-CN" altLang="en-US" sz="2400" dirty="0"/>
              <a:t>并包括经评审的输入和与以下方面有关的任何决定和措施：</a:t>
            </a:r>
          </a:p>
          <a:p>
            <a:pPr algn="l"/>
            <a:r>
              <a:rPr lang="en-US" altLang="zh-CN" sz="2400" dirty="0"/>
              <a:t>a) </a:t>
            </a:r>
            <a:r>
              <a:rPr lang="zh-CN" altLang="en-US" sz="2400" dirty="0"/>
              <a:t>保持质量管理体系及其过程适宜性、充分性和有效性所需的改进；</a:t>
            </a:r>
          </a:p>
          <a:p>
            <a:pPr algn="l"/>
            <a:r>
              <a:rPr lang="en-US" altLang="zh-CN" sz="2400" dirty="0"/>
              <a:t>b) </a:t>
            </a:r>
            <a:r>
              <a:rPr lang="zh-CN" altLang="en-US" sz="2400" dirty="0"/>
              <a:t>与顾客要求有关的产品的改进；</a:t>
            </a:r>
          </a:p>
          <a:p>
            <a:pPr algn="l"/>
            <a:r>
              <a:rPr lang="en-US" altLang="zh-CN" sz="2400" dirty="0"/>
              <a:t>c) </a:t>
            </a:r>
            <a:r>
              <a:rPr lang="zh-CN" altLang="en-US" sz="2400" dirty="0"/>
              <a:t>响应适用的新的或修订的法规要求所需的变更；</a:t>
            </a:r>
          </a:p>
          <a:p>
            <a:pPr algn="l"/>
            <a:r>
              <a:rPr lang="en-US" altLang="zh-CN" sz="2400" dirty="0"/>
              <a:t>d) </a:t>
            </a:r>
            <a:r>
              <a:rPr lang="zh-CN" altLang="en-US" sz="2400" dirty="0"/>
              <a:t>资源需求。</a:t>
            </a:r>
            <a:endParaRPr lang="en-US" altLang="zh-CN" sz="2400" dirty="0"/>
          </a:p>
          <a:p>
            <a:pPr algn="l"/>
            <a:r>
              <a:rPr lang="zh-CN" altLang="en-US" sz="2400" dirty="0">
                <a:latin typeface="楷体" pitchFamily="49" charset="-122"/>
                <a:ea typeface="楷体" pitchFamily="49" charset="-122"/>
              </a:rPr>
              <a:t>评审输出包括：过程和</a:t>
            </a:r>
            <a:r>
              <a:rPr lang="en-US" altLang="zh-CN" sz="2400" dirty="0">
                <a:latin typeface="+mn-ea"/>
              </a:rPr>
              <a:t>QMS</a:t>
            </a:r>
            <a:r>
              <a:rPr lang="zh-CN" altLang="en-US" sz="2400" dirty="0">
                <a:latin typeface="楷体" pitchFamily="49" charset="-122"/>
                <a:ea typeface="楷体" pitchFamily="49" charset="-122"/>
              </a:rPr>
              <a:t>有效性的阐述，目标实现的程度</a:t>
            </a:r>
            <a:r>
              <a:rPr lang="en-US" altLang="zh-CN" sz="2400" dirty="0">
                <a:latin typeface="楷体" pitchFamily="49" charset="-122"/>
                <a:ea typeface="楷体" pitchFamily="49" charset="-122"/>
              </a:rPr>
              <a:t>;</a:t>
            </a:r>
            <a:r>
              <a:rPr lang="zh-CN" altLang="en-US" sz="2400" dirty="0">
                <a:latin typeface="楷体" pitchFamily="49" charset="-122"/>
                <a:ea typeface="楷体" pitchFamily="49" charset="-122"/>
              </a:rPr>
              <a:t>作为评审结果，最高管理者应作出决定，并提供必要的资源</a:t>
            </a:r>
          </a:p>
          <a:p>
            <a:pPr algn="l"/>
            <a:endParaRPr lang="zh-CN" altLang="en-US" sz="2400" dirty="0"/>
          </a:p>
          <a:p>
            <a:pPr algn="l"/>
            <a:endParaRPr lang="zh-CN" altLang="en-US" sz="2400" dirty="0"/>
          </a:p>
        </p:txBody>
      </p:sp>
    </p:spTree>
    <p:extLst>
      <p:ext uri="{BB962C8B-B14F-4D97-AF65-F5344CB8AC3E}">
        <p14:creationId xmlns:p14="http://schemas.microsoft.com/office/powerpoint/2010/main" val="3226370981"/>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6 </a:t>
            </a:r>
            <a:r>
              <a:rPr lang="zh-CN" altLang="en-US" dirty="0"/>
              <a:t>资源管理</a:t>
            </a:r>
          </a:p>
        </p:txBody>
      </p:sp>
      <p:sp>
        <p:nvSpPr>
          <p:cNvPr id="3" name="副标题 2"/>
          <p:cNvSpPr>
            <a:spLocks noGrp="1"/>
          </p:cNvSpPr>
          <p:nvPr>
            <p:ph type="subTitle" idx="1"/>
          </p:nvPr>
        </p:nvSpPr>
        <p:spPr>
          <a:xfrm>
            <a:off x="827584" y="2132856"/>
            <a:ext cx="7704856" cy="3888432"/>
          </a:xfrm>
        </p:spPr>
        <p:txBody>
          <a:bodyPr/>
          <a:lstStyle/>
          <a:p>
            <a:pPr algn="l"/>
            <a:r>
              <a:rPr lang="en-US" altLang="zh-CN" sz="2400" dirty="0"/>
              <a:t>6.1</a:t>
            </a:r>
            <a:r>
              <a:rPr lang="zh-CN" altLang="en-US" sz="2400" dirty="0"/>
              <a:t>资源提供</a:t>
            </a:r>
            <a:endParaRPr lang="en-US" altLang="zh-CN" sz="2400" dirty="0"/>
          </a:p>
          <a:p>
            <a:pPr algn="l"/>
            <a:r>
              <a:rPr lang="zh-CN" altLang="en-US" sz="2400" dirty="0"/>
              <a:t>组织应确定并提供所需的资源，以：</a:t>
            </a:r>
          </a:p>
          <a:p>
            <a:pPr algn="l"/>
            <a:r>
              <a:rPr lang="en-US" altLang="zh-CN" sz="2400" dirty="0"/>
              <a:t>a) </a:t>
            </a:r>
            <a:r>
              <a:rPr lang="zh-CN" altLang="en-US" sz="2400" dirty="0"/>
              <a:t>实施质量管理体系并保持其有效性；</a:t>
            </a:r>
          </a:p>
          <a:p>
            <a:pPr algn="l"/>
            <a:r>
              <a:rPr lang="en-US" altLang="zh-CN" sz="2400" dirty="0"/>
              <a:t>b) </a:t>
            </a:r>
            <a:r>
              <a:rPr lang="zh-CN" altLang="en-US" sz="2400" dirty="0"/>
              <a:t>满足适用的法规要求和顾客要求。</a:t>
            </a:r>
            <a:endParaRPr lang="en-US" altLang="zh-CN" sz="2400" dirty="0"/>
          </a:p>
          <a:p>
            <a:pPr algn="l"/>
            <a:endParaRPr lang="en-US" altLang="zh-CN" sz="2400" dirty="0"/>
          </a:p>
          <a:p>
            <a:pPr algn="l"/>
            <a:r>
              <a:rPr lang="zh-CN" altLang="en-US" sz="2400" dirty="0">
                <a:latin typeface="楷体" pitchFamily="49" charset="-122"/>
                <a:ea typeface="楷体" pitchFamily="49" charset="-122"/>
              </a:rPr>
              <a:t>资源包括：</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人力，基础设施，工作环境，信息，供方和合作伙伴，自然资源和财务资源。资源需随外部变化以及组织的发展变化动态管理。</a:t>
            </a:r>
          </a:p>
          <a:p>
            <a:pPr algn="l"/>
            <a:endParaRPr lang="zh-CN" altLang="en-US" sz="2400" dirty="0"/>
          </a:p>
        </p:txBody>
      </p:sp>
    </p:spTree>
    <p:extLst>
      <p:ext uri="{BB962C8B-B14F-4D97-AF65-F5344CB8AC3E}">
        <p14:creationId xmlns:p14="http://schemas.microsoft.com/office/powerpoint/2010/main" val="278430388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6 </a:t>
            </a:r>
            <a:r>
              <a:rPr lang="zh-CN" altLang="en-US" dirty="0"/>
              <a:t>资源管理</a:t>
            </a:r>
          </a:p>
        </p:txBody>
      </p:sp>
      <p:sp>
        <p:nvSpPr>
          <p:cNvPr id="3" name="副标题 2"/>
          <p:cNvSpPr>
            <a:spLocks noGrp="1"/>
          </p:cNvSpPr>
          <p:nvPr>
            <p:ph type="subTitle" idx="1"/>
          </p:nvPr>
        </p:nvSpPr>
        <p:spPr>
          <a:xfrm>
            <a:off x="899592" y="1916832"/>
            <a:ext cx="7560840" cy="3816424"/>
          </a:xfrm>
        </p:spPr>
        <p:txBody>
          <a:bodyPr/>
          <a:lstStyle/>
          <a:p>
            <a:pPr algn="l"/>
            <a:r>
              <a:rPr lang="en-US" altLang="zh-CN" sz="2200" dirty="0"/>
              <a:t>6.2</a:t>
            </a:r>
            <a:r>
              <a:rPr lang="zh-CN" altLang="en-US" sz="2200" dirty="0"/>
              <a:t>人力资源</a:t>
            </a:r>
            <a:endParaRPr lang="en-US" altLang="zh-CN" sz="2200" dirty="0"/>
          </a:p>
          <a:p>
            <a:pPr algn="l"/>
            <a:r>
              <a:rPr lang="zh-CN" altLang="en-US" sz="2200" dirty="0"/>
              <a:t>基于</a:t>
            </a:r>
            <a:r>
              <a:rPr lang="zh-CN" altLang="en-US" sz="2200" b="1" dirty="0">
                <a:solidFill>
                  <a:schemeClr val="tx1"/>
                </a:solidFill>
              </a:rPr>
              <a:t>适当的</a:t>
            </a:r>
            <a:r>
              <a:rPr lang="zh-CN" altLang="en-US" sz="2200" dirty="0"/>
              <a:t>教育、培训，技能和经验，从事影响产品质量工作的人员应是胜任的。</a:t>
            </a:r>
            <a:endParaRPr lang="en-US" altLang="zh-CN" sz="2200" dirty="0"/>
          </a:p>
          <a:p>
            <a:pPr algn="l"/>
            <a:r>
              <a:rPr lang="zh-CN" altLang="en-US" sz="2200" dirty="0">
                <a:latin typeface="楷体" pitchFamily="49" charset="-122"/>
                <a:ea typeface="楷体" pitchFamily="49" charset="-122"/>
              </a:rPr>
              <a:t>适当的：不能走极端</a:t>
            </a:r>
          </a:p>
          <a:p>
            <a:pPr algn="l"/>
            <a:r>
              <a:rPr lang="zh-CN" altLang="en-US" sz="2200" dirty="0"/>
              <a:t>组织应将确立能力、提供所需的培训和确保人员的意识等一个或多个过程形成文件。</a:t>
            </a:r>
            <a:endParaRPr lang="en-US" altLang="zh-CN" sz="2200" dirty="0"/>
          </a:p>
          <a:p>
            <a:pPr algn="l"/>
            <a:r>
              <a:rPr lang="zh-CN" altLang="en-US" sz="2200" dirty="0">
                <a:latin typeface="楷体" pitchFamily="49" charset="-122"/>
                <a:ea typeface="楷体" pitchFamily="49" charset="-122"/>
              </a:rPr>
              <a:t>人员疏忽是意识问题。人员意识：方针、目标、体系、愿景、使命、岗位要求、职责、权限</a:t>
            </a:r>
            <a:endParaRPr lang="en-US" altLang="zh-CN" sz="2200" dirty="0">
              <a:latin typeface="楷体" pitchFamily="49" charset="-122"/>
              <a:ea typeface="楷体" pitchFamily="49" charset="-122"/>
            </a:endParaRPr>
          </a:p>
          <a:p>
            <a:pPr algn="l"/>
            <a:r>
              <a:rPr lang="zh-CN" altLang="en-US" sz="2200" dirty="0">
                <a:latin typeface="楷体" pitchFamily="49" charset="-122"/>
                <a:ea typeface="楷体" pitchFamily="49" charset="-122"/>
              </a:rPr>
              <a:t>培训覆盖：工作的性质，健康、安全、环境规章，质量方针</a:t>
            </a:r>
            <a:r>
              <a:rPr lang="en-US" altLang="zh-CN" sz="2200" dirty="0">
                <a:latin typeface="楷体" pitchFamily="49" charset="-122"/>
                <a:ea typeface="楷体" pitchFamily="49" charset="-122"/>
              </a:rPr>
              <a:t>/</a:t>
            </a:r>
            <a:r>
              <a:rPr lang="zh-CN" altLang="en-US" sz="2200" dirty="0">
                <a:latin typeface="楷体" pitchFamily="49" charset="-122"/>
                <a:ea typeface="楷体" pitchFamily="49" charset="-122"/>
              </a:rPr>
              <a:t>其它内部方针，职责，相关程序、作业指导书</a:t>
            </a:r>
          </a:p>
        </p:txBody>
      </p:sp>
    </p:spTree>
    <p:extLst>
      <p:ext uri="{BB962C8B-B14F-4D97-AF65-F5344CB8AC3E}">
        <p14:creationId xmlns:p14="http://schemas.microsoft.com/office/powerpoint/2010/main" val="380530221"/>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6 </a:t>
            </a:r>
            <a:r>
              <a:rPr lang="zh-CN" altLang="en-US" dirty="0"/>
              <a:t>资源管理</a:t>
            </a:r>
          </a:p>
        </p:txBody>
      </p:sp>
      <p:sp>
        <p:nvSpPr>
          <p:cNvPr id="3" name="副标题 2"/>
          <p:cNvSpPr>
            <a:spLocks noGrp="1"/>
          </p:cNvSpPr>
          <p:nvPr>
            <p:ph type="subTitle" idx="1"/>
          </p:nvPr>
        </p:nvSpPr>
        <p:spPr>
          <a:xfrm>
            <a:off x="899592" y="1916832"/>
            <a:ext cx="7560840" cy="4320480"/>
          </a:xfrm>
        </p:spPr>
        <p:txBody>
          <a:bodyPr/>
          <a:lstStyle/>
          <a:p>
            <a:pPr algn="l"/>
            <a:r>
              <a:rPr lang="zh-CN" altLang="en-US" sz="2200" dirty="0"/>
              <a:t>组织应：</a:t>
            </a:r>
          </a:p>
          <a:p>
            <a:pPr algn="l"/>
            <a:r>
              <a:rPr lang="en-US" altLang="zh-CN" sz="2200" dirty="0"/>
              <a:t>a) </a:t>
            </a:r>
            <a:r>
              <a:rPr lang="zh-CN" altLang="en-US" sz="2200" dirty="0"/>
              <a:t>确定从事影响产品质量工作的人员所需具备的能力；</a:t>
            </a:r>
          </a:p>
          <a:p>
            <a:pPr algn="l"/>
            <a:r>
              <a:rPr lang="en-US" altLang="zh-CN" sz="2200" dirty="0"/>
              <a:t>b) </a:t>
            </a:r>
            <a:r>
              <a:rPr lang="zh-CN" altLang="en-US" sz="2200" dirty="0"/>
              <a:t>提供培训或采取其他措施以获得或保持所需的能力；</a:t>
            </a:r>
            <a:endParaRPr lang="en-US" altLang="zh-CN" sz="2200" dirty="0"/>
          </a:p>
          <a:p>
            <a:pPr algn="l"/>
            <a:r>
              <a:rPr lang="zh-CN" altLang="en-US" sz="2200" dirty="0">
                <a:latin typeface="楷体" pitchFamily="49" charset="-122"/>
                <a:ea typeface="楷体" pitchFamily="49" charset="-122"/>
              </a:rPr>
              <a:t>其他措施：转岗、招聘、外包（人员、服务）</a:t>
            </a:r>
          </a:p>
          <a:p>
            <a:pPr algn="l"/>
            <a:r>
              <a:rPr lang="en-US" altLang="zh-CN" sz="2200" dirty="0"/>
              <a:t>c) </a:t>
            </a:r>
            <a:r>
              <a:rPr lang="zh-CN" altLang="en-US" sz="2200" dirty="0"/>
              <a:t>评价所采取措施的有效性；</a:t>
            </a:r>
          </a:p>
          <a:p>
            <a:pPr algn="l"/>
            <a:r>
              <a:rPr lang="en-US" altLang="zh-CN" sz="2200" dirty="0"/>
              <a:t>d) </a:t>
            </a:r>
            <a:r>
              <a:rPr lang="zh-CN" altLang="en-US" sz="2200" dirty="0"/>
              <a:t>确保组织的人员知晓所从事活动的关联性和重要性，以及如何为实现质量目标做出贡献；</a:t>
            </a:r>
          </a:p>
          <a:p>
            <a:pPr algn="l"/>
            <a:r>
              <a:rPr lang="en-US" altLang="zh-CN" sz="2200" dirty="0"/>
              <a:t>e) </a:t>
            </a:r>
            <a:r>
              <a:rPr lang="zh-CN" altLang="en-US" sz="2200" dirty="0"/>
              <a:t>保留教育、培训、技能和经验的适当记录（见 </a:t>
            </a:r>
            <a:r>
              <a:rPr lang="en-US" altLang="zh-CN" sz="2200" dirty="0"/>
              <a:t>4.2.5</a:t>
            </a:r>
            <a:r>
              <a:rPr lang="zh-CN" altLang="en-US" sz="2200" dirty="0"/>
              <a:t>）。</a:t>
            </a:r>
            <a:r>
              <a:rPr lang="en-US" altLang="zh-CN" sz="2200" dirty="0"/>
              <a:t> </a:t>
            </a:r>
          </a:p>
          <a:p>
            <a:pPr algn="l"/>
            <a:r>
              <a:rPr lang="zh-CN" altLang="en-US" sz="2200" dirty="0"/>
              <a:t>注：对于提供培训或采取其他措施的有效性的检查方法应与工作相关的风险相适应。</a:t>
            </a:r>
            <a:endParaRPr lang="en-US" altLang="zh-CN" sz="2200" dirty="0"/>
          </a:p>
          <a:p>
            <a:pPr algn="l"/>
            <a:r>
              <a:rPr lang="zh-CN" altLang="en-US" sz="2200" dirty="0">
                <a:latin typeface="楷体" pitchFamily="49" charset="-122"/>
                <a:ea typeface="楷体" pitchFamily="49" charset="-122"/>
              </a:rPr>
              <a:t>培训有效性检查方法：考试、问答、实际操作、绩效评价</a:t>
            </a:r>
          </a:p>
          <a:p>
            <a:pPr algn="l"/>
            <a:endParaRPr lang="zh-CN" altLang="en-US" sz="2200" dirty="0"/>
          </a:p>
        </p:txBody>
      </p:sp>
    </p:spTree>
    <p:extLst>
      <p:ext uri="{BB962C8B-B14F-4D97-AF65-F5344CB8AC3E}">
        <p14:creationId xmlns:p14="http://schemas.microsoft.com/office/powerpoint/2010/main" val="225769474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人员体检要求</a:t>
            </a:r>
          </a:p>
        </p:txBody>
      </p:sp>
      <p:sp>
        <p:nvSpPr>
          <p:cNvPr id="3" name="副标题 2"/>
          <p:cNvSpPr>
            <a:spLocks noGrp="1"/>
          </p:cNvSpPr>
          <p:nvPr>
            <p:ph type="subTitle" idx="1"/>
          </p:nvPr>
        </p:nvSpPr>
        <p:spPr>
          <a:xfrm>
            <a:off x="899592" y="2204864"/>
            <a:ext cx="7560840" cy="2880320"/>
          </a:xfrm>
        </p:spPr>
        <p:txBody>
          <a:bodyPr/>
          <a:lstStyle/>
          <a:p>
            <a:pPr algn="l"/>
            <a:r>
              <a:rPr lang="zh-CN" altLang="en-US" sz="2000" dirty="0">
                <a:latin typeface="楷体" panose="02010609060101010101" pitchFamily="49" charset="-122"/>
                <a:ea typeface="楷体" panose="02010609060101010101" pitchFamily="49" charset="-122"/>
              </a:rPr>
              <a:t>主要是体检报告。</a:t>
            </a:r>
            <a:endParaRPr lang="en-US" altLang="zh-CN" sz="2000" dirty="0">
              <a:latin typeface="楷体" panose="02010609060101010101" pitchFamily="49" charset="-122"/>
              <a:ea typeface="楷体" panose="02010609060101010101" pitchFamily="49" charset="-122"/>
            </a:endParaRPr>
          </a:p>
          <a:p>
            <a:pPr algn="l"/>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直接接触物料和产品的操作人员，每年应至少体检一次。患有传染性和感染性疾病的人员不得从事直接接触产品的工作。</a:t>
            </a:r>
            <a:endParaRPr lang="en-US" altLang="zh-CN" sz="2000" dirty="0">
              <a:latin typeface="楷体" panose="02010609060101010101" pitchFamily="49" charset="-122"/>
              <a:ea typeface="楷体" panose="02010609060101010101" pitchFamily="49" charset="-122"/>
            </a:endParaRPr>
          </a:p>
          <a:p>
            <a:pPr algn="l"/>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查看洁净间直接接触物料和产品的人员的体检报告或健康证明，是否按规定时间进行体检，患有传染性和感染性疾病的人员未从事直接接触产品的工作。</a:t>
            </a:r>
          </a:p>
        </p:txBody>
      </p:sp>
    </p:spTree>
    <p:extLst>
      <p:ext uri="{BB962C8B-B14F-4D97-AF65-F5344CB8AC3E}">
        <p14:creationId xmlns:p14="http://schemas.microsoft.com/office/powerpoint/2010/main" val="188135563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504056"/>
          </a:xfrm>
        </p:spPr>
        <p:txBody>
          <a:bodyPr/>
          <a:lstStyle/>
          <a:p>
            <a:r>
              <a:rPr lang="en-US" altLang="zh-CN" dirty="0"/>
              <a:t>6 </a:t>
            </a:r>
            <a:r>
              <a:rPr lang="zh-CN" altLang="en-US" dirty="0"/>
              <a:t>资源管理</a:t>
            </a:r>
          </a:p>
        </p:txBody>
      </p:sp>
      <p:sp>
        <p:nvSpPr>
          <p:cNvPr id="3" name="副标题 2"/>
          <p:cNvSpPr>
            <a:spLocks noGrp="1"/>
          </p:cNvSpPr>
          <p:nvPr>
            <p:ph type="subTitle" idx="1"/>
          </p:nvPr>
        </p:nvSpPr>
        <p:spPr>
          <a:xfrm>
            <a:off x="827584" y="1772816"/>
            <a:ext cx="7704856" cy="4320480"/>
          </a:xfrm>
        </p:spPr>
        <p:txBody>
          <a:bodyPr/>
          <a:lstStyle/>
          <a:p>
            <a:pPr algn="l"/>
            <a:r>
              <a:rPr lang="en-US" altLang="zh-CN" sz="2400" dirty="0"/>
              <a:t>6.3</a:t>
            </a:r>
            <a:r>
              <a:rPr lang="zh-CN" altLang="en-US" sz="2400" dirty="0"/>
              <a:t>基础设施</a:t>
            </a:r>
            <a:endParaRPr lang="en-US" altLang="zh-CN" sz="2400" dirty="0"/>
          </a:p>
          <a:p>
            <a:pPr algn="l"/>
            <a:r>
              <a:rPr lang="zh-CN" altLang="en-US" sz="2400" dirty="0"/>
              <a:t>为达到符合产品要求、防止产品混淆和确保产品有序处理，组织应将所需的基础设施的要求形成文件。适当时，基础设施包括：</a:t>
            </a:r>
            <a:endParaRPr lang="en-US" altLang="zh-CN" sz="2400" dirty="0"/>
          </a:p>
          <a:p>
            <a:pPr algn="l"/>
            <a:r>
              <a:rPr lang="en-US" altLang="zh-CN" sz="2400" dirty="0"/>
              <a:t>a) </a:t>
            </a:r>
            <a:r>
              <a:rPr lang="zh-CN" altLang="en-US" sz="2400" dirty="0"/>
              <a:t>建筑物、工作场所和相关设施；</a:t>
            </a:r>
          </a:p>
          <a:p>
            <a:pPr algn="l"/>
            <a:r>
              <a:rPr lang="en-US" altLang="zh-CN" sz="2400" dirty="0"/>
              <a:t>b) </a:t>
            </a:r>
            <a:r>
              <a:rPr lang="zh-CN" altLang="en-US" sz="2400" dirty="0"/>
              <a:t>过程设备（硬件和软件）；</a:t>
            </a:r>
          </a:p>
          <a:p>
            <a:pPr algn="l"/>
            <a:r>
              <a:rPr lang="en-US" altLang="zh-CN" sz="2400" dirty="0"/>
              <a:t>c) </a:t>
            </a:r>
            <a:r>
              <a:rPr lang="zh-CN" altLang="en-US" sz="2400" dirty="0"/>
              <a:t>支持性服务（如运输、通讯或信息系统）。</a:t>
            </a:r>
            <a:endParaRPr lang="en-US" altLang="zh-CN" sz="2400" dirty="0"/>
          </a:p>
          <a:p>
            <a:pPr algn="l"/>
            <a:endParaRPr lang="en-US" altLang="zh-CN" sz="2400" dirty="0"/>
          </a:p>
          <a:p>
            <a:pPr algn="l"/>
            <a:r>
              <a:rPr lang="zh-CN" altLang="en-US" sz="2000" dirty="0">
                <a:latin typeface="楷体" pitchFamily="49" charset="-122"/>
                <a:ea typeface="楷体" pitchFamily="49" charset="-122"/>
              </a:rPr>
              <a:t>信息系统包括：</a:t>
            </a:r>
            <a:r>
              <a:rPr lang="en-US" altLang="zh-CN" sz="2000" dirty="0">
                <a:latin typeface="+mn-ea"/>
              </a:rPr>
              <a:t>PDM</a:t>
            </a:r>
            <a:r>
              <a:rPr lang="zh-CN" altLang="en-US" sz="2000" dirty="0">
                <a:latin typeface="+mn-ea"/>
              </a:rPr>
              <a:t>，</a:t>
            </a:r>
            <a:r>
              <a:rPr lang="en-US" altLang="zh-CN" sz="2000" dirty="0">
                <a:latin typeface="+mn-ea"/>
              </a:rPr>
              <a:t>ERP</a:t>
            </a:r>
            <a:r>
              <a:rPr lang="zh-CN" altLang="en-US" sz="2000" dirty="0">
                <a:latin typeface="+mn-ea"/>
              </a:rPr>
              <a:t>，</a:t>
            </a:r>
            <a:r>
              <a:rPr lang="en-US" altLang="zh-CN" sz="2000" dirty="0">
                <a:latin typeface="+mn-ea"/>
              </a:rPr>
              <a:t>CRM</a:t>
            </a:r>
          </a:p>
          <a:p>
            <a:pPr algn="l"/>
            <a:r>
              <a:rPr lang="zh-CN" altLang="en-US" sz="2000" dirty="0">
                <a:latin typeface="楷体" pitchFamily="49" charset="-122"/>
                <a:ea typeface="楷体" pitchFamily="49" charset="-122"/>
              </a:rPr>
              <a:t>场所设计时需要考虑增设杂物间，存放体考时不相关的物料。</a:t>
            </a:r>
            <a:endParaRPr lang="en-US" altLang="zh-CN" sz="2000" dirty="0">
              <a:latin typeface="楷体" pitchFamily="49" charset="-122"/>
              <a:ea typeface="楷体" pitchFamily="49" charset="-122"/>
            </a:endParaRPr>
          </a:p>
        </p:txBody>
      </p:sp>
    </p:spTree>
    <p:extLst>
      <p:ext uri="{BB962C8B-B14F-4D97-AF65-F5344CB8AC3E}">
        <p14:creationId xmlns:p14="http://schemas.microsoft.com/office/powerpoint/2010/main" val="2457094124"/>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504056"/>
          </a:xfrm>
        </p:spPr>
        <p:txBody>
          <a:bodyPr/>
          <a:lstStyle/>
          <a:p>
            <a:r>
              <a:rPr lang="en-US" altLang="zh-CN" dirty="0"/>
              <a:t>6 </a:t>
            </a:r>
            <a:r>
              <a:rPr lang="zh-CN" altLang="en-US" dirty="0"/>
              <a:t>资源管理</a:t>
            </a:r>
          </a:p>
        </p:txBody>
      </p:sp>
      <p:sp>
        <p:nvSpPr>
          <p:cNvPr id="3" name="副标题 2"/>
          <p:cNvSpPr>
            <a:spLocks noGrp="1"/>
          </p:cNvSpPr>
          <p:nvPr>
            <p:ph type="subTitle" idx="1"/>
          </p:nvPr>
        </p:nvSpPr>
        <p:spPr>
          <a:xfrm>
            <a:off x="827584" y="1772816"/>
            <a:ext cx="7704856" cy="4032448"/>
          </a:xfrm>
        </p:spPr>
        <p:txBody>
          <a:bodyPr/>
          <a:lstStyle/>
          <a:p>
            <a:pPr algn="l"/>
            <a:r>
              <a:rPr lang="en-US" altLang="zh-CN" sz="2400" dirty="0"/>
              <a:t>6.3</a:t>
            </a:r>
            <a:r>
              <a:rPr lang="zh-CN" altLang="en-US" sz="2400" dirty="0"/>
              <a:t>基础设施</a:t>
            </a:r>
            <a:endParaRPr lang="en-US" altLang="zh-CN" sz="2400" dirty="0"/>
          </a:p>
          <a:p>
            <a:pPr algn="l"/>
            <a:r>
              <a:rPr lang="zh-CN" altLang="en-US" sz="2400" dirty="0"/>
              <a:t>若维护活动或缺少维护活动可能影响产品质量，组织应将此类维护活动的要求包括执行维护活动的时间间隔形成文件。适当时，要求应适用于生产设备、工作环境控制设备和监视测量设备。</a:t>
            </a:r>
            <a:endParaRPr lang="en-US" altLang="zh-CN" sz="2400" dirty="0"/>
          </a:p>
          <a:p>
            <a:pPr algn="l"/>
            <a:endParaRPr lang="zh-CN" altLang="en-US" sz="2400" dirty="0"/>
          </a:p>
          <a:p>
            <a:pPr algn="l"/>
            <a:r>
              <a:rPr lang="zh-CN" altLang="en-US" sz="2400" dirty="0"/>
              <a:t>应保留此类维护的记录（见 </a:t>
            </a:r>
            <a:r>
              <a:rPr lang="en-US" altLang="zh-CN" sz="2400" dirty="0"/>
              <a:t>4.2.5</a:t>
            </a:r>
            <a:r>
              <a:rPr lang="zh-CN" altLang="en-US" sz="2400" dirty="0"/>
              <a:t>）。</a:t>
            </a:r>
            <a:endParaRPr lang="en-US" altLang="zh-CN" sz="2400" dirty="0"/>
          </a:p>
          <a:p>
            <a:pPr algn="l"/>
            <a:endParaRPr lang="en-US" altLang="zh-CN" sz="2000" dirty="0">
              <a:latin typeface="楷体" pitchFamily="49" charset="-122"/>
              <a:ea typeface="楷体" pitchFamily="49" charset="-122"/>
            </a:endParaRPr>
          </a:p>
          <a:p>
            <a:pPr algn="l"/>
            <a:r>
              <a:rPr lang="zh-CN" altLang="en-US" sz="2000" dirty="0">
                <a:latin typeface="楷体" pitchFamily="49" charset="-122"/>
                <a:ea typeface="楷体" pitchFamily="49" charset="-122"/>
              </a:rPr>
              <a:t>制定所有用于生产和环境控制的设备的维护保养、检查作业规范</a:t>
            </a:r>
          </a:p>
          <a:p>
            <a:pPr algn="l"/>
            <a:r>
              <a:rPr lang="zh-CN" altLang="en-US" sz="2000" dirty="0">
                <a:latin typeface="楷体" pitchFamily="49" charset="-122"/>
                <a:ea typeface="楷体" pitchFamily="49" charset="-122"/>
              </a:rPr>
              <a:t>维护保养计划应当张贴在设备上或在设备附近，易于获得</a:t>
            </a:r>
            <a:endParaRPr lang="zh-CN" altLang="en-US" sz="2400" dirty="0"/>
          </a:p>
          <a:p>
            <a:pPr algn="l"/>
            <a:endParaRPr lang="zh-CN" altLang="en-US" sz="2400" dirty="0"/>
          </a:p>
        </p:txBody>
      </p:sp>
    </p:spTree>
    <p:extLst>
      <p:ext uri="{BB962C8B-B14F-4D97-AF65-F5344CB8AC3E}">
        <p14:creationId xmlns:p14="http://schemas.microsoft.com/office/powerpoint/2010/main" val="2738144649"/>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504056"/>
          </a:xfrm>
        </p:spPr>
        <p:txBody>
          <a:bodyPr/>
          <a:lstStyle/>
          <a:p>
            <a:r>
              <a:rPr lang="en-US" altLang="zh-CN" dirty="0"/>
              <a:t>6 </a:t>
            </a:r>
            <a:r>
              <a:rPr lang="zh-CN" altLang="en-US" dirty="0"/>
              <a:t>洁净车间</a:t>
            </a:r>
          </a:p>
        </p:txBody>
      </p:sp>
      <p:sp>
        <p:nvSpPr>
          <p:cNvPr id="3" name="副标题 2"/>
          <p:cNvSpPr>
            <a:spLocks noGrp="1"/>
          </p:cNvSpPr>
          <p:nvPr>
            <p:ph type="subTitle" idx="1"/>
          </p:nvPr>
        </p:nvSpPr>
        <p:spPr>
          <a:xfrm>
            <a:off x="755576" y="1772816"/>
            <a:ext cx="7772400" cy="4680520"/>
          </a:xfrm>
        </p:spPr>
        <p:txBody>
          <a:bodyPr/>
          <a:lstStyle/>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洁净室里面生产和维护检测的人员都应该经过培训才能上岗。</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员工如离开洁净室必须脱去防护服，防护服不能穿着走在非洁净区域。饮水可以在洁净区域不影响生产的地方放置水杯，卫生间需要离开洁净区域。</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经过风淋室可以直接进入车间，隔离走廊不是必需。设置走廊是方便连通不同的房间。</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纯水的检测要求和周期可参照医疗器械生产质量管理规范的相关要求执行。</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洁净鞋和洁净服一起穿，一般在二更更合适一些。</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洁净服可根据生产工艺的污染程度和工人自身的污染程度，由企业在体系文件中规定多久清洗并按自身规定执行，没有法规硬性规定。</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洁净区和非洁净区的服装，同一材质同一款式可以用颜色来区分工作服。清洗洁净服不能使用洗衣粉，会产生粉尘。</a:t>
            </a:r>
            <a:endParaRPr lang="en-US" altLang="zh-CN" sz="20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15100302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504056"/>
          </a:xfrm>
        </p:spPr>
        <p:txBody>
          <a:bodyPr/>
          <a:lstStyle/>
          <a:p>
            <a:r>
              <a:rPr lang="en-US" altLang="zh-CN" dirty="0"/>
              <a:t>6 </a:t>
            </a:r>
            <a:r>
              <a:rPr lang="zh-CN" altLang="en-US" dirty="0"/>
              <a:t>洁净车间</a:t>
            </a:r>
          </a:p>
        </p:txBody>
      </p:sp>
      <p:sp>
        <p:nvSpPr>
          <p:cNvPr id="3" name="副标题 2"/>
          <p:cNvSpPr>
            <a:spLocks noGrp="1"/>
          </p:cNvSpPr>
          <p:nvPr>
            <p:ph type="subTitle" idx="1"/>
          </p:nvPr>
        </p:nvSpPr>
        <p:spPr>
          <a:xfrm>
            <a:off x="755576" y="1772816"/>
            <a:ext cx="7772400" cy="4968552"/>
          </a:xfrm>
        </p:spPr>
        <p:txBody>
          <a:bodyPr/>
          <a:lstStyle/>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洁净区铅笔、粉笔等产尘的是不可以用的。打印纸等办公用品先净化处理通过传递窗进入洁净车间。</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十万级洁净区与非洁净区之间传递窗，日常也需要清洁保养，记录紫外线灯的使用时间，紫外线灯有使用寿命，需定期监测紫外线灯辐射强度是否符合要求。</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洁净车间的传递窗，需要做紫外效果验证。</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洁净区建成后，主要按照</a:t>
            </a:r>
            <a:r>
              <a:rPr lang="en-US" altLang="zh-CN" sz="2000" dirty="0">
                <a:latin typeface="楷体" panose="02010609060101010101" pitchFamily="49" charset="-122"/>
                <a:ea typeface="楷体" panose="02010609060101010101" pitchFamily="49" charset="-122"/>
              </a:rPr>
              <a:t>YY/T 0033-2000</a:t>
            </a:r>
            <a:r>
              <a:rPr lang="zh-CN" altLang="en-US" sz="2000" dirty="0">
                <a:latin typeface="楷体" panose="02010609060101010101" pitchFamily="49" charset="-122"/>
                <a:ea typeface="楷体" panose="02010609060101010101" pitchFamily="49" charset="-122"/>
              </a:rPr>
              <a:t>附录</a:t>
            </a:r>
            <a:r>
              <a:rPr lang="en-US" altLang="zh-CN" sz="2000" dirty="0">
                <a:latin typeface="楷体" panose="02010609060101010101" pitchFamily="49" charset="-122"/>
                <a:ea typeface="楷体" panose="02010609060101010101" pitchFamily="49" charset="-122"/>
              </a:rPr>
              <a:t>C</a:t>
            </a:r>
            <a:r>
              <a:rPr lang="zh-CN" altLang="en-US" sz="2000" dirty="0">
                <a:latin typeface="楷体" panose="02010609060101010101" pitchFamily="49" charset="-122"/>
                <a:ea typeface="楷体" panose="02010609060101010101" pitchFamily="49" charset="-122"/>
              </a:rPr>
              <a:t>的项目做验收，必要时按照</a:t>
            </a:r>
            <a:r>
              <a:rPr lang="en-US" altLang="zh-CN" sz="2000" dirty="0">
                <a:latin typeface="楷体" panose="02010609060101010101" pitchFamily="49" charset="-122"/>
                <a:ea typeface="楷体" panose="02010609060101010101" pitchFamily="49" charset="-122"/>
              </a:rPr>
              <a:t>GB 50591-2010</a:t>
            </a:r>
            <a:r>
              <a:rPr lang="zh-CN" altLang="en-US" sz="2000" dirty="0">
                <a:latin typeface="楷体" panose="02010609060101010101" pitchFamily="49" charset="-122"/>
                <a:ea typeface="楷体" panose="02010609060101010101" pitchFamily="49" charset="-122"/>
              </a:rPr>
              <a:t>中</a:t>
            </a:r>
            <a:r>
              <a:rPr lang="en-US" altLang="zh-CN" sz="2000" dirty="0">
                <a:latin typeface="楷体" panose="02010609060101010101" pitchFamily="49" charset="-122"/>
                <a:ea typeface="楷体" panose="02010609060101010101" pitchFamily="49" charset="-122"/>
              </a:rPr>
              <a:t>16.2</a:t>
            </a:r>
            <a:r>
              <a:rPr lang="zh-CN" altLang="en-US" sz="2000" dirty="0">
                <a:latin typeface="楷体" panose="02010609060101010101" pitchFamily="49" charset="-122"/>
                <a:ea typeface="楷体" panose="02010609060101010101" pitchFamily="49" charset="-122"/>
              </a:rPr>
              <a:t>的项目做更全面的验收。</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洁净厂房的验收，要求有</a:t>
            </a:r>
            <a:r>
              <a:rPr lang="en-US" altLang="zh-CN" sz="2000" dirty="0">
                <a:latin typeface="楷体" panose="02010609060101010101" pitchFamily="49" charset="-122"/>
                <a:ea typeface="楷体" panose="02010609060101010101" pitchFamily="49" charset="-122"/>
              </a:rPr>
              <a:t>CMA</a:t>
            </a:r>
            <a:r>
              <a:rPr lang="zh-CN" altLang="en-US" sz="2000" dirty="0">
                <a:latin typeface="楷体" panose="02010609060101010101" pitchFamily="49" charset="-122"/>
                <a:ea typeface="楷体" panose="02010609060101010101" pitchFamily="49" charset="-122"/>
              </a:rPr>
              <a:t>资质的检测机构做验收。</a:t>
            </a:r>
            <a:r>
              <a:rPr lang="en-US" altLang="zh-CN" sz="2000" dirty="0">
                <a:latin typeface="楷体" panose="02010609060101010101" pitchFamily="49" charset="-122"/>
                <a:ea typeface="楷体" panose="02010609060101010101" pitchFamily="49" charset="-122"/>
              </a:rPr>
              <a:t>CNAS</a:t>
            </a:r>
            <a:r>
              <a:rPr lang="zh-CN" altLang="en-US" sz="2000" dirty="0">
                <a:latin typeface="楷体" panose="02010609060101010101" pitchFamily="49" charset="-122"/>
                <a:ea typeface="楷体" panose="02010609060101010101" pitchFamily="49" charset="-122"/>
              </a:rPr>
              <a:t>资质不强制要求。</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洁净区的功能间没有硬性规定，常见的包括洗衣间，洁具间，洁具清洗间，器具存储间，内包间等，按照实际使用需求去设计面积。</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2000" dirty="0">
                <a:latin typeface="楷体" panose="02010609060101010101" pitchFamily="49" charset="-122"/>
                <a:ea typeface="楷体" panose="02010609060101010101" pitchFamily="49" charset="-122"/>
              </a:rPr>
              <a:t>阳性室与室外负压的标准没有明确规定。建议控制在</a:t>
            </a:r>
            <a:r>
              <a:rPr lang="en-US" altLang="zh-CN" sz="2000" dirty="0">
                <a:latin typeface="楷体" panose="02010609060101010101" pitchFamily="49" charset="-122"/>
                <a:ea typeface="楷体" panose="02010609060101010101" pitchFamily="49" charset="-122"/>
              </a:rPr>
              <a:t>-10Pa</a:t>
            </a:r>
            <a:r>
              <a:rPr lang="zh-CN" altLang="en-US" sz="2000" dirty="0">
                <a:latin typeface="楷体" panose="02010609060101010101" pitchFamily="49" charset="-122"/>
                <a:ea typeface="楷体" panose="02010609060101010101" pitchFamily="49" charset="-122"/>
              </a:rPr>
              <a:t>左右为宜。</a:t>
            </a: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endParaRPr lang="en-US" altLang="zh-CN" sz="20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endParaRPr lang="en-US" altLang="zh-CN" sz="20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348554985"/>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504056"/>
          </a:xfrm>
        </p:spPr>
        <p:txBody>
          <a:bodyPr/>
          <a:lstStyle/>
          <a:p>
            <a:r>
              <a:rPr lang="en-US" altLang="zh-CN" dirty="0"/>
              <a:t>6 </a:t>
            </a:r>
            <a:r>
              <a:rPr lang="zh-CN" altLang="en-US" dirty="0"/>
              <a:t>洁净车间</a:t>
            </a:r>
          </a:p>
        </p:txBody>
      </p:sp>
      <p:sp>
        <p:nvSpPr>
          <p:cNvPr id="3" name="副标题 2"/>
          <p:cNvSpPr>
            <a:spLocks noGrp="1"/>
          </p:cNvSpPr>
          <p:nvPr>
            <p:ph type="subTitle" idx="1"/>
          </p:nvPr>
        </p:nvSpPr>
        <p:spPr>
          <a:xfrm>
            <a:off x="467544" y="1844824"/>
            <a:ext cx="8352928" cy="4896544"/>
          </a:xfrm>
        </p:spPr>
        <p:txBody>
          <a:bodyPr/>
          <a:lstStyle/>
          <a:p>
            <a:pPr marL="342900" indent="-342900" algn="l">
              <a:buFont typeface="Wingdings" panose="05000000000000000000" pitchFamily="2" charset="2"/>
              <a:buChar char="l"/>
            </a:pPr>
            <a:r>
              <a:rPr lang="zh-CN" altLang="en-US" sz="1800" dirty="0">
                <a:latin typeface="楷体" panose="02010609060101010101" pitchFamily="49" charset="-122"/>
                <a:ea typeface="楷体" panose="02010609060101010101" pitchFamily="49" charset="-122"/>
              </a:rPr>
              <a:t>洁净室的窗户要封闭，采用双层玻璃。所有墙面要全包住的，不能外露。</a:t>
            </a:r>
            <a:endParaRPr lang="en-US" altLang="zh-CN" sz="18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1800" dirty="0">
                <a:latin typeface="楷体" panose="02010609060101010101" pitchFamily="49" charset="-122"/>
                <a:ea typeface="楷体" panose="02010609060101010101" pitchFamily="49" charset="-122"/>
              </a:rPr>
              <a:t>无菌室和微生物检测，可以共用一更，不共用二更。</a:t>
            </a:r>
            <a:endParaRPr lang="en-US" altLang="zh-CN" sz="18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1800" dirty="0">
                <a:latin typeface="楷体" panose="02010609060101010101" pitchFamily="49" charset="-122"/>
                <a:ea typeface="楷体" panose="02010609060101010101" pitchFamily="49" charset="-122"/>
              </a:rPr>
              <a:t>洁净服通常用紫外线灯消毒，无菌工作服用蒸汽灭菌消毒后再存放到无菌室里。</a:t>
            </a:r>
            <a:endParaRPr lang="en-US" altLang="zh-CN" sz="18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1800" dirty="0">
                <a:latin typeface="楷体" panose="02010609060101010101" pitchFamily="49" charset="-122"/>
                <a:ea typeface="楷体" panose="02010609060101010101" pitchFamily="49" charset="-122"/>
              </a:rPr>
              <a:t>如果洁净室停用一周以上，需要监测合格才能使用。</a:t>
            </a:r>
            <a:endParaRPr lang="en-US" altLang="zh-CN" sz="18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1800" dirty="0">
                <a:latin typeface="楷体" panose="02010609060101010101" pitchFamily="49" charset="-122"/>
                <a:ea typeface="楷体" panose="02010609060101010101" pitchFamily="49" charset="-122"/>
              </a:rPr>
              <a:t>一般洁净车间进行静态检测时，要求不超过</a:t>
            </a:r>
            <a:r>
              <a:rPr lang="en-US" altLang="zh-CN" sz="1800" dirty="0">
                <a:latin typeface="楷体" panose="02010609060101010101" pitchFamily="49" charset="-122"/>
                <a:ea typeface="楷体" panose="02010609060101010101" pitchFamily="49" charset="-122"/>
              </a:rPr>
              <a:t>2</a:t>
            </a:r>
            <a:r>
              <a:rPr lang="zh-CN" altLang="en-US" sz="1800" dirty="0">
                <a:latin typeface="楷体" panose="02010609060101010101" pitchFamily="49" charset="-122"/>
                <a:ea typeface="楷体" panose="02010609060101010101" pitchFamily="49" charset="-122"/>
              </a:rPr>
              <a:t>人在车间内。</a:t>
            </a:r>
            <a:endParaRPr lang="en-US" altLang="zh-CN" sz="18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1800" dirty="0">
                <a:latin typeface="楷体" panose="02010609060101010101" pitchFamily="49" charset="-122"/>
                <a:ea typeface="楷体" panose="02010609060101010101" pitchFamily="49" charset="-122"/>
              </a:rPr>
              <a:t>万级洁净车间平均一周使用一次，不使用时是关闭状态，</a:t>
            </a:r>
            <a:r>
              <a:rPr lang="en-US" altLang="zh-CN" sz="1800" dirty="0">
                <a:latin typeface="楷体" panose="02010609060101010101" pitchFamily="49" charset="-122"/>
                <a:ea typeface="楷体" panose="02010609060101010101" pitchFamily="49" charset="-122"/>
              </a:rPr>
              <a:t>YY/T 0033-2000</a:t>
            </a:r>
            <a:r>
              <a:rPr lang="zh-CN" altLang="en-US" sz="1800" dirty="0">
                <a:latin typeface="楷体" panose="02010609060101010101" pitchFamily="49" charset="-122"/>
                <a:ea typeface="楷体" panose="02010609060101010101" pitchFamily="49" charset="-122"/>
              </a:rPr>
              <a:t>规定的是一个推荐的监测频率。可以根据车间的实际使用状况由企业制定相适应的监测频率要求。</a:t>
            </a:r>
            <a:endParaRPr lang="en-US" altLang="zh-CN" sz="18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1800" dirty="0">
                <a:latin typeface="楷体" panose="02010609060101010101" pitchFamily="49" charset="-122"/>
                <a:ea typeface="楷体" panose="02010609060101010101" pitchFamily="49" charset="-122"/>
              </a:rPr>
              <a:t>清洁厂房主要是温湿度的要求，三十万级厂房需要按</a:t>
            </a:r>
            <a:r>
              <a:rPr lang="en-US" altLang="zh-CN" sz="1800" dirty="0">
                <a:latin typeface="楷体" panose="02010609060101010101" pitchFamily="49" charset="-122"/>
                <a:ea typeface="楷体" panose="02010609060101010101" pitchFamily="49" charset="-122"/>
              </a:rPr>
              <a:t>YY/T 0033-2000</a:t>
            </a:r>
            <a:r>
              <a:rPr lang="zh-CN" altLang="en-US" sz="1800" dirty="0">
                <a:latin typeface="楷体" panose="02010609060101010101" pitchFamily="49" charset="-122"/>
                <a:ea typeface="楷体" panose="02010609060101010101" pitchFamily="49" charset="-122"/>
              </a:rPr>
              <a:t>要求。</a:t>
            </a:r>
            <a:endParaRPr lang="en-US" altLang="zh-CN" sz="18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1800" dirty="0">
                <a:latin typeface="楷体" panose="02010609060101010101" pitchFamily="49" charset="-122"/>
                <a:ea typeface="楷体" panose="02010609060101010101" pitchFamily="49" charset="-122"/>
              </a:rPr>
              <a:t>厂房洁净度验收，按</a:t>
            </a:r>
            <a:r>
              <a:rPr lang="en-US" altLang="zh-CN" sz="1800" dirty="0">
                <a:latin typeface="楷体" panose="02010609060101010101" pitchFamily="49" charset="-122"/>
                <a:ea typeface="楷体" panose="02010609060101010101" pitchFamily="49" charset="-122"/>
              </a:rPr>
              <a:t>YY/T 0033-2000</a:t>
            </a:r>
            <a:r>
              <a:rPr lang="zh-CN" altLang="en-US" sz="1800" dirty="0">
                <a:latin typeface="楷体" panose="02010609060101010101" pitchFamily="49" charset="-122"/>
                <a:ea typeface="楷体" panose="02010609060101010101" pitchFamily="49" charset="-122"/>
              </a:rPr>
              <a:t>的要求，静态条件下必须符合要求，对于动态条件没有规定一定要符合。所以做验收一般都选择静态条件。</a:t>
            </a:r>
            <a:endParaRPr lang="en-US" altLang="zh-CN" sz="1800" dirty="0">
              <a:latin typeface="楷体" panose="02010609060101010101" pitchFamily="49" charset="-122"/>
              <a:ea typeface="楷体" panose="02010609060101010101" pitchFamily="49" charset="-122"/>
            </a:endParaRPr>
          </a:p>
          <a:p>
            <a:pPr marL="342900" indent="-342900" algn="l">
              <a:buFont typeface="Wingdings" panose="05000000000000000000" pitchFamily="2" charset="2"/>
              <a:buChar char="l"/>
            </a:pPr>
            <a:r>
              <a:rPr lang="zh-CN" altLang="en-US" sz="1800" dirty="0">
                <a:latin typeface="楷体" panose="02010609060101010101" pitchFamily="49" charset="-122"/>
                <a:ea typeface="楷体" panose="02010609060101010101" pitchFamily="49" charset="-122"/>
              </a:rPr>
              <a:t>无菌医疗器械的库房管理除了</a:t>
            </a:r>
            <a:r>
              <a:rPr lang="en-US" altLang="zh-CN" sz="1800" dirty="0">
                <a:latin typeface="楷体" panose="02010609060101010101" pitchFamily="49" charset="-122"/>
                <a:ea typeface="楷体" panose="02010609060101010101" pitchFamily="49" charset="-122"/>
              </a:rPr>
              <a:t>YY/T 0033-2000</a:t>
            </a:r>
            <a:r>
              <a:rPr lang="zh-CN" altLang="en-US" sz="1800" dirty="0">
                <a:latin typeface="楷体" panose="02010609060101010101" pitchFamily="49" charset="-122"/>
                <a:ea typeface="楷体" panose="02010609060101010101" pitchFamily="49" charset="-122"/>
              </a:rPr>
              <a:t>，</a:t>
            </a:r>
            <a:r>
              <a:rPr lang="en-US" altLang="zh-CN" sz="1800" dirty="0">
                <a:latin typeface="楷体" panose="02010609060101010101" pitchFamily="49" charset="-122"/>
                <a:ea typeface="楷体" panose="02010609060101010101" pitchFamily="49" charset="-122"/>
              </a:rPr>
              <a:t>《</a:t>
            </a:r>
            <a:r>
              <a:rPr lang="zh-CN" altLang="en-US" sz="1800" dirty="0">
                <a:latin typeface="楷体" panose="02010609060101010101" pitchFamily="49" charset="-122"/>
                <a:ea typeface="楷体" panose="02010609060101010101" pitchFamily="49" charset="-122"/>
              </a:rPr>
              <a:t>医疗器械生产质量管理规范附录无菌医疗器械</a:t>
            </a:r>
            <a:r>
              <a:rPr lang="en-US" altLang="zh-CN" sz="1800" dirty="0">
                <a:latin typeface="楷体" panose="02010609060101010101" pitchFamily="49" charset="-122"/>
                <a:ea typeface="楷体" panose="02010609060101010101" pitchFamily="49" charset="-122"/>
              </a:rPr>
              <a:t>》 </a:t>
            </a:r>
            <a:r>
              <a:rPr lang="zh-CN" altLang="en-US" sz="1800" dirty="0">
                <a:latin typeface="楷体" panose="02010609060101010101" pitchFamily="49" charset="-122"/>
                <a:ea typeface="楷体" panose="02010609060101010101" pitchFamily="49" charset="-122"/>
              </a:rPr>
              <a:t>（</a:t>
            </a:r>
            <a:r>
              <a:rPr lang="en-US" altLang="zh-CN" sz="1800" dirty="0">
                <a:latin typeface="楷体" panose="02010609060101010101" pitchFamily="49" charset="-122"/>
                <a:ea typeface="楷体" panose="02010609060101010101" pitchFamily="49" charset="-122"/>
              </a:rPr>
              <a:t>2015</a:t>
            </a:r>
            <a:r>
              <a:rPr lang="zh-CN" altLang="en-US" sz="1800" dirty="0">
                <a:latin typeface="楷体" panose="02010609060101010101" pitchFamily="49" charset="-122"/>
                <a:ea typeface="楷体" panose="02010609060101010101" pitchFamily="49" charset="-122"/>
              </a:rPr>
              <a:t>年第</a:t>
            </a:r>
            <a:r>
              <a:rPr lang="en-US" altLang="zh-CN" sz="1800" dirty="0">
                <a:latin typeface="楷体" panose="02010609060101010101" pitchFamily="49" charset="-122"/>
                <a:ea typeface="楷体" panose="02010609060101010101" pitchFamily="49" charset="-122"/>
              </a:rPr>
              <a:t>101</a:t>
            </a:r>
            <a:r>
              <a:rPr lang="zh-CN" altLang="en-US" sz="1800" dirty="0">
                <a:latin typeface="楷体" panose="02010609060101010101" pitchFamily="49" charset="-122"/>
                <a:ea typeface="楷体" panose="02010609060101010101" pitchFamily="49" charset="-122"/>
              </a:rPr>
              <a:t>号）、</a:t>
            </a:r>
            <a:r>
              <a:rPr lang="en-US" altLang="zh-CN" sz="1800" dirty="0">
                <a:latin typeface="楷体" panose="02010609060101010101" pitchFamily="49" charset="-122"/>
                <a:ea typeface="楷体" panose="02010609060101010101" pitchFamily="49" charset="-122"/>
              </a:rPr>
              <a:t>《</a:t>
            </a:r>
            <a:r>
              <a:rPr lang="zh-CN" altLang="en-US" sz="1800" dirty="0">
                <a:latin typeface="楷体" panose="02010609060101010101" pitchFamily="49" charset="-122"/>
                <a:ea typeface="楷体" panose="02010609060101010101" pitchFamily="49" charset="-122"/>
              </a:rPr>
              <a:t>医疗器械生产质量管理规范无菌医疗器械现场检查指导原则</a:t>
            </a:r>
            <a:r>
              <a:rPr lang="en-US" altLang="zh-CN" sz="1800" dirty="0">
                <a:latin typeface="楷体" panose="02010609060101010101" pitchFamily="49" charset="-122"/>
                <a:ea typeface="楷体" panose="02010609060101010101" pitchFamily="49" charset="-122"/>
              </a:rPr>
              <a:t>》</a:t>
            </a:r>
            <a:r>
              <a:rPr lang="zh-CN" altLang="en-US" sz="1800" dirty="0">
                <a:latin typeface="楷体" panose="02010609060101010101" pitchFamily="49" charset="-122"/>
                <a:ea typeface="楷体" panose="02010609060101010101" pitchFamily="49" charset="-122"/>
              </a:rPr>
              <a:t>（食药监械监</a:t>
            </a:r>
            <a:r>
              <a:rPr lang="en-US" altLang="zh-CN" sz="1800" dirty="0">
                <a:latin typeface="楷体" panose="02010609060101010101" pitchFamily="49" charset="-122"/>
                <a:ea typeface="楷体" panose="02010609060101010101" pitchFamily="49" charset="-122"/>
              </a:rPr>
              <a:t>〔2015〕218</a:t>
            </a:r>
            <a:r>
              <a:rPr lang="zh-CN" altLang="en-US" sz="1800" dirty="0">
                <a:latin typeface="楷体" panose="02010609060101010101" pitchFamily="49" charset="-122"/>
                <a:ea typeface="楷体" panose="02010609060101010101" pitchFamily="49" charset="-122"/>
              </a:rPr>
              <a:t>号）、</a:t>
            </a:r>
            <a:r>
              <a:rPr lang="en-US" altLang="zh-CN" sz="1800" dirty="0">
                <a:latin typeface="楷体" panose="02010609060101010101" pitchFamily="49" charset="-122"/>
                <a:ea typeface="楷体" panose="02010609060101010101" pitchFamily="49" charset="-122"/>
              </a:rPr>
              <a:t>《</a:t>
            </a:r>
            <a:r>
              <a:rPr lang="zh-CN" altLang="en-US" sz="1800" dirty="0">
                <a:latin typeface="楷体" panose="02010609060101010101" pitchFamily="49" charset="-122"/>
                <a:ea typeface="楷体" panose="02010609060101010101" pitchFamily="49" charset="-122"/>
              </a:rPr>
              <a:t>食品药品监管总局关于印发一次性使用无菌注射器等</a:t>
            </a:r>
            <a:r>
              <a:rPr lang="en-US" altLang="zh-CN" sz="1800" dirty="0">
                <a:latin typeface="楷体" panose="02010609060101010101" pitchFamily="49" charset="-122"/>
                <a:ea typeface="楷体" panose="02010609060101010101" pitchFamily="49" charset="-122"/>
              </a:rPr>
              <a:t>25</a:t>
            </a:r>
            <a:r>
              <a:rPr lang="zh-CN" altLang="en-US" sz="1800" dirty="0">
                <a:latin typeface="楷体" panose="02010609060101010101" pitchFamily="49" charset="-122"/>
                <a:ea typeface="楷体" panose="02010609060101010101" pitchFamily="49" charset="-122"/>
              </a:rPr>
              <a:t>种医疗器械生产环节风险清单和检查要点的通知</a:t>
            </a:r>
            <a:r>
              <a:rPr lang="en-US" altLang="zh-CN" sz="1800" dirty="0">
                <a:latin typeface="楷体" panose="02010609060101010101" pitchFamily="49" charset="-122"/>
                <a:ea typeface="楷体" panose="02010609060101010101" pitchFamily="49" charset="-122"/>
              </a:rPr>
              <a:t>》</a:t>
            </a:r>
            <a:r>
              <a:rPr lang="zh-CN" altLang="en-US" sz="1800" dirty="0">
                <a:latin typeface="楷体" panose="02010609060101010101" pitchFamily="49" charset="-122"/>
                <a:ea typeface="楷体" panose="02010609060101010101" pitchFamily="49" charset="-122"/>
              </a:rPr>
              <a:t>（食药监械监</a:t>
            </a:r>
            <a:r>
              <a:rPr lang="en-US" altLang="zh-CN" sz="1800" dirty="0">
                <a:latin typeface="楷体" panose="02010609060101010101" pitchFamily="49" charset="-122"/>
                <a:ea typeface="楷体" panose="02010609060101010101" pitchFamily="49" charset="-122"/>
              </a:rPr>
              <a:t>〔 2016〕37</a:t>
            </a:r>
            <a:r>
              <a:rPr lang="zh-CN" altLang="en-US" sz="1800" dirty="0">
                <a:latin typeface="楷体" panose="02010609060101010101" pitchFamily="49" charset="-122"/>
                <a:ea typeface="楷体" panose="02010609060101010101" pitchFamily="49" charset="-122"/>
              </a:rPr>
              <a:t>号）。</a:t>
            </a:r>
            <a:endParaRPr lang="en-US" altLang="zh-CN" sz="1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018577355"/>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FA1CD80C-605F-4126-925A-272480DF16EF}"/>
              </a:ext>
            </a:extLst>
          </p:cNvPr>
          <p:cNvPicPr>
            <a:picLocks noChangeAspect="1"/>
          </p:cNvPicPr>
          <p:nvPr/>
        </p:nvPicPr>
        <p:blipFill>
          <a:blip r:embed="rId3"/>
          <a:stretch>
            <a:fillRect/>
          </a:stretch>
        </p:blipFill>
        <p:spPr>
          <a:xfrm>
            <a:off x="0" y="2187634"/>
            <a:ext cx="9144000" cy="3413398"/>
          </a:xfrm>
          <a:prstGeom prst="rect">
            <a:avLst/>
          </a:prstGeom>
        </p:spPr>
      </p:pic>
      <p:sp>
        <p:nvSpPr>
          <p:cNvPr id="2" name="标题 1"/>
          <p:cNvSpPr>
            <a:spLocks noGrp="1"/>
          </p:cNvSpPr>
          <p:nvPr>
            <p:ph type="ctrTitle"/>
          </p:nvPr>
        </p:nvSpPr>
        <p:spPr>
          <a:xfrm>
            <a:off x="755576" y="1268760"/>
            <a:ext cx="7772400" cy="504056"/>
          </a:xfrm>
        </p:spPr>
        <p:txBody>
          <a:bodyPr/>
          <a:lstStyle/>
          <a:p>
            <a:r>
              <a:rPr lang="en-US" altLang="zh-CN" dirty="0"/>
              <a:t>6 </a:t>
            </a:r>
            <a:r>
              <a:rPr lang="zh-CN" altLang="en-US" dirty="0"/>
              <a:t>洁净车间</a:t>
            </a:r>
          </a:p>
        </p:txBody>
      </p:sp>
      <p:pic>
        <p:nvPicPr>
          <p:cNvPr id="4" name="图片 3">
            <a:extLst>
              <a:ext uri="{FF2B5EF4-FFF2-40B4-BE49-F238E27FC236}">
                <a16:creationId xmlns:a16="http://schemas.microsoft.com/office/drawing/2014/main" xmlns="" id="{1DF2D761-C9B6-4B68-A5EC-5FFF854297DD}"/>
              </a:ext>
            </a:extLst>
          </p:cNvPr>
          <p:cNvPicPr>
            <a:picLocks noChangeAspect="1"/>
          </p:cNvPicPr>
          <p:nvPr/>
        </p:nvPicPr>
        <p:blipFill>
          <a:blip r:embed="rId4"/>
          <a:stretch>
            <a:fillRect/>
          </a:stretch>
        </p:blipFill>
        <p:spPr>
          <a:xfrm>
            <a:off x="9252520" y="2276872"/>
            <a:ext cx="4572000" cy="2415668"/>
          </a:xfrm>
          <a:prstGeom prst="rect">
            <a:avLst/>
          </a:prstGeom>
        </p:spPr>
      </p:pic>
    </p:spTree>
    <p:extLst>
      <p:ext uri="{BB962C8B-B14F-4D97-AF65-F5344CB8AC3E}">
        <p14:creationId xmlns:p14="http://schemas.microsoft.com/office/powerpoint/2010/main" val="45063664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8D65822-A89B-43B9-B03F-089A1161779C}"/>
              </a:ext>
            </a:extLst>
          </p:cNvPr>
          <p:cNvPicPr>
            <a:picLocks noChangeAspect="1"/>
          </p:cNvPicPr>
          <p:nvPr/>
        </p:nvPicPr>
        <p:blipFill>
          <a:blip r:embed="rId3"/>
          <a:stretch>
            <a:fillRect/>
          </a:stretch>
        </p:blipFill>
        <p:spPr>
          <a:xfrm>
            <a:off x="908621" y="0"/>
            <a:ext cx="7326758" cy="6858000"/>
          </a:xfrm>
          <a:prstGeom prst="rect">
            <a:avLst/>
          </a:prstGeom>
        </p:spPr>
      </p:pic>
    </p:spTree>
    <p:extLst>
      <p:ext uri="{BB962C8B-B14F-4D97-AF65-F5344CB8AC3E}">
        <p14:creationId xmlns:p14="http://schemas.microsoft.com/office/powerpoint/2010/main" val="276688851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576064"/>
          </a:xfrm>
        </p:spPr>
        <p:txBody>
          <a:bodyPr/>
          <a:lstStyle/>
          <a:p>
            <a:r>
              <a:rPr lang="en-US" altLang="zh-CN" dirty="0"/>
              <a:t>6 </a:t>
            </a:r>
            <a:r>
              <a:rPr lang="zh-CN" altLang="en-US" dirty="0"/>
              <a:t>资源管理</a:t>
            </a:r>
          </a:p>
        </p:txBody>
      </p:sp>
      <p:sp>
        <p:nvSpPr>
          <p:cNvPr id="3" name="副标题 2"/>
          <p:cNvSpPr>
            <a:spLocks noGrp="1"/>
          </p:cNvSpPr>
          <p:nvPr>
            <p:ph type="subTitle" idx="1"/>
          </p:nvPr>
        </p:nvSpPr>
        <p:spPr>
          <a:xfrm>
            <a:off x="683568" y="1916832"/>
            <a:ext cx="7848872" cy="4608512"/>
          </a:xfrm>
        </p:spPr>
        <p:txBody>
          <a:bodyPr/>
          <a:lstStyle/>
          <a:p>
            <a:pPr algn="l"/>
            <a:r>
              <a:rPr lang="en-US" altLang="zh-CN" sz="2400" dirty="0"/>
              <a:t>6.4</a:t>
            </a:r>
            <a:r>
              <a:rPr lang="zh-CN" altLang="en-US" sz="2400" dirty="0"/>
              <a:t>工作环境和污染控制</a:t>
            </a:r>
            <a:endParaRPr lang="en-US" altLang="zh-CN" sz="2400" dirty="0"/>
          </a:p>
          <a:p>
            <a:pPr algn="l"/>
            <a:r>
              <a:rPr lang="en-US" altLang="zh-CN" sz="2400" dirty="0"/>
              <a:t>6.4.1</a:t>
            </a:r>
            <a:r>
              <a:rPr lang="zh-CN" altLang="en-US" sz="2400" dirty="0"/>
              <a:t>工作环境</a:t>
            </a:r>
            <a:endParaRPr lang="en-US" altLang="zh-CN" sz="2400" dirty="0"/>
          </a:p>
          <a:p>
            <a:pPr algn="l"/>
            <a:r>
              <a:rPr lang="zh-CN" altLang="en-US" sz="2400" dirty="0"/>
              <a:t>组织应将为达到符合产品要求所需工作环境的要求</a:t>
            </a:r>
            <a:r>
              <a:rPr lang="zh-CN" altLang="en-US" sz="2400" b="1" dirty="0">
                <a:solidFill>
                  <a:schemeClr val="tx1"/>
                </a:solidFill>
              </a:rPr>
              <a:t>形成文件</a:t>
            </a:r>
            <a:r>
              <a:rPr lang="zh-CN" altLang="en-US" sz="2400" dirty="0"/>
              <a:t>。</a:t>
            </a:r>
          </a:p>
          <a:p>
            <a:pPr algn="l"/>
            <a:r>
              <a:rPr lang="zh-CN" altLang="en-US" sz="2400" dirty="0"/>
              <a:t>如果工作环境条件可能对产品质量有不良影响，组织应将工作环境要求以及监视和控制工作环境的程序</a:t>
            </a:r>
            <a:r>
              <a:rPr lang="zh-CN" altLang="en-US" sz="2400" b="1" dirty="0">
                <a:solidFill>
                  <a:schemeClr val="tx1"/>
                </a:solidFill>
              </a:rPr>
              <a:t>形成文件</a:t>
            </a:r>
            <a:r>
              <a:rPr lang="zh-CN" altLang="en-US" sz="2400" dirty="0"/>
              <a:t>。</a:t>
            </a:r>
            <a:endParaRPr lang="en-US" altLang="zh-CN" sz="2400" dirty="0"/>
          </a:p>
          <a:p>
            <a:pPr algn="l"/>
            <a:r>
              <a:rPr lang="zh-CN" altLang="en-US" sz="2400" dirty="0">
                <a:latin typeface="楷体" pitchFamily="49" charset="-122"/>
                <a:ea typeface="楷体" pitchFamily="49" charset="-122"/>
              </a:rPr>
              <a:t>影响产品质量的工作环境举例：</a:t>
            </a:r>
          </a:p>
          <a:p>
            <a:pPr algn="l"/>
            <a:r>
              <a:rPr lang="zh-CN" altLang="en-US" sz="2400" dirty="0">
                <a:latin typeface="楷体" pitchFamily="49" charset="-122"/>
                <a:ea typeface="楷体" pitchFamily="49" charset="-122"/>
              </a:rPr>
              <a:t>生产环境、检验环境、贮存环境、运输环境、工作气氛等</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影响产品质量的工作环境因素举例：</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温湿度、洁净度、</a:t>
            </a:r>
            <a:r>
              <a:rPr lang="en-US" altLang="zh-CN" sz="2400" dirty="0">
                <a:latin typeface="楷体" pitchFamily="49" charset="-122"/>
                <a:ea typeface="楷体" pitchFamily="49" charset="-122"/>
              </a:rPr>
              <a:t>ESD</a:t>
            </a:r>
            <a:r>
              <a:rPr lang="zh-CN" altLang="en-US" sz="2400" dirty="0">
                <a:latin typeface="楷体" pitchFamily="49" charset="-122"/>
                <a:ea typeface="楷体" pitchFamily="49" charset="-122"/>
              </a:rPr>
              <a:t>、照度、</a:t>
            </a:r>
            <a:r>
              <a:rPr lang="en-US" altLang="zh-CN" sz="2400" dirty="0">
                <a:latin typeface="楷体" pitchFamily="49" charset="-122"/>
                <a:ea typeface="楷体" pitchFamily="49" charset="-122"/>
              </a:rPr>
              <a:t>EMI</a:t>
            </a:r>
            <a:r>
              <a:rPr lang="zh-CN" altLang="en-US" sz="2400" dirty="0">
                <a:latin typeface="楷体" pitchFamily="49" charset="-122"/>
                <a:ea typeface="楷体" pitchFamily="49" charset="-122"/>
              </a:rPr>
              <a:t>电磁兼容性、压差、清洁要求、声音、振动、工作环境中人员的数量等</a:t>
            </a:r>
          </a:p>
        </p:txBody>
      </p:sp>
    </p:spTree>
    <p:extLst>
      <p:ext uri="{BB962C8B-B14F-4D97-AF65-F5344CB8AC3E}">
        <p14:creationId xmlns:p14="http://schemas.microsoft.com/office/powerpoint/2010/main" val="446581679"/>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576064"/>
          </a:xfrm>
        </p:spPr>
        <p:txBody>
          <a:bodyPr/>
          <a:lstStyle/>
          <a:p>
            <a:r>
              <a:rPr lang="en-US" altLang="zh-CN" dirty="0"/>
              <a:t>6 </a:t>
            </a:r>
            <a:r>
              <a:rPr lang="zh-CN" altLang="en-US" dirty="0"/>
              <a:t>资源管理</a:t>
            </a:r>
          </a:p>
        </p:txBody>
      </p:sp>
      <p:sp>
        <p:nvSpPr>
          <p:cNvPr id="3" name="副标题 2"/>
          <p:cNvSpPr>
            <a:spLocks noGrp="1"/>
          </p:cNvSpPr>
          <p:nvPr>
            <p:ph type="subTitle" idx="1"/>
          </p:nvPr>
        </p:nvSpPr>
        <p:spPr>
          <a:xfrm>
            <a:off x="899592" y="1700808"/>
            <a:ext cx="7632848" cy="4896544"/>
          </a:xfrm>
        </p:spPr>
        <p:txBody>
          <a:bodyPr/>
          <a:lstStyle/>
          <a:p>
            <a:pPr algn="l"/>
            <a:r>
              <a:rPr lang="en-US" altLang="zh-CN" sz="2200" dirty="0"/>
              <a:t>6.4.1</a:t>
            </a:r>
            <a:r>
              <a:rPr lang="zh-CN" altLang="en-US" sz="2200" dirty="0"/>
              <a:t>工作环境</a:t>
            </a:r>
            <a:endParaRPr lang="en-US" altLang="zh-CN" sz="2200" dirty="0"/>
          </a:p>
          <a:p>
            <a:pPr algn="l"/>
            <a:r>
              <a:rPr lang="zh-CN" altLang="en-US" sz="2200" dirty="0"/>
              <a:t>组织应：</a:t>
            </a:r>
          </a:p>
          <a:p>
            <a:pPr algn="l"/>
            <a:r>
              <a:rPr lang="zh-CN" altLang="en-US" sz="2200" dirty="0"/>
              <a:t> </a:t>
            </a:r>
            <a:r>
              <a:rPr lang="en-US" altLang="zh-CN" sz="2200" dirty="0"/>
              <a:t>a)</a:t>
            </a:r>
            <a:r>
              <a:rPr lang="zh-CN" altLang="en-US" sz="2200" dirty="0"/>
              <a:t>将对特定人员的健康、清洁和着装要求</a:t>
            </a:r>
            <a:r>
              <a:rPr lang="zh-CN" altLang="en-US" sz="2200" b="1" dirty="0">
                <a:solidFill>
                  <a:schemeClr val="tx1"/>
                </a:solidFill>
              </a:rPr>
              <a:t>形成文件</a:t>
            </a:r>
            <a:r>
              <a:rPr lang="zh-CN" altLang="en-US" sz="2200" dirty="0"/>
              <a:t>，此类人员与产品或工作环境的接触可能影响医疗器械的安全或性能；</a:t>
            </a:r>
            <a:endParaRPr lang="en-US" altLang="zh-CN" sz="2200" dirty="0"/>
          </a:p>
          <a:p>
            <a:pPr algn="l"/>
            <a:r>
              <a:rPr lang="zh-CN" altLang="en-US" sz="2200" dirty="0">
                <a:latin typeface="楷体" pitchFamily="49" charset="-122"/>
                <a:ea typeface="楷体" pitchFamily="49" charset="-122"/>
              </a:rPr>
              <a:t>举例：</a:t>
            </a:r>
            <a:endParaRPr lang="en-US" altLang="zh-CN" sz="2200" dirty="0">
              <a:latin typeface="楷体" pitchFamily="49" charset="-122"/>
              <a:ea typeface="楷体" pitchFamily="49" charset="-122"/>
            </a:endParaRPr>
          </a:p>
          <a:p>
            <a:pPr algn="l"/>
            <a:r>
              <a:rPr lang="zh-CN" altLang="en-US" sz="2000" dirty="0">
                <a:latin typeface="楷体" pitchFamily="49" charset="-122"/>
                <a:ea typeface="楷体" pitchFamily="49" charset="-122"/>
              </a:rPr>
              <a:t>健康要求：每年健康体检，不得有传染病、皮肤病</a:t>
            </a:r>
            <a:endParaRPr lang="en-US" altLang="zh-CN" sz="2000" dirty="0">
              <a:latin typeface="楷体" pitchFamily="49" charset="-122"/>
              <a:ea typeface="楷体" pitchFamily="49" charset="-122"/>
            </a:endParaRPr>
          </a:p>
          <a:p>
            <a:pPr algn="l"/>
            <a:r>
              <a:rPr lang="zh-CN" altLang="en-US" sz="2000" dirty="0">
                <a:latin typeface="楷体" pitchFamily="49" charset="-122"/>
                <a:ea typeface="楷体" pitchFamily="49" charset="-122"/>
              </a:rPr>
              <a:t>人员要求：如接触产品前，应洗澡、洗手、消毒等</a:t>
            </a:r>
            <a:endParaRPr lang="en-US" altLang="zh-CN" sz="2000" dirty="0">
              <a:latin typeface="楷体" pitchFamily="49" charset="-122"/>
              <a:ea typeface="楷体" pitchFamily="49" charset="-122"/>
            </a:endParaRPr>
          </a:p>
          <a:p>
            <a:pPr algn="l"/>
            <a:r>
              <a:rPr lang="zh-CN" altLang="en-US" sz="2000" dirty="0">
                <a:latin typeface="楷体" pitchFamily="49" charset="-122"/>
                <a:ea typeface="楷体" pitchFamily="49" charset="-122"/>
              </a:rPr>
              <a:t>服装要求：防静电、有效遮盖等</a:t>
            </a:r>
            <a:endParaRPr lang="en-US" altLang="zh-CN" sz="2000" dirty="0">
              <a:latin typeface="楷体" pitchFamily="49" charset="-122"/>
              <a:ea typeface="楷体" pitchFamily="49" charset="-122"/>
            </a:endParaRPr>
          </a:p>
          <a:p>
            <a:pPr algn="l"/>
            <a:r>
              <a:rPr lang="zh-CN" altLang="en-US" sz="2200" dirty="0"/>
              <a:t> </a:t>
            </a:r>
            <a:r>
              <a:rPr lang="en-US" altLang="zh-CN" sz="2200" dirty="0"/>
              <a:t>b)</a:t>
            </a:r>
            <a:r>
              <a:rPr lang="zh-CN" altLang="en-US" sz="2200" dirty="0"/>
              <a:t>确保需要在工作环境内的特殊环境条件下临时工作的所有人员是胜任的或在胜任人员监督下工作。</a:t>
            </a:r>
            <a:endParaRPr lang="en-US" altLang="zh-CN" sz="2200" dirty="0"/>
          </a:p>
          <a:p>
            <a:pPr algn="l"/>
            <a:r>
              <a:rPr lang="zh-CN" altLang="en-US" sz="2000" dirty="0">
                <a:latin typeface="楷体" pitchFamily="49" charset="-122"/>
                <a:ea typeface="楷体" pitchFamily="49" charset="-122"/>
              </a:rPr>
              <a:t>特殊环境：危险环境、洁净环境、低温环境</a:t>
            </a:r>
            <a:endParaRPr lang="en-US" altLang="zh-CN" sz="2000" dirty="0">
              <a:latin typeface="楷体" pitchFamily="49" charset="-122"/>
              <a:ea typeface="楷体" pitchFamily="49" charset="-122"/>
            </a:endParaRPr>
          </a:p>
          <a:p>
            <a:pPr algn="l"/>
            <a:r>
              <a:rPr lang="zh-CN" altLang="en-US" sz="2000" dirty="0">
                <a:latin typeface="楷体" pitchFamily="49" charset="-122"/>
                <a:ea typeface="楷体" pitchFamily="49" charset="-122"/>
              </a:rPr>
              <a:t>临时工作人员：维修人员、管理人员、参观人员、检查人员</a:t>
            </a:r>
          </a:p>
          <a:p>
            <a:pPr algn="l"/>
            <a:r>
              <a:rPr lang="zh-CN" altLang="en-US" sz="2200" dirty="0"/>
              <a:t>注：更多信息见 </a:t>
            </a:r>
            <a:r>
              <a:rPr lang="en-US" altLang="zh-CN" sz="2200" dirty="0"/>
              <a:t>ISO14644 </a:t>
            </a:r>
            <a:r>
              <a:rPr lang="zh-CN" altLang="en-US" sz="2200" dirty="0"/>
              <a:t>和 </a:t>
            </a:r>
            <a:r>
              <a:rPr lang="en-US" altLang="zh-CN" sz="2200" dirty="0"/>
              <a:t>ISO14698</a:t>
            </a:r>
            <a:r>
              <a:rPr lang="zh-CN" altLang="en-US" sz="2200" dirty="0"/>
              <a:t>。</a:t>
            </a:r>
            <a:endParaRPr lang="en-US" altLang="zh-CN" sz="2200" dirty="0">
              <a:latin typeface="楷体" pitchFamily="49" charset="-122"/>
              <a:ea typeface="楷体" pitchFamily="49" charset="-122"/>
            </a:endParaRPr>
          </a:p>
        </p:txBody>
      </p:sp>
    </p:spTree>
    <p:extLst>
      <p:ext uri="{BB962C8B-B14F-4D97-AF65-F5344CB8AC3E}">
        <p14:creationId xmlns:p14="http://schemas.microsoft.com/office/powerpoint/2010/main" val="401500648"/>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755575" y="1700807"/>
            <a:ext cx="6102425" cy="4880101"/>
          </a:xfrm>
        </p:spPr>
        <p:txBody>
          <a:bodyPr/>
          <a:lstStyle/>
          <a:p>
            <a:pPr algn="l"/>
            <a:r>
              <a:rPr lang="en-US" altLang="zh-CN" sz="2000" dirty="0"/>
              <a:t>6.4.2</a:t>
            </a:r>
            <a:r>
              <a:rPr lang="zh-CN" altLang="en-US" sz="2000" dirty="0"/>
              <a:t>污染控制</a:t>
            </a:r>
            <a:endParaRPr lang="en-US" altLang="zh-CN" sz="2000" dirty="0"/>
          </a:p>
          <a:p>
            <a:pPr algn="l"/>
            <a:r>
              <a:rPr lang="zh-CN" altLang="en-US" sz="2200" dirty="0"/>
              <a:t>适当时，为了防止对工作环境、人员或产品的污染，组织对受污染或易受污染产品的控制应进行策划并将安排</a:t>
            </a:r>
            <a:r>
              <a:rPr lang="zh-CN" altLang="en-US" sz="2200" b="1" dirty="0">
                <a:solidFill>
                  <a:schemeClr val="tx1"/>
                </a:solidFill>
              </a:rPr>
              <a:t>形成文件</a:t>
            </a:r>
            <a:r>
              <a:rPr lang="zh-CN" altLang="en-US" sz="2200" dirty="0"/>
              <a:t>。</a:t>
            </a:r>
          </a:p>
          <a:p>
            <a:pPr algn="l"/>
            <a:r>
              <a:rPr lang="zh-CN" altLang="en-US" sz="2200" dirty="0"/>
              <a:t>对于无菌医疗器械，组织应将控制微生物或微粒物污染的要求</a:t>
            </a:r>
            <a:r>
              <a:rPr lang="zh-CN" altLang="en-US" sz="2200" b="1" dirty="0">
                <a:solidFill>
                  <a:schemeClr val="tx1"/>
                </a:solidFill>
              </a:rPr>
              <a:t>形成文件</a:t>
            </a:r>
            <a:r>
              <a:rPr lang="zh-CN" altLang="en-US" sz="2200" dirty="0"/>
              <a:t>，在组装或包装过程中保持所要求的洁净度。</a:t>
            </a:r>
            <a:endParaRPr lang="en-US" altLang="zh-CN" sz="2200" dirty="0"/>
          </a:p>
          <a:p>
            <a:pPr algn="l"/>
            <a:r>
              <a:rPr lang="zh-CN" altLang="en-US" sz="1800" dirty="0">
                <a:latin typeface="楷体" pitchFamily="49" charset="-122"/>
                <a:ea typeface="楷体" pitchFamily="49" charset="-122"/>
              </a:rPr>
              <a:t>污染举例：物理污染、化学污染、微生物污染</a:t>
            </a:r>
            <a:endParaRPr lang="en-US" altLang="zh-CN" sz="1800" dirty="0">
              <a:latin typeface="楷体" pitchFamily="49" charset="-122"/>
              <a:ea typeface="楷体" pitchFamily="49" charset="-122"/>
            </a:endParaRPr>
          </a:p>
          <a:p>
            <a:pPr algn="l"/>
            <a:r>
              <a:rPr lang="zh-CN" altLang="en-US" sz="1800" dirty="0">
                <a:latin typeface="楷体" pitchFamily="49" charset="-122"/>
                <a:ea typeface="楷体" pitchFamily="49" charset="-122"/>
              </a:rPr>
              <a:t>污染控制措施举例：清洁（清洗）、消毒、除尘、隔离、销毁</a:t>
            </a:r>
            <a:endParaRPr lang="en-US" altLang="zh-CN" sz="1800" dirty="0">
              <a:latin typeface="楷体" pitchFamily="49" charset="-122"/>
              <a:ea typeface="楷体" pitchFamily="49" charset="-122"/>
            </a:endParaRPr>
          </a:p>
          <a:p>
            <a:pPr algn="l"/>
            <a:r>
              <a:rPr lang="zh-CN" altLang="en-US" sz="1800" dirty="0">
                <a:latin typeface="楷体" pitchFamily="49" charset="-122"/>
                <a:ea typeface="楷体" pitchFamily="49" charset="-122"/>
              </a:rPr>
              <a:t>潜在污染举例：返回公司的产品（如退换货、返厂维修）可能存在的污染</a:t>
            </a:r>
          </a:p>
          <a:p>
            <a:pPr algn="l"/>
            <a:r>
              <a:rPr lang="zh-CN" altLang="en-US" sz="1800" dirty="0">
                <a:latin typeface="楷体" pitchFamily="49" charset="-122"/>
                <a:ea typeface="楷体" pitchFamily="49" charset="-122"/>
              </a:rPr>
              <a:t>防止产品、环境、人员的交叉污染：作好产品标志</a:t>
            </a:r>
            <a:r>
              <a:rPr lang="en-US" altLang="zh-CN" sz="1800" dirty="0">
                <a:latin typeface="楷体" pitchFamily="49" charset="-122"/>
                <a:ea typeface="楷体" pitchFamily="49" charset="-122"/>
              </a:rPr>
              <a:t>,</a:t>
            </a:r>
            <a:r>
              <a:rPr lang="zh-CN" altLang="en-US" sz="1800" dirty="0">
                <a:latin typeface="楷体" pitchFamily="49" charset="-122"/>
                <a:ea typeface="楷体" pitchFamily="49" charset="-122"/>
              </a:rPr>
              <a:t>对已经</a:t>
            </a:r>
            <a:r>
              <a:rPr lang="en-US" altLang="zh-CN" sz="1800" dirty="0">
                <a:latin typeface="楷体" pitchFamily="49" charset="-122"/>
                <a:ea typeface="楷体" pitchFamily="49" charset="-122"/>
              </a:rPr>
              <a:t>/</a:t>
            </a:r>
            <a:r>
              <a:rPr lang="zh-CN" altLang="en-US" sz="1800" dirty="0">
                <a:latin typeface="楷体" pitchFamily="49" charset="-122"/>
                <a:ea typeface="楷体" pitchFamily="49" charset="-122"/>
              </a:rPr>
              <a:t>可能被污染的产品、工作台面、人员建立除污染的程序</a:t>
            </a:r>
          </a:p>
          <a:p>
            <a:pPr algn="l"/>
            <a:endParaRPr lang="zh-CN" altLang="en-US" sz="2400" dirty="0"/>
          </a:p>
        </p:txBody>
      </p:sp>
      <p:sp>
        <p:nvSpPr>
          <p:cNvPr id="5" name="标题 1"/>
          <p:cNvSpPr>
            <a:spLocks noGrp="1"/>
          </p:cNvSpPr>
          <p:nvPr>
            <p:ph type="ctrTitle"/>
          </p:nvPr>
        </p:nvSpPr>
        <p:spPr>
          <a:xfrm>
            <a:off x="755576" y="1268760"/>
            <a:ext cx="7772400" cy="576064"/>
          </a:xfrm>
        </p:spPr>
        <p:txBody>
          <a:bodyPr/>
          <a:lstStyle/>
          <a:p>
            <a:r>
              <a:rPr lang="en-US" altLang="zh-CN" dirty="0"/>
              <a:t>6 </a:t>
            </a:r>
            <a:r>
              <a:rPr lang="zh-CN" altLang="en-US" dirty="0"/>
              <a:t>资源管理</a:t>
            </a:r>
          </a:p>
        </p:txBody>
      </p:sp>
      <p:pic>
        <p:nvPicPr>
          <p:cNvPr id="6" name="Picture 2" descr="C:\Users\212341190\Desktop\New folder\IMG_20140612_09475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739956" y="2060848"/>
            <a:ext cx="2404044" cy="4690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64545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ctrTitle"/>
          </p:nvPr>
        </p:nvSpPr>
        <p:spPr>
          <a:xfrm>
            <a:off x="755576" y="1268760"/>
            <a:ext cx="7772400" cy="576064"/>
          </a:xfrm>
        </p:spPr>
        <p:txBody>
          <a:bodyPr/>
          <a:lstStyle/>
          <a:p>
            <a:r>
              <a:rPr lang="en-US" altLang="zh-CN" dirty="0"/>
              <a:t>6.4</a:t>
            </a:r>
            <a:r>
              <a:rPr lang="zh-CN" altLang="en-US" dirty="0"/>
              <a:t>工作环境和污染控制</a:t>
            </a:r>
          </a:p>
        </p:txBody>
      </p:sp>
      <p:sp>
        <p:nvSpPr>
          <p:cNvPr id="6" name="矩形 5"/>
          <p:cNvSpPr/>
          <p:nvPr/>
        </p:nvSpPr>
        <p:spPr>
          <a:xfrm>
            <a:off x="539552" y="1916832"/>
            <a:ext cx="8064896" cy="4154984"/>
          </a:xfrm>
          <a:prstGeom prst="rect">
            <a:avLst/>
          </a:prstGeom>
        </p:spPr>
        <p:txBody>
          <a:bodyPr wrap="square">
            <a:spAutoFit/>
          </a:bodyPr>
          <a:lstStyle/>
          <a:p>
            <a:r>
              <a:rPr lang="zh-CN" altLang="en-US" sz="2400" b="1" dirty="0">
                <a:solidFill>
                  <a:schemeClr val="bg1">
                    <a:lumMod val="50000"/>
                  </a:schemeClr>
                </a:solidFill>
                <a:latin typeface="楷体" pitchFamily="49" charset="-122"/>
                <a:ea typeface="楷体" pitchFamily="49" charset="-122"/>
              </a:rPr>
              <a:t>对环境控制的必要性和控制程度取决于所生产的产品类型</a:t>
            </a:r>
          </a:p>
          <a:p>
            <a:r>
              <a:rPr lang="zh-CN" altLang="en-US" sz="2400" dirty="0">
                <a:solidFill>
                  <a:schemeClr val="bg1">
                    <a:lumMod val="50000"/>
                  </a:schemeClr>
                </a:solidFill>
                <a:latin typeface="楷体" pitchFamily="49" charset="-122"/>
                <a:ea typeface="楷体" pitchFamily="49" charset="-122"/>
              </a:rPr>
              <a:t>    为使环境的质量可知，要有定量</a:t>
            </a:r>
            <a:r>
              <a:rPr lang="en-US" altLang="zh-CN" sz="2400" dirty="0">
                <a:solidFill>
                  <a:schemeClr val="bg1">
                    <a:lumMod val="50000"/>
                  </a:schemeClr>
                </a:solidFill>
                <a:latin typeface="楷体" pitchFamily="49" charset="-122"/>
                <a:ea typeface="楷体" pitchFamily="49" charset="-122"/>
              </a:rPr>
              <a:t>/</a:t>
            </a:r>
            <a:r>
              <a:rPr lang="zh-CN" altLang="en-US" sz="2400" dirty="0">
                <a:solidFill>
                  <a:schemeClr val="bg1">
                    <a:lumMod val="50000"/>
                  </a:schemeClr>
                </a:solidFill>
                <a:latin typeface="楷体" pitchFamily="49" charset="-122"/>
                <a:ea typeface="楷体" pitchFamily="49" charset="-122"/>
              </a:rPr>
              <a:t>定性的限制条件</a:t>
            </a:r>
          </a:p>
          <a:p>
            <a:r>
              <a:rPr lang="zh-CN" altLang="en-US" sz="2400" dirty="0">
                <a:solidFill>
                  <a:schemeClr val="bg1">
                    <a:lumMod val="50000"/>
                  </a:schemeClr>
                </a:solidFill>
                <a:latin typeface="楷体" pitchFamily="49" charset="-122"/>
                <a:ea typeface="楷体" pitchFamily="49" charset="-122"/>
              </a:rPr>
              <a:t>    如果结果输出不能验证，应对环境控制系统进行确认</a:t>
            </a:r>
            <a:endParaRPr lang="en-US" altLang="zh-CN" sz="2400" dirty="0">
              <a:solidFill>
                <a:schemeClr val="bg1">
                  <a:lumMod val="50000"/>
                </a:schemeClr>
              </a:solidFill>
              <a:latin typeface="楷体" pitchFamily="49" charset="-122"/>
              <a:ea typeface="楷体" pitchFamily="49" charset="-122"/>
            </a:endParaRPr>
          </a:p>
          <a:p>
            <a:endParaRPr lang="zh-CN" altLang="en-US" sz="2400" dirty="0">
              <a:solidFill>
                <a:schemeClr val="bg1">
                  <a:lumMod val="50000"/>
                </a:schemeClr>
              </a:solidFill>
              <a:latin typeface="楷体" pitchFamily="49" charset="-122"/>
              <a:ea typeface="楷体" pitchFamily="49" charset="-122"/>
            </a:endParaRPr>
          </a:p>
          <a:p>
            <a:r>
              <a:rPr lang="zh-CN" altLang="en-US" sz="2400" b="1" dirty="0">
                <a:solidFill>
                  <a:schemeClr val="bg1">
                    <a:lumMod val="50000"/>
                  </a:schemeClr>
                </a:solidFill>
                <a:latin typeface="楷体" pitchFamily="49" charset="-122"/>
                <a:ea typeface="楷体" pitchFamily="49" charset="-122"/>
              </a:rPr>
              <a:t>环境可对下述产品质量产生影响</a:t>
            </a:r>
          </a:p>
          <a:p>
            <a:r>
              <a:rPr lang="zh-CN" altLang="en-US" sz="2400" dirty="0">
                <a:solidFill>
                  <a:schemeClr val="bg1">
                    <a:lumMod val="50000"/>
                  </a:schemeClr>
                </a:solidFill>
                <a:latin typeface="楷体" pitchFamily="49" charset="-122"/>
                <a:ea typeface="楷体" pitchFamily="49" charset="-122"/>
              </a:rPr>
              <a:t>    标有无菌字样的产品</a:t>
            </a:r>
          </a:p>
          <a:p>
            <a:r>
              <a:rPr lang="zh-CN" altLang="en-US" sz="2400" dirty="0">
                <a:solidFill>
                  <a:schemeClr val="bg1">
                    <a:lumMod val="50000"/>
                  </a:schemeClr>
                </a:solidFill>
                <a:latin typeface="楷体" pitchFamily="49" charset="-122"/>
                <a:ea typeface="楷体" pitchFamily="49" charset="-122"/>
              </a:rPr>
              <a:t>    以非无菌形式提供但预期在使用前灭菌的产品</a:t>
            </a:r>
            <a:endParaRPr lang="en-US" altLang="zh-CN" sz="2400" dirty="0">
              <a:solidFill>
                <a:schemeClr val="bg1">
                  <a:lumMod val="50000"/>
                </a:schemeClr>
              </a:solidFill>
              <a:latin typeface="楷体" pitchFamily="49" charset="-122"/>
              <a:ea typeface="楷体" pitchFamily="49" charset="-122"/>
            </a:endParaRPr>
          </a:p>
          <a:p>
            <a:r>
              <a:rPr lang="zh-CN" altLang="en-US" sz="2400" dirty="0">
                <a:solidFill>
                  <a:schemeClr val="bg1">
                    <a:lumMod val="50000"/>
                  </a:schemeClr>
                </a:solidFill>
                <a:latin typeface="楷体" pitchFamily="49" charset="-122"/>
                <a:ea typeface="楷体" pitchFamily="49" charset="-122"/>
              </a:rPr>
              <a:t>    有贮存期限要求的产品</a:t>
            </a:r>
          </a:p>
          <a:p>
            <a:r>
              <a:rPr lang="zh-CN" altLang="en-US" sz="2400" dirty="0">
                <a:solidFill>
                  <a:schemeClr val="bg1">
                    <a:lumMod val="50000"/>
                  </a:schemeClr>
                </a:solidFill>
                <a:latin typeface="楷体" pitchFamily="49" charset="-122"/>
                <a:ea typeface="楷体" pitchFamily="49" charset="-122"/>
              </a:rPr>
              <a:t>    特殊搬运和贮存条件的产品</a:t>
            </a:r>
          </a:p>
          <a:p>
            <a:r>
              <a:rPr lang="zh-CN" altLang="en-US" sz="2400" dirty="0">
                <a:solidFill>
                  <a:schemeClr val="bg1">
                    <a:lumMod val="50000"/>
                  </a:schemeClr>
                </a:solidFill>
                <a:latin typeface="楷体" pitchFamily="49" charset="-122"/>
                <a:ea typeface="楷体" pitchFamily="49" charset="-122"/>
              </a:rPr>
              <a:t>    由于微电子线路</a:t>
            </a:r>
            <a:r>
              <a:rPr lang="en-US" altLang="zh-CN" sz="2400" dirty="0">
                <a:solidFill>
                  <a:schemeClr val="bg1">
                    <a:lumMod val="50000"/>
                  </a:schemeClr>
                </a:solidFill>
                <a:latin typeface="楷体" pitchFamily="49" charset="-122"/>
                <a:ea typeface="楷体" pitchFamily="49" charset="-122"/>
              </a:rPr>
              <a:t>/</a:t>
            </a:r>
            <a:r>
              <a:rPr lang="zh-CN" altLang="en-US" sz="2400" dirty="0">
                <a:solidFill>
                  <a:schemeClr val="bg1">
                    <a:lumMod val="50000"/>
                  </a:schemeClr>
                </a:solidFill>
                <a:latin typeface="楷体" pitchFamily="49" charset="-122"/>
                <a:ea typeface="楷体" pitchFamily="49" charset="-122"/>
              </a:rPr>
              <a:t>或软件可能造成静电放电的产品</a:t>
            </a:r>
          </a:p>
          <a:p>
            <a:r>
              <a:rPr lang="zh-CN" altLang="en-US" sz="2400" dirty="0">
                <a:solidFill>
                  <a:schemeClr val="bg1">
                    <a:lumMod val="50000"/>
                  </a:schemeClr>
                </a:solidFill>
                <a:latin typeface="楷体" pitchFamily="49" charset="-122"/>
                <a:ea typeface="楷体" pitchFamily="49" charset="-122"/>
              </a:rPr>
              <a:t>    受微生物</a:t>
            </a:r>
            <a:r>
              <a:rPr lang="en-US" altLang="zh-CN" sz="2400" dirty="0">
                <a:solidFill>
                  <a:schemeClr val="bg1">
                    <a:lumMod val="50000"/>
                  </a:schemeClr>
                </a:solidFill>
                <a:latin typeface="楷体" pitchFamily="49" charset="-122"/>
                <a:ea typeface="楷体" pitchFamily="49" charset="-122"/>
              </a:rPr>
              <a:t>/</a:t>
            </a:r>
            <a:r>
              <a:rPr lang="zh-CN" altLang="en-US" sz="2400" dirty="0">
                <a:solidFill>
                  <a:schemeClr val="bg1">
                    <a:lumMod val="50000"/>
                  </a:schemeClr>
                </a:solidFill>
                <a:latin typeface="楷体" pitchFamily="49" charset="-122"/>
                <a:ea typeface="楷体" pitchFamily="49" charset="-122"/>
              </a:rPr>
              <a:t>微粒子清洁度影响的产品</a:t>
            </a:r>
          </a:p>
        </p:txBody>
      </p:sp>
    </p:spTree>
    <p:extLst>
      <p:ext uri="{BB962C8B-B14F-4D97-AF65-F5344CB8AC3E}">
        <p14:creationId xmlns:p14="http://schemas.microsoft.com/office/powerpoint/2010/main" val="219158111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196752"/>
            <a:ext cx="7772400" cy="576064"/>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755576" y="1916832"/>
            <a:ext cx="7920880" cy="4608512"/>
          </a:xfrm>
        </p:spPr>
        <p:txBody>
          <a:bodyPr/>
          <a:lstStyle/>
          <a:p>
            <a:pPr algn="l"/>
            <a:r>
              <a:rPr lang="en-US" altLang="zh-CN" sz="2400" dirty="0"/>
              <a:t>7.1 </a:t>
            </a:r>
            <a:r>
              <a:rPr lang="zh-CN" altLang="en-US" sz="2400" dirty="0"/>
              <a:t>产品实现的策划</a:t>
            </a:r>
            <a:endParaRPr lang="en-US" altLang="zh-CN" sz="2400" dirty="0"/>
          </a:p>
          <a:p>
            <a:pPr algn="l"/>
            <a:r>
              <a:rPr lang="zh-CN" altLang="en-US" sz="2400" dirty="0"/>
              <a:t>组织应策划和开发产品实现所需的过程。产品实现的策划应与质量管理体系其他过程的要求相一致。</a:t>
            </a:r>
            <a:endParaRPr lang="en-US" altLang="zh-CN" sz="2400" dirty="0"/>
          </a:p>
          <a:p>
            <a:pPr algn="l"/>
            <a:r>
              <a:rPr lang="zh-CN" altLang="en-US" sz="2000" dirty="0">
                <a:ea typeface="楷体" pitchFamily="49" charset="-122"/>
              </a:rPr>
              <a:t>产品实现过程：了解市场需求</a:t>
            </a:r>
            <a:r>
              <a:rPr lang="en-US" altLang="zh-CN" sz="2000" dirty="0">
                <a:latin typeface="+mn-ea"/>
              </a:rPr>
              <a:t>7.2</a:t>
            </a:r>
            <a:r>
              <a:rPr lang="en-US" altLang="zh-CN" sz="2000" dirty="0">
                <a:latin typeface="+mn-ea"/>
                <a:sym typeface="Wingdings" pitchFamily="2" charset="2"/>
              </a:rPr>
              <a:t></a:t>
            </a:r>
            <a:r>
              <a:rPr lang="zh-CN" altLang="en-US" sz="2000" dirty="0">
                <a:ea typeface="楷体" pitchFamily="49" charset="-122"/>
                <a:sym typeface="Wingdings" pitchFamily="2" charset="2"/>
              </a:rPr>
              <a:t>设计</a:t>
            </a:r>
            <a:r>
              <a:rPr lang="en-US" altLang="zh-CN" sz="2000" dirty="0">
                <a:latin typeface="+mn-ea"/>
                <a:sym typeface="Wingdings" pitchFamily="2" charset="2"/>
              </a:rPr>
              <a:t>7.3</a:t>
            </a:r>
            <a:r>
              <a:rPr lang="zh-CN" altLang="en-US" sz="2000" dirty="0">
                <a:ea typeface="楷体" pitchFamily="49" charset="-122"/>
                <a:sym typeface="Wingdings" pitchFamily="2" charset="2"/>
              </a:rPr>
              <a:t>采购</a:t>
            </a:r>
            <a:r>
              <a:rPr lang="en-US" altLang="zh-CN" sz="2000" dirty="0">
                <a:latin typeface="+mn-ea"/>
                <a:sym typeface="Wingdings" pitchFamily="2" charset="2"/>
              </a:rPr>
              <a:t>7.4</a:t>
            </a:r>
            <a:r>
              <a:rPr lang="zh-CN" altLang="en-US" sz="2000" dirty="0">
                <a:ea typeface="楷体" pitchFamily="49" charset="-122"/>
                <a:sym typeface="Wingdings" pitchFamily="2" charset="2"/>
              </a:rPr>
              <a:t>生产</a:t>
            </a:r>
            <a:r>
              <a:rPr lang="en-US" altLang="zh-CN" sz="2000" dirty="0">
                <a:latin typeface="+mn-ea"/>
                <a:sym typeface="Wingdings" pitchFamily="2" charset="2"/>
              </a:rPr>
              <a:t>7.5&amp;</a:t>
            </a:r>
            <a:r>
              <a:rPr lang="zh-CN" altLang="en-US" sz="2000" dirty="0">
                <a:ea typeface="楷体" pitchFamily="49" charset="-122"/>
                <a:sym typeface="Wingdings" pitchFamily="2" charset="2"/>
              </a:rPr>
              <a:t>监视和测量设备</a:t>
            </a:r>
            <a:r>
              <a:rPr lang="en-US" altLang="zh-CN" sz="2000" dirty="0">
                <a:latin typeface="+mn-ea"/>
                <a:sym typeface="Wingdings" pitchFamily="2" charset="2"/>
              </a:rPr>
              <a:t>7.67.5</a:t>
            </a:r>
            <a:r>
              <a:rPr lang="zh-CN" altLang="en-US" sz="2000" dirty="0">
                <a:ea typeface="楷体" pitchFamily="49" charset="-122"/>
                <a:sym typeface="Wingdings" pitchFamily="2" charset="2"/>
              </a:rPr>
              <a:t>仓储</a:t>
            </a:r>
            <a:r>
              <a:rPr lang="en-US" altLang="zh-CN" sz="2000" dirty="0">
                <a:latin typeface="+mn-ea"/>
                <a:sym typeface="Wingdings" pitchFamily="2" charset="2"/>
              </a:rPr>
              <a:t>7.5</a:t>
            </a:r>
            <a:r>
              <a:rPr lang="zh-CN" altLang="en-US" sz="2000" dirty="0">
                <a:ea typeface="楷体" pitchFamily="49" charset="-122"/>
                <a:sym typeface="Wingdings" pitchFamily="2" charset="2"/>
              </a:rPr>
              <a:t>运输</a:t>
            </a:r>
            <a:r>
              <a:rPr lang="en-US" altLang="zh-CN" sz="2000" dirty="0">
                <a:latin typeface="+mn-ea"/>
                <a:sym typeface="Wingdings" pitchFamily="2" charset="2"/>
              </a:rPr>
              <a:t>7.5</a:t>
            </a:r>
            <a:r>
              <a:rPr lang="zh-CN" altLang="en-US" sz="2000" dirty="0">
                <a:ea typeface="楷体" pitchFamily="49" charset="-122"/>
                <a:sym typeface="Wingdings" pitchFamily="2" charset="2"/>
              </a:rPr>
              <a:t>交付</a:t>
            </a:r>
            <a:r>
              <a:rPr lang="en-US" altLang="zh-CN" sz="2000" dirty="0">
                <a:latin typeface="+mn-ea"/>
                <a:sym typeface="Wingdings" pitchFamily="2" charset="2"/>
              </a:rPr>
              <a:t>7.5</a:t>
            </a:r>
            <a:r>
              <a:rPr lang="zh-CN" altLang="en-US" sz="2000" dirty="0">
                <a:ea typeface="楷体" pitchFamily="49" charset="-122"/>
                <a:sym typeface="Wingdings" pitchFamily="2" charset="2"/>
              </a:rPr>
              <a:t>安装</a:t>
            </a:r>
            <a:r>
              <a:rPr lang="en-US" altLang="zh-CN" sz="2000" dirty="0">
                <a:latin typeface="+mn-ea"/>
                <a:sym typeface="Wingdings" pitchFamily="2" charset="2"/>
              </a:rPr>
              <a:t>7.2</a:t>
            </a:r>
            <a:r>
              <a:rPr lang="zh-CN" altLang="en-US" sz="2000" dirty="0">
                <a:ea typeface="楷体" pitchFamily="49" charset="-122"/>
                <a:sym typeface="Wingdings" pitchFamily="2" charset="2"/>
              </a:rPr>
              <a:t>使用</a:t>
            </a:r>
            <a:r>
              <a:rPr lang="en-US" altLang="zh-CN" sz="2000" dirty="0">
                <a:latin typeface="+mn-ea"/>
                <a:sym typeface="Wingdings" pitchFamily="2" charset="2"/>
              </a:rPr>
              <a:t>7.5</a:t>
            </a:r>
            <a:r>
              <a:rPr lang="zh-CN" altLang="en-US" sz="2000" dirty="0">
                <a:ea typeface="楷体" pitchFamily="49" charset="-122"/>
                <a:sym typeface="Wingdings" pitchFamily="2" charset="2"/>
              </a:rPr>
              <a:t>维护</a:t>
            </a:r>
            <a:r>
              <a:rPr lang="en-US" altLang="zh-CN" sz="2000" dirty="0">
                <a:latin typeface="+mn-ea"/>
                <a:sym typeface="Wingdings" pitchFamily="2" charset="2"/>
              </a:rPr>
              <a:t>7.5</a:t>
            </a:r>
            <a:r>
              <a:rPr lang="zh-CN" altLang="en-US" sz="2000" dirty="0">
                <a:ea typeface="楷体" pitchFamily="49" charset="-122"/>
                <a:sym typeface="Wingdings" pitchFamily="2" charset="2"/>
              </a:rPr>
              <a:t>报废</a:t>
            </a:r>
            <a:endParaRPr lang="en-US" altLang="zh-CN" sz="2000" dirty="0">
              <a:ea typeface="楷体" pitchFamily="49" charset="-122"/>
              <a:sym typeface="Wingdings" pitchFamily="2" charset="2"/>
            </a:endParaRPr>
          </a:p>
          <a:p>
            <a:pPr algn="l"/>
            <a:r>
              <a:rPr lang="zh-CN" altLang="en-US" sz="2000" dirty="0">
                <a:ea typeface="楷体" pitchFamily="49" charset="-122"/>
              </a:rPr>
              <a:t>产品实现过程是直接过程，管理职责、资源管理、测量分析改进是支持性过程。是直接出产品的过程。</a:t>
            </a:r>
            <a:endParaRPr lang="en-US" altLang="zh-CN" sz="2000" dirty="0">
              <a:ea typeface="楷体" pitchFamily="49" charset="-122"/>
            </a:endParaRPr>
          </a:p>
          <a:p>
            <a:pPr algn="l"/>
            <a:endParaRPr lang="zh-CN" altLang="en-US" sz="2000" dirty="0">
              <a:ea typeface="楷体" pitchFamily="49" charset="-122"/>
            </a:endParaRPr>
          </a:p>
          <a:p>
            <a:pPr algn="l"/>
            <a:r>
              <a:rPr lang="zh-CN" altLang="en-US" sz="2400" dirty="0"/>
              <a:t>组织应在产品实现过程中，将风险管理的一个或多个过程形成文件。应保留风险管理活动的记录（见 </a:t>
            </a:r>
            <a:r>
              <a:rPr lang="en-US" altLang="zh-CN" sz="2400" dirty="0"/>
              <a:t>4.2.5</a:t>
            </a:r>
            <a:r>
              <a:rPr lang="zh-CN" altLang="en-US" sz="2400" dirty="0"/>
              <a:t>）。</a:t>
            </a:r>
            <a:endParaRPr lang="en-US" altLang="zh-CN" sz="2400" dirty="0"/>
          </a:p>
          <a:p>
            <a:pPr algn="l"/>
            <a:r>
              <a:rPr lang="en-US" altLang="zh-CN" sz="2000" dirty="0">
                <a:latin typeface="+mn-ea"/>
              </a:rPr>
              <a:t>ISO13485</a:t>
            </a:r>
            <a:r>
              <a:rPr lang="zh-CN" altLang="en-US" sz="2000" dirty="0">
                <a:latin typeface="楷体" pitchFamily="49" charset="-122"/>
                <a:ea typeface="楷体" pitchFamily="49" charset="-122"/>
              </a:rPr>
              <a:t>讲的是产品的风险，</a:t>
            </a:r>
            <a:r>
              <a:rPr lang="en-US" altLang="zh-CN" sz="2000" dirty="0">
                <a:latin typeface="+mn-ea"/>
              </a:rPr>
              <a:t>ISO9001</a:t>
            </a:r>
            <a:r>
              <a:rPr lang="zh-CN" altLang="en-US" sz="2000" dirty="0">
                <a:latin typeface="楷体" pitchFamily="49" charset="-122"/>
                <a:ea typeface="楷体" pitchFamily="49" charset="-122"/>
              </a:rPr>
              <a:t>讲的是运营风险</a:t>
            </a:r>
          </a:p>
        </p:txBody>
      </p:sp>
    </p:spTree>
    <p:extLst>
      <p:ext uri="{BB962C8B-B14F-4D97-AF65-F5344CB8AC3E}">
        <p14:creationId xmlns:p14="http://schemas.microsoft.com/office/powerpoint/2010/main" val="2742928330"/>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827584" y="1772816"/>
            <a:ext cx="7776864" cy="4680520"/>
          </a:xfrm>
        </p:spPr>
        <p:txBody>
          <a:bodyPr/>
          <a:lstStyle/>
          <a:p>
            <a:pPr algn="l"/>
            <a:r>
              <a:rPr lang="en-US" altLang="zh-CN" sz="2400" dirty="0"/>
              <a:t>7.1 </a:t>
            </a:r>
            <a:r>
              <a:rPr lang="zh-CN" altLang="en-US" sz="2400" dirty="0"/>
              <a:t>产品实现的策划</a:t>
            </a:r>
            <a:endParaRPr lang="en-US" altLang="zh-CN" sz="2400" dirty="0"/>
          </a:p>
          <a:p>
            <a:pPr algn="l"/>
            <a:r>
              <a:rPr lang="zh-CN" altLang="en-US" sz="2400" dirty="0"/>
              <a:t>在策划产品实现的过程中，适当时，组织应确定以下方面的内容：</a:t>
            </a:r>
          </a:p>
          <a:p>
            <a:pPr marL="457200" indent="-457200" algn="l">
              <a:buAutoNum type="alphaLcParenR"/>
            </a:pPr>
            <a:r>
              <a:rPr lang="zh-CN" altLang="en-US" sz="2400" dirty="0"/>
              <a:t>产品的质量目标和要求；</a:t>
            </a:r>
            <a:endParaRPr lang="en-US" altLang="zh-CN" sz="2400" dirty="0"/>
          </a:p>
          <a:p>
            <a:pPr algn="l"/>
            <a:r>
              <a:rPr lang="zh-CN" altLang="en-US" sz="2000" dirty="0">
                <a:latin typeface="楷体" pitchFamily="49" charset="-122"/>
                <a:ea typeface="楷体" pitchFamily="49" charset="-122"/>
              </a:rPr>
              <a:t>产品的目标：产品的档次、定位、顾客群、产品的特性</a:t>
            </a:r>
          </a:p>
          <a:p>
            <a:pPr algn="l"/>
            <a:r>
              <a:rPr lang="en-US" altLang="zh-CN" sz="2400" dirty="0"/>
              <a:t>b) </a:t>
            </a:r>
            <a:r>
              <a:rPr lang="zh-CN" altLang="en-US" sz="2400" dirty="0"/>
              <a:t>针对产品建立过程、文件（见 </a:t>
            </a:r>
            <a:r>
              <a:rPr lang="en-US" altLang="zh-CN" sz="2400" dirty="0"/>
              <a:t>4.2.4</a:t>
            </a:r>
            <a:r>
              <a:rPr lang="zh-CN" altLang="en-US" sz="2400" dirty="0"/>
              <a:t>）和提供资源的需求，包括基础设施和工作环境；</a:t>
            </a:r>
            <a:endParaRPr lang="en-US" altLang="zh-CN" sz="2400" dirty="0"/>
          </a:p>
          <a:p>
            <a:pPr algn="l"/>
            <a:r>
              <a:rPr lang="en-US" altLang="zh-CN" sz="2400" dirty="0"/>
              <a:t>c) </a:t>
            </a:r>
            <a:r>
              <a:rPr lang="zh-CN" altLang="en-US" sz="2400" dirty="0"/>
              <a:t>针对产品所要求的验证、确认、监视、测量、检验和试验、处置、贮存、流通和可追溯性活动以及产品接收准则；</a:t>
            </a:r>
            <a:endParaRPr lang="en-US" altLang="zh-CN" sz="2400" dirty="0"/>
          </a:p>
          <a:p>
            <a:pPr algn="l"/>
            <a:r>
              <a:rPr lang="zh-CN" altLang="en-US" sz="2000" dirty="0">
                <a:latin typeface="楷体" pitchFamily="49" charset="-122"/>
                <a:ea typeface="楷体" pitchFamily="49" charset="-122"/>
              </a:rPr>
              <a:t>监视是感观行为（无数据），测量会产生数据，试验是针对确认的活动，检验是针对验证的活动</a:t>
            </a:r>
          </a:p>
          <a:p>
            <a:pPr algn="l"/>
            <a:endParaRPr lang="en-US" altLang="zh-CN" sz="2000" dirty="0">
              <a:latin typeface="楷体" pitchFamily="49" charset="-122"/>
              <a:ea typeface="楷体" pitchFamily="49" charset="-122"/>
            </a:endParaRPr>
          </a:p>
          <a:p>
            <a:pPr algn="l"/>
            <a:endParaRPr lang="en-US" altLang="zh-CN" sz="2000" dirty="0">
              <a:latin typeface="楷体" pitchFamily="49" charset="-122"/>
              <a:ea typeface="楷体" pitchFamily="49" charset="-122"/>
            </a:endParaRPr>
          </a:p>
        </p:txBody>
      </p:sp>
      <p:sp>
        <p:nvSpPr>
          <p:cNvPr id="5" name="标题 1"/>
          <p:cNvSpPr>
            <a:spLocks noGrp="1"/>
          </p:cNvSpPr>
          <p:nvPr>
            <p:ph type="ctrTitle"/>
          </p:nvPr>
        </p:nvSpPr>
        <p:spPr>
          <a:xfrm>
            <a:off x="755576" y="1196752"/>
            <a:ext cx="7772400" cy="576064"/>
          </a:xfrm>
        </p:spPr>
        <p:txBody>
          <a:bodyPr/>
          <a:lstStyle/>
          <a:p>
            <a:r>
              <a:rPr lang="en-US" altLang="zh-CN" dirty="0"/>
              <a:t>7</a:t>
            </a:r>
            <a:r>
              <a:rPr lang="zh-CN" altLang="en-US" dirty="0"/>
              <a:t>产品实现</a:t>
            </a:r>
          </a:p>
        </p:txBody>
      </p:sp>
    </p:spTree>
    <p:extLst>
      <p:ext uri="{BB962C8B-B14F-4D97-AF65-F5344CB8AC3E}">
        <p14:creationId xmlns:p14="http://schemas.microsoft.com/office/powerpoint/2010/main" val="252942333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27584" y="1700808"/>
            <a:ext cx="7920880" cy="4708981"/>
          </a:xfrm>
          <a:prstGeom prst="rect">
            <a:avLst/>
          </a:prstGeom>
        </p:spPr>
        <p:txBody>
          <a:bodyPr wrap="square">
            <a:spAutoFit/>
          </a:bodyPr>
          <a:lstStyle/>
          <a:p>
            <a:r>
              <a:rPr lang="en-US" altLang="zh-CN" sz="2400" dirty="0">
                <a:solidFill>
                  <a:schemeClr val="bg1">
                    <a:lumMod val="50000"/>
                  </a:schemeClr>
                </a:solidFill>
                <a:latin typeface="Times New Roman" pitchFamily="18" charset="0"/>
                <a:cs typeface="Times New Roman" pitchFamily="18" charset="0"/>
              </a:rPr>
              <a:t>7.1 </a:t>
            </a:r>
            <a:r>
              <a:rPr lang="zh-CN" altLang="en-US" sz="2400" dirty="0">
                <a:solidFill>
                  <a:schemeClr val="bg1">
                    <a:lumMod val="50000"/>
                  </a:schemeClr>
                </a:solidFill>
                <a:latin typeface="Times New Roman" pitchFamily="18" charset="0"/>
                <a:cs typeface="Times New Roman" pitchFamily="18" charset="0"/>
              </a:rPr>
              <a:t>产品实现的策划</a:t>
            </a:r>
            <a:endParaRPr lang="en-US" altLang="zh-CN" sz="2400" dirty="0">
              <a:solidFill>
                <a:schemeClr val="bg1">
                  <a:lumMod val="50000"/>
                </a:schemeClr>
              </a:solidFill>
              <a:latin typeface="Times New Roman" pitchFamily="18" charset="0"/>
              <a:cs typeface="Times New Roman" pitchFamily="18" charset="0"/>
            </a:endParaRPr>
          </a:p>
          <a:p>
            <a:r>
              <a:rPr lang="en-US" altLang="zh-CN" sz="2400" dirty="0">
                <a:solidFill>
                  <a:schemeClr val="bg1">
                    <a:lumMod val="50000"/>
                  </a:schemeClr>
                </a:solidFill>
                <a:latin typeface="Times New Roman" pitchFamily="18" charset="0"/>
                <a:cs typeface="Times New Roman" pitchFamily="18" charset="0"/>
              </a:rPr>
              <a:t>d) </a:t>
            </a:r>
            <a:r>
              <a:rPr lang="zh-CN" altLang="en-US" sz="2400" dirty="0">
                <a:solidFill>
                  <a:schemeClr val="bg1">
                    <a:lumMod val="50000"/>
                  </a:schemeClr>
                </a:solidFill>
                <a:latin typeface="Times New Roman" pitchFamily="18" charset="0"/>
                <a:cs typeface="Times New Roman" pitchFamily="18" charset="0"/>
              </a:rPr>
              <a:t>为实现过程及其产品满足要求提供证据所需的记录（见 </a:t>
            </a:r>
            <a:r>
              <a:rPr lang="en-US" altLang="zh-CN" sz="2400" dirty="0">
                <a:solidFill>
                  <a:schemeClr val="bg1">
                    <a:lumMod val="50000"/>
                  </a:schemeClr>
                </a:solidFill>
                <a:latin typeface="Times New Roman" pitchFamily="18" charset="0"/>
                <a:cs typeface="Times New Roman" pitchFamily="18" charset="0"/>
              </a:rPr>
              <a:t>4.2.5</a:t>
            </a:r>
            <a:r>
              <a:rPr lang="zh-CN" altLang="en-US" sz="2400" dirty="0">
                <a:solidFill>
                  <a:schemeClr val="bg1">
                    <a:lumMod val="50000"/>
                  </a:schemeClr>
                </a:solidFill>
                <a:latin typeface="Times New Roman" pitchFamily="18" charset="0"/>
                <a:cs typeface="Times New Roman" pitchFamily="18" charset="0"/>
              </a:rPr>
              <a:t>）。</a:t>
            </a:r>
            <a:endParaRPr lang="en-US" altLang="zh-CN" sz="2400" dirty="0">
              <a:solidFill>
                <a:schemeClr val="bg1">
                  <a:lumMod val="50000"/>
                </a:schemeClr>
              </a:solidFill>
              <a:latin typeface="Times New Roman" pitchFamily="18" charset="0"/>
              <a:cs typeface="Times New Roman" pitchFamily="18" charset="0"/>
            </a:endParaRPr>
          </a:p>
          <a:p>
            <a:r>
              <a:rPr lang="zh-CN" altLang="en-US" sz="2000" dirty="0">
                <a:solidFill>
                  <a:schemeClr val="bg1">
                    <a:lumMod val="50000"/>
                  </a:schemeClr>
                </a:solidFill>
                <a:latin typeface="Times New Roman" pitchFamily="18" charset="0"/>
                <a:ea typeface="楷体" pitchFamily="49" charset="-122"/>
                <a:cs typeface="Times New Roman" pitchFamily="18" charset="0"/>
              </a:rPr>
              <a:t>删除了</a:t>
            </a:r>
            <a:r>
              <a:rPr lang="en-US" altLang="zh-CN" sz="2000" dirty="0">
                <a:solidFill>
                  <a:schemeClr val="bg1">
                    <a:lumMod val="50000"/>
                  </a:schemeClr>
                </a:solidFill>
                <a:latin typeface="Times New Roman" pitchFamily="18" charset="0"/>
                <a:ea typeface="楷体" pitchFamily="49" charset="-122"/>
                <a:cs typeface="Times New Roman" pitchFamily="18" charset="0"/>
              </a:rPr>
              <a:t>7.3</a:t>
            </a:r>
            <a:r>
              <a:rPr lang="zh-CN" altLang="en-US" sz="2000" dirty="0">
                <a:solidFill>
                  <a:schemeClr val="bg1">
                    <a:lumMod val="50000"/>
                  </a:schemeClr>
                </a:solidFill>
                <a:latin typeface="Times New Roman" pitchFamily="18" charset="0"/>
                <a:ea typeface="楷体" pitchFamily="49" charset="-122"/>
                <a:cs typeface="Times New Roman" pitchFamily="18" charset="0"/>
              </a:rPr>
              <a:t>设计和开发的组织，必要的验证和确认的设计信息可作为策划记录的一部分</a:t>
            </a:r>
            <a:endParaRPr lang="en-US" altLang="zh-CN" sz="2000" dirty="0">
              <a:solidFill>
                <a:schemeClr val="bg1">
                  <a:lumMod val="50000"/>
                </a:schemeClr>
              </a:solidFill>
              <a:latin typeface="Times New Roman" pitchFamily="18" charset="0"/>
              <a:ea typeface="楷体" pitchFamily="49" charset="-122"/>
              <a:cs typeface="Times New Roman" pitchFamily="18" charset="0"/>
            </a:endParaRPr>
          </a:p>
          <a:p>
            <a:endParaRPr lang="zh-CN" altLang="en-US" sz="2000" dirty="0">
              <a:solidFill>
                <a:schemeClr val="bg1">
                  <a:lumMod val="50000"/>
                </a:schemeClr>
              </a:solidFill>
              <a:latin typeface="Times New Roman" pitchFamily="18" charset="0"/>
              <a:ea typeface="楷体" pitchFamily="49" charset="-122"/>
              <a:cs typeface="Times New Roman" pitchFamily="18" charset="0"/>
            </a:endParaRPr>
          </a:p>
          <a:p>
            <a:r>
              <a:rPr lang="zh-CN" altLang="en-US" sz="2400" dirty="0">
                <a:solidFill>
                  <a:schemeClr val="bg1">
                    <a:lumMod val="50000"/>
                  </a:schemeClr>
                </a:solidFill>
                <a:latin typeface="Times New Roman" pitchFamily="18" charset="0"/>
                <a:cs typeface="Times New Roman" pitchFamily="18" charset="0"/>
              </a:rPr>
              <a:t>此策划的输出应以适合于组织运作方式的形式形成文件。</a:t>
            </a:r>
            <a:endParaRPr lang="en-US" altLang="zh-CN" sz="2400" dirty="0">
              <a:solidFill>
                <a:schemeClr val="bg1">
                  <a:lumMod val="50000"/>
                </a:schemeClr>
              </a:solidFill>
              <a:latin typeface="Times New Roman" pitchFamily="18" charset="0"/>
              <a:cs typeface="Times New Roman" pitchFamily="18" charset="0"/>
            </a:endParaRPr>
          </a:p>
          <a:p>
            <a:r>
              <a:rPr lang="zh-CN" altLang="en-US" sz="2000" dirty="0">
                <a:solidFill>
                  <a:schemeClr val="bg1">
                    <a:lumMod val="50000"/>
                  </a:schemeClr>
                </a:solidFill>
                <a:latin typeface="Times New Roman" pitchFamily="18" charset="0"/>
                <a:ea typeface="楷体" pitchFamily="49" charset="-122"/>
                <a:cs typeface="Times New Roman" pitchFamily="18" charset="0"/>
              </a:rPr>
              <a:t>策划输出考虑企业的运作方式：可以是书面的、口头的、因组织规模、产品特点而定。</a:t>
            </a:r>
            <a:endParaRPr lang="en-US" altLang="zh-CN" sz="2000" dirty="0">
              <a:solidFill>
                <a:schemeClr val="bg1">
                  <a:lumMod val="50000"/>
                </a:schemeClr>
              </a:solidFill>
              <a:latin typeface="Times New Roman" pitchFamily="18" charset="0"/>
              <a:ea typeface="楷体" pitchFamily="49" charset="-122"/>
              <a:cs typeface="Times New Roman" pitchFamily="18" charset="0"/>
            </a:endParaRPr>
          </a:p>
          <a:p>
            <a:r>
              <a:rPr lang="zh-CN" altLang="en-US" sz="2000" dirty="0">
                <a:solidFill>
                  <a:schemeClr val="bg1">
                    <a:lumMod val="50000"/>
                  </a:schemeClr>
                </a:solidFill>
                <a:latin typeface="Times New Roman" pitchFamily="18" charset="0"/>
                <a:ea typeface="楷体" pitchFamily="49" charset="-122"/>
                <a:cs typeface="Times New Roman" pitchFamily="18" charset="0"/>
              </a:rPr>
              <a:t>策划结果的输出文件，通常以质量计划的形式呈现。</a:t>
            </a:r>
            <a:endParaRPr lang="en-US" altLang="zh-CN" sz="2000" dirty="0">
              <a:solidFill>
                <a:schemeClr val="bg1">
                  <a:lumMod val="50000"/>
                </a:schemeClr>
              </a:solidFill>
              <a:latin typeface="Times New Roman" pitchFamily="18" charset="0"/>
              <a:ea typeface="楷体" pitchFamily="49" charset="-122"/>
              <a:cs typeface="Times New Roman" pitchFamily="18" charset="0"/>
            </a:endParaRPr>
          </a:p>
          <a:p>
            <a:r>
              <a:rPr lang="zh-CN" altLang="en-US" sz="2000" dirty="0">
                <a:solidFill>
                  <a:schemeClr val="bg1">
                    <a:lumMod val="50000"/>
                  </a:schemeClr>
                </a:solidFill>
                <a:latin typeface="Times New Roman" pitchFamily="18" charset="0"/>
                <a:ea typeface="楷体" pitchFamily="49" charset="-122"/>
                <a:cs typeface="Times New Roman" pitchFamily="18" charset="0"/>
              </a:rPr>
              <a:t>质量计划的概念：对特定的客体规定由谁及何时应使用哪些程序和相关资源的文件</a:t>
            </a:r>
            <a:endParaRPr lang="en-US" altLang="zh-CN" sz="2000" dirty="0">
              <a:solidFill>
                <a:schemeClr val="bg1">
                  <a:lumMod val="50000"/>
                </a:schemeClr>
              </a:solidFill>
              <a:latin typeface="Times New Roman" pitchFamily="18" charset="0"/>
              <a:ea typeface="楷体" pitchFamily="49" charset="-122"/>
              <a:cs typeface="Times New Roman" pitchFamily="18" charset="0"/>
            </a:endParaRPr>
          </a:p>
          <a:p>
            <a:endParaRPr lang="zh-CN" altLang="en-US" sz="2000" dirty="0">
              <a:solidFill>
                <a:schemeClr val="bg1">
                  <a:lumMod val="50000"/>
                </a:schemeClr>
              </a:solidFill>
              <a:latin typeface="Times New Roman" pitchFamily="18" charset="0"/>
              <a:ea typeface="楷体" pitchFamily="49" charset="-122"/>
              <a:cs typeface="Times New Roman" pitchFamily="18" charset="0"/>
            </a:endParaRPr>
          </a:p>
          <a:p>
            <a:r>
              <a:rPr lang="zh-CN" altLang="en-US" sz="2400" dirty="0">
                <a:solidFill>
                  <a:schemeClr val="bg1">
                    <a:lumMod val="50000"/>
                  </a:schemeClr>
                </a:solidFill>
                <a:latin typeface="Times New Roman" pitchFamily="18" charset="0"/>
                <a:cs typeface="Times New Roman" pitchFamily="18" charset="0"/>
              </a:rPr>
              <a:t>注：更多信息见 </a:t>
            </a:r>
            <a:r>
              <a:rPr lang="en-US" altLang="zh-CN" sz="2400" dirty="0">
                <a:solidFill>
                  <a:schemeClr val="bg1">
                    <a:lumMod val="50000"/>
                  </a:schemeClr>
                </a:solidFill>
                <a:latin typeface="Times New Roman" pitchFamily="18" charset="0"/>
                <a:cs typeface="Times New Roman" pitchFamily="18" charset="0"/>
              </a:rPr>
              <a:t>ISO14971</a:t>
            </a:r>
            <a:r>
              <a:rPr lang="zh-CN" altLang="en-US" sz="2400" dirty="0">
                <a:solidFill>
                  <a:schemeClr val="bg1">
                    <a:lumMod val="50000"/>
                  </a:schemeClr>
                </a:solidFill>
                <a:latin typeface="Times New Roman" pitchFamily="18" charset="0"/>
                <a:cs typeface="Times New Roman" pitchFamily="18" charset="0"/>
              </a:rPr>
              <a:t>。</a:t>
            </a:r>
          </a:p>
        </p:txBody>
      </p:sp>
      <p:sp>
        <p:nvSpPr>
          <p:cNvPr id="7" name="标题 1"/>
          <p:cNvSpPr>
            <a:spLocks noGrp="1"/>
          </p:cNvSpPr>
          <p:nvPr>
            <p:ph type="ctrTitle"/>
          </p:nvPr>
        </p:nvSpPr>
        <p:spPr>
          <a:xfrm>
            <a:off x="755576" y="1196752"/>
            <a:ext cx="7772400" cy="576064"/>
          </a:xfrm>
        </p:spPr>
        <p:txBody>
          <a:bodyPr/>
          <a:lstStyle/>
          <a:p>
            <a:r>
              <a:rPr lang="en-US" altLang="zh-CN" dirty="0"/>
              <a:t>7</a:t>
            </a:r>
            <a:r>
              <a:rPr lang="zh-CN" altLang="en-US" dirty="0"/>
              <a:t>产品实现</a:t>
            </a:r>
          </a:p>
        </p:txBody>
      </p:sp>
    </p:spTree>
    <p:extLst>
      <p:ext uri="{BB962C8B-B14F-4D97-AF65-F5344CB8AC3E}">
        <p14:creationId xmlns:p14="http://schemas.microsoft.com/office/powerpoint/2010/main" val="429110536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27584" y="1700808"/>
            <a:ext cx="7920880" cy="3416320"/>
          </a:xfrm>
          <a:prstGeom prst="rect">
            <a:avLst/>
          </a:prstGeom>
        </p:spPr>
        <p:txBody>
          <a:bodyPr wrap="square">
            <a:spAutoFit/>
          </a:bodyPr>
          <a:lstStyle/>
          <a:p>
            <a:r>
              <a:rPr lang="zh-CN" altLang="en-US" sz="2400" dirty="0">
                <a:solidFill>
                  <a:schemeClr val="bg1">
                    <a:lumMod val="50000"/>
                  </a:schemeClr>
                </a:solidFill>
                <a:latin typeface="Times New Roman" pitchFamily="18" charset="0"/>
                <a:cs typeface="Times New Roman" pitchFamily="18" charset="0"/>
              </a:rPr>
              <a:t>软件</a:t>
            </a:r>
            <a:endParaRPr lang="en-US" altLang="zh-CN" sz="2400" dirty="0">
              <a:solidFill>
                <a:schemeClr val="bg1">
                  <a:lumMod val="50000"/>
                </a:schemeClr>
              </a:solidFill>
              <a:latin typeface="Times New Roman" pitchFamily="18" charset="0"/>
              <a:cs typeface="Times New Roman" pitchFamily="18" charset="0"/>
            </a:endParaRPr>
          </a:p>
          <a:p>
            <a:r>
              <a:rPr lang="zh-CN" altLang="en-US" sz="2400" dirty="0">
                <a:solidFill>
                  <a:schemeClr val="bg1">
                    <a:lumMod val="50000"/>
                  </a:schemeClr>
                </a:solidFill>
                <a:latin typeface="楷体" panose="02010609060101010101" pitchFamily="49" charset="-122"/>
                <a:ea typeface="楷体" panose="02010609060101010101" pitchFamily="49" charset="-122"/>
                <a:cs typeface="Times New Roman" pitchFamily="18" charset="0"/>
              </a:rPr>
              <a:t>自己设计开发</a:t>
            </a:r>
            <a:endParaRPr lang="en-US" altLang="zh-CN" sz="2400" dirty="0">
              <a:solidFill>
                <a:schemeClr val="bg1">
                  <a:lumMod val="50000"/>
                </a:schemeClr>
              </a:solidFill>
              <a:latin typeface="楷体" panose="02010609060101010101" pitchFamily="49" charset="-122"/>
              <a:ea typeface="楷体" panose="02010609060101010101" pitchFamily="49" charset="-122"/>
              <a:cs typeface="Times New Roman" pitchFamily="18" charset="0"/>
            </a:endParaRPr>
          </a:p>
          <a:p>
            <a:r>
              <a:rPr lang="zh-CN" altLang="en-US" sz="2400" dirty="0">
                <a:solidFill>
                  <a:schemeClr val="bg1">
                    <a:lumMod val="50000"/>
                  </a:schemeClr>
                </a:solidFill>
                <a:latin typeface="楷体" panose="02010609060101010101" pitchFamily="49" charset="-122"/>
                <a:ea typeface="楷体" panose="02010609060101010101" pitchFamily="49" charset="-122"/>
                <a:cs typeface="Times New Roman" pitchFamily="18" charset="0"/>
              </a:rPr>
              <a:t>准备如下资料：</a:t>
            </a:r>
            <a:endParaRPr lang="en-US" altLang="zh-CN" sz="2400" dirty="0">
              <a:solidFill>
                <a:schemeClr val="bg1">
                  <a:lumMod val="50000"/>
                </a:schemeClr>
              </a:solidFill>
              <a:latin typeface="楷体" panose="02010609060101010101" pitchFamily="49" charset="-122"/>
              <a:ea typeface="楷体" panose="02010609060101010101" pitchFamily="49" charset="-122"/>
              <a:cs typeface="Times New Roman" pitchFamily="18" charset="0"/>
            </a:endParaRPr>
          </a:p>
          <a:p>
            <a:pPr marL="457200" indent="-457200">
              <a:buAutoNum type="arabicPeriod"/>
            </a:pPr>
            <a:r>
              <a:rPr lang="zh-CN" altLang="en-US" sz="2400" dirty="0">
                <a:solidFill>
                  <a:schemeClr val="bg1">
                    <a:lumMod val="50000"/>
                  </a:schemeClr>
                </a:solidFill>
                <a:latin typeface="楷体" panose="02010609060101010101" pitchFamily="49" charset="-122"/>
                <a:ea typeface="楷体" panose="02010609060101010101" pitchFamily="49" charset="-122"/>
                <a:cs typeface="Times New Roman" pitchFamily="18" charset="0"/>
              </a:rPr>
              <a:t>软件研究报告</a:t>
            </a:r>
            <a:endParaRPr lang="en-US" altLang="zh-CN" sz="2400" dirty="0">
              <a:solidFill>
                <a:schemeClr val="bg1">
                  <a:lumMod val="50000"/>
                </a:schemeClr>
              </a:solidFill>
              <a:latin typeface="楷体" panose="02010609060101010101" pitchFamily="49" charset="-122"/>
              <a:ea typeface="楷体" panose="02010609060101010101" pitchFamily="49" charset="-122"/>
              <a:cs typeface="Times New Roman" pitchFamily="18" charset="0"/>
            </a:endParaRPr>
          </a:p>
          <a:p>
            <a:pPr marL="457200" indent="-457200">
              <a:buAutoNum type="arabicPeriod"/>
            </a:pPr>
            <a:r>
              <a:rPr lang="zh-CN" altLang="en-US" sz="2400" dirty="0">
                <a:solidFill>
                  <a:schemeClr val="bg1">
                    <a:lumMod val="50000"/>
                  </a:schemeClr>
                </a:solidFill>
                <a:latin typeface="楷体" panose="02010609060101010101" pitchFamily="49" charset="-122"/>
                <a:ea typeface="楷体" panose="02010609060101010101" pitchFamily="49" charset="-122"/>
                <a:cs typeface="Times New Roman" pitchFamily="18" charset="0"/>
              </a:rPr>
              <a:t>测试计划</a:t>
            </a:r>
            <a:endParaRPr lang="en-US" altLang="zh-CN" sz="2400" dirty="0">
              <a:solidFill>
                <a:schemeClr val="bg1">
                  <a:lumMod val="50000"/>
                </a:schemeClr>
              </a:solidFill>
              <a:latin typeface="楷体" panose="02010609060101010101" pitchFamily="49" charset="-122"/>
              <a:ea typeface="楷体" panose="02010609060101010101" pitchFamily="49" charset="-122"/>
              <a:cs typeface="Times New Roman" pitchFamily="18" charset="0"/>
            </a:endParaRPr>
          </a:p>
          <a:p>
            <a:pPr marL="457200" indent="-457200">
              <a:buAutoNum type="arabicPeriod"/>
            </a:pPr>
            <a:r>
              <a:rPr lang="zh-CN" altLang="en-US" sz="2400" dirty="0">
                <a:solidFill>
                  <a:schemeClr val="bg1">
                    <a:lumMod val="50000"/>
                  </a:schemeClr>
                </a:solidFill>
                <a:latin typeface="楷体" panose="02010609060101010101" pitchFamily="49" charset="-122"/>
                <a:ea typeface="楷体" panose="02010609060101010101" pitchFamily="49" charset="-122"/>
                <a:cs typeface="Times New Roman" pitchFamily="18" charset="0"/>
              </a:rPr>
              <a:t>测试报告（内部、第三方注册检验报告）</a:t>
            </a:r>
            <a:endParaRPr lang="en-US" altLang="zh-CN" sz="2400" dirty="0">
              <a:solidFill>
                <a:schemeClr val="bg1">
                  <a:lumMod val="50000"/>
                </a:schemeClr>
              </a:solidFill>
              <a:latin typeface="楷体" panose="02010609060101010101" pitchFamily="49" charset="-122"/>
              <a:ea typeface="楷体" panose="02010609060101010101" pitchFamily="49" charset="-122"/>
              <a:cs typeface="Times New Roman" pitchFamily="18" charset="0"/>
            </a:endParaRPr>
          </a:p>
          <a:p>
            <a:pPr marL="457200" indent="-457200">
              <a:buAutoNum type="arabicPeriod"/>
            </a:pPr>
            <a:endParaRPr lang="en-US" altLang="zh-CN" sz="2400" dirty="0">
              <a:solidFill>
                <a:schemeClr val="bg1">
                  <a:lumMod val="50000"/>
                </a:schemeClr>
              </a:solidFill>
              <a:latin typeface="Times New Roman" pitchFamily="18" charset="0"/>
              <a:cs typeface="Times New Roman" pitchFamily="18" charset="0"/>
            </a:endParaRPr>
          </a:p>
          <a:p>
            <a:r>
              <a:rPr lang="zh-CN" altLang="en-US" sz="2400" dirty="0">
                <a:solidFill>
                  <a:schemeClr val="bg1">
                    <a:lumMod val="50000"/>
                  </a:schemeClr>
                </a:solidFill>
                <a:latin typeface="Times New Roman" pitchFamily="18" charset="0"/>
                <a:cs typeface="Times New Roman" pitchFamily="18" charset="0"/>
              </a:rPr>
              <a:t>电路板</a:t>
            </a:r>
            <a:endParaRPr lang="en-US" altLang="zh-CN" sz="2400" dirty="0">
              <a:solidFill>
                <a:schemeClr val="bg1">
                  <a:lumMod val="50000"/>
                </a:schemeClr>
              </a:solidFill>
              <a:latin typeface="Times New Roman" pitchFamily="18" charset="0"/>
              <a:cs typeface="Times New Roman" pitchFamily="18" charset="0"/>
            </a:endParaRPr>
          </a:p>
          <a:p>
            <a:r>
              <a:rPr lang="zh-CN" altLang="en-US" sz="2400" dirty="0">
                <a:solidFill>
                  <a:schemeClr val="bg1">
                    <a:lumMod val="50000"/>
                  </a:schemeClr>
                </a:solidFill>
                <a:latin typeface="楷体" panose="02010609060101010101" pitchFamily="49" charset="-122"/>
                <a:ea typeface="楷体" panose="02010609060101010101" pitchFamily="49" charset="-122"/>
                <a:cs typeface="Times New Roman" pitchFamily="18" charset="0"/>
              </a:rPr>
              <a:t>外购，目视、拨动检查</a:t>
            </a:r>
            <a:endParaRPr lang="en-US" altLang="zh-CN" sz="2400" dirty="0">
              <a:solidFill>
                <a:schemeClr val="bg1">
                  <a:lumMod val="50000"/>
                </a:schemeClr>
              </a:solidFill>
              <a:latin typeface="楷体" panose="02010609060101010101" pitchFamily="49" charset="-122"/>
              <a:ea typeface="楷体" panose="02010609060101010101" pitchFamily="49" charset="-122"/>
              <a:cs typeface="Times New Roman" pitchFamily="18" charset="0"/>
            </a:endParaRPr>
          </a:p>
        </p:txBody>
      </p:sp>
      <p:sp>
        <p:nvSpPr>
          <p:cNvPr id="7" name="标题 1"/>
          <p:cNvSpPr>
            <a:spLocks noGrp="1"/>
          </p:cNvSpPr>
          <p:nvPr>
            <p:ph type="ctrTitle"/>
          </p:nvPr>
        </p:nvSpPr>
        <p:spPr>
          <a:xfrm>
            <a:off x="755576" y="1196752"/>
            <a:ext cx="7772400" cy="576064"/>
          </a:xfrm>
        </p:spPr>
        <p:txBody>
          <a:bodyPr/>
          <a:lstStyle/>
          <a:p>
            <a:r>
              <a:rPr lang="en-US" altLang="zh-CN" dirty="0"/>
              <a:t>7</a:t>
            </a:r>
            <a:r>
              <a:rPr lang="zh-CN" altLang="en-US" dirty="0"/>
              <a:t>产品实现</a:t>
            </a:r>
          </a:p>
        </p:txBody>
      </p:sp>
    </p:spTree>
    <p:extLst>
      <p:ext uri="{BB962C8B-B14F-4D97-AF65-F5344CB8AC3E}">
        <p14:creationId xmlns:p14="http://schemas.microsoft.com/office/powerpoint/2010/main" val="362694745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55576" y="1628800"/>
            <a:ext cx="7920880" cy="5170646"/>
          </a:xfrm>
          <a:prstGeom prst="rect">
            <a:avLst/>
          </a:prstGeom>
        </p:spPr>
        <p:txBody>
          <a:bodyPr wrap="square">
            <a:spAutoFit/>
          </a:bodyPr>
          <a:lstStyle/>
          <a:p>
            <a:pPr>
              <a:lnSpc>
                <a:spcPct val="150000"/>
              </a:lnSpc>
            </a:pPr>
            <a:r>
              <a:rPr lang="zh-CN" altLang="en-US" sz="2000" dirty="0">
                <a:solidFill>
                  <a:schemeClr val="bg1">
                    <a:lumMod val="50000"/>
                  </a:schemeClr>
                </a:solidFill>
                <a:latin typeface="楷体" pitchFamily="49" charset="-122"/>
                <a:ea typeface="楷体" pitchFamily="49" charset="-122"/>
                <a:cs typeface="Times New Roman" pitchFamily="18" charset="0"/>
              </a:rPr>
              <a:t>风险管理涉及如下活动：</a:t>
            </a:r>
            <a:endParaRPr lang="en-US" altLang="zh-CN" sz="2000" dirty="0">
              <a:solidFill>
                <a:schemeClr val="bg1">
                  <a:lumMod val="50000"/>
                </a:schemeClr>
              </a:solidFill>
              <a:latin typeface="楷体" pitchFamily="49" charset="-122"/>
              <a:ea typeface="楷体" pitchFamily="49" charset="-122"/>
              <a:cs typeface="Times New Roman" pitchFamily="18" charset="0"/>
            </a:endParaRPr>
          </a:p>
          <a:p>
            <a:pPr marL="342900" indent="-342900">
              <a:lnSpc>
                <a:spcPct val="150000"/>
              </a:lnSpc>
              <a:buFont typeface="Arial" pitchFamily="34" charset="0"/>
              <a:buChar char="•"/>
            </a:pPr>
            <a:r>
              <a:rPr lang="zh-CN" altLang="en-US" sz="2000" dirty="0">
                <a:solidFill>
                  <a:schemeClr val="bg1">
                    <a:lumMod val="50000"/>
                  </a:schemeClr>
                </a:solidFill>
                <a:latin typeface="楷体" pitchFamily="49" charset="-122"/>
                <a:ea typeface="楷体" pitchFamily="49" charset="-122"/>
                <a:cs typeface="Times New Roman" pitchFamily="18" charset="0"/>
              </a:rPr>
              <a:t>在产品实现和设计开发过程中：进行风险分析，风险评价</a:t>
            </a:r>
            <a:endParaRPr lang="en-US" altLang="zh-CN" sz="2000" dirty="0">
              <a:solidFill>
                <a:schemeClr val="bg1">
                  <a:lumMod val="50000"/>
                </a:schemeClr>
              </a:solidFill>
              <a:latin typeface="楷体" pitchFamily="49" charset="-122"/>
              <a:ea typeface="楷体" pitchFamily="49" charset="-122"/>
              <a:cs typeface="Times New Roman" pitchFamily="18" charset="0"/>
            </a:endParaRPr>
          </a:p>
          <a:p>
            <a:pPr marL="342900" indent="-342900">
              <a:lnSpc>
                <a:spcPct val="150000"/>
              </a:lnSpc>
              <a:buFont typeface="Arial" pitchFamily="34" charset="0"/>
              <a:buChar char="•"/>
            </a:pPr>
            <a:r>
              <a:rPr lang="zh-CN" altLang="en-US" sz="2000" dirty="0">
                <a:solidFill>
                  <a:schemeClr val="bg1">
                    <a:lumMod val="50000"/>
                  </a:schemeClr>
                </a:solidFill>
                <a:latin typeface="楷体" pitchFamily="49" charset="-122"/>
                <a:ea typeface="楷体" pitchFamily="49" charset="-122"/>
                <a:cs typeface="Times New Roman" pitchFamily="18" charset="0"/>
              </a:rPr>
              <a:t>在采购、生产和服务过程中：进行风险控制</a:t>
            </a:r>
            <a:endParaRPr lang="en-US" altLang="zh-CN" sz="2000" dirty="0">
              <a:solidFill>
                <a:schemeClr val="bg1">
                  <a:lumMod val="50000"/>
                </a:schemeClr>
              </a:solidFill>
              <a:latin typeface="楷体" pitchFamily="49" charset="-122"/>
              <a:ea typeface="楷体" pitchFamily="49" charset="-122"/>
              <a:cs typeface="Times New Roman" pitchFamily="18" charset="0"/>
            </a:endParaRPr>
          </a:p>
          <a:p>
            <a:pPr marL="342900" indent="-342900">
              <a:lnSpc>
                <a:spcPct val="150000"/>
              </a:lnSpc>
              <a:buFont typeface="Arial" pitchFamily="34" charset="0"/>
              <a:buChar char="•"/>
            </a:pPr>
            <a:r>
              <a:rPr lang="zh-CN" altLang="en-US" sz="2000" dirty="0">
                <a:solidFill>
                  <a:schemeClr val="bg1">
                    <a:lumMod val="50000"/>
                  </a:schemeClr>
                </a:solidFill>
                <a:latin typeface="楷体" pitchFamily="49" charset="-122"/>
                <a:ea typeface="楷体" pitchFamily="49" charset="-122"/>
                <a:cs typeface="Times New Roman" pitchFamily="18" charset="0"/>
              </a:rPr>
              <a:t>在售后、安装、维护和使用过程中：收集信息</a:t>
            </a:r>
            <a:endParaRPr lang="en-US" altLang="zh-CN" sz="2000" dirty="0">
              <a:solidFill>
                <a:schemeClr val="bg1">
                  <a:lumMod val="50000"/>
                </a:schemeClr>
              </a:solidFill>
              <a:latin typeface="楷体" pitchFamily="49" charset="-122"/>
              <a:ea typeface="楷体" pitchFamily="49" charset="-122"/>
              <a:cs typeface="Times New Roman" pitchFamily="18" charset="0"/>
            </a:endParaRPr>
          </a:p>
          <a:p>
            <a:pPr marL="342900" indent="-342900">
              <a:lnSpc>
                <a:spcPct val="150000"/>
              </a:lnSpc>
              <a:buFont typeface="Arial" pitchFamily="34" charset="0"/>
              <a:buChar char="•"/>
            </a:pPr>
            <a:r>
              <a:rPr lang="zh-CN" altLang="en-US" sz="2000" dirty="0">
                <a:solidFill>
                  <a:schemeClr val="bg1">
                    <a:lumMod val="50000"/>
                  </a:schemeClr>
                </a:solidFill>
                <a:latin typeface="楷体" pitchFamily="49" charset="-122"/>
                <a:ea typeface="楷体" pitchFamily="49" charset="-122"/>
                <a:cs typeface="Times New Roman" pitchFamily="18" charset="0"/>
              </a:rPr>
              <a:t>按法规要求：报告不良事件，发布忠告性通知等</a:t>
            </a:r>
            <a:endParaRPr lang="en-US" altLang="zh-CN" sz="2000" dirty="0">
              <a:solidFill>
                <a:schemeClr val="bg1">
                  <a:lumMod val="50000"/>
                </a:schemeClr>
              </a:solidFill>
              <a:latin typeface="楷体" pitchFamily="49" charset="-122"/>
              <a:ea typeface="楷体" pitchFamily="49" charset="-122"/>
              <a:cs typeface="Times New Roman" pitchFamily="18" charset="0"/>
            </a:endParaRPr>
          </a:p>
          <a:p>
            <a:pPr>
              <a:lnSpc>
                <a:spcPct val="150000"/>
              </a:lnSpc>
            </a:pPr>
            <a:r>
              <a:rPr lang="zh-CN" altLang="en-US" sz="2000" dirty="0">
                <a:solidFill>
                  <a:schemeClr val="bg1">
                    <a:lumMod val="50000"/>
                  </a:schemeClr>
                </a:solidFill>
                <a:latin typeface="楷体" pitchFamily="49" charset="-122"/>
                <a:ea typeface="楷体" pitchFamily="49" charset="-122"/>
                <a:cs typeface="Times New Roman" pitchFamily="18" charset="0"/>
              </a:rPr>
              <a:t>风险管理的时机：</a:t>
            </a:r>
            <a:endParaRPr lang="en-US" altLang="zh-CN" sz="2000" dirty="0">
              <a:solidFill>
                <a:schemeClr val="bg1">
                  <a:lumMod val="50000"/>
                </a:schemeClr>
              </a:solidFill>
              <a:latin typeface="楷体" pitchFamily="49" charset="-122"/>
              <a:ea typeface="楷体" pitchFamily="49" charset="-122"/>
              <a:cs typeface="Times New Roman" pitchFamily="18" charset="0"/>
            </a:endParaRPr>
          </a:p>
          <a:p>
            <a:pPr marL="342900" indent="-342900">
              <a:lnSpc>
                <a:spcPct val="150000"/>
              </a:lnSpc>
              <a:buFont typeface="Arial" panose="020B0604020202020204" pitchFamily="34" charset="0"/>
              <a:buChar char="•"/>
            </a:pPr>
            <a:r>
              <a:rPr lang="zh-CN" altLang="en-US" sz="2000" dirty="0">
                <a:solidFill>
                  <a:schemeClr val="bg1">
                    <a:lumMod val="50000"/>
                  </a:schemeClr>
                </a:solidFill>
                <a:latin typeface="楷体" pitchFamily="49" charset="-122"/>
                <a:ea typeface="楷体" pitchFamily="49" charset="-122"/>
                <a:cs typeface="Times New Roman" pitchFamily="18" charset="0"/>
              </a:rPr>
              <a:t>设计开发前</a:t>
            </a:r>
            <a:r>
              <a:rPr lang="en-US" altLang="zh-CN" sz="2000" dirty="0">
                <a:solidFill>
                  <a:schemeClr val="bg1">
                    <a:lumMod val="50000"/>
                  </a:schemeClr>
                </a:solidFill>
                <a:latin typeface="楷体" pitchFamily="49" charset="-122"/>
                <a:ea typeface="楷体" pitchFamily="49" charset="-122"/>
                <a:cs typeface="Times New Roman" pitchFamily="18" charset="0"/>
              </a:rPr>
              <a:t> --- </a:t>
            </a:r>
            <a:r>
              <a:rPr lang="zh-CN" altLang="en-US" sz="2000" dirty="0">
                <a:solidFill>
                  <a:schemeClr val="bg1">
                    <a:lumMod val="50000"/>
                  </a:schemeClr>
                </a:solidFill>
                <a:latin typeface="楷体" pitchFamily="49" charset="-122"/>
                <a:ea typeface="楷体" pitchFamily="49" charset="-122"/>
                <a:cs typeface="Times New Roman" pitchFamily="18" charset="0"/>
              </a:rPr>
              <a:t>风险管理计划；</a:t>
            </a:r>
            <a:endParaRPr lang="en-US" altLang="zh-CN" sz="2000" dirty="0">
              <a:solidFill>
                <a:schemeClr val="bg1">
                  <a:lumMod val="50000"/>
                </a:schemeClr>
              </a:solidFill>
              <a:latin typeface="楷体" pitchFamily="49" charset="-122"/>
              <a:ea typeface="楷体" pitchFamily="49" charset="-122"/>
              <a:cs typeface="Times New Roman" pitchFamily="18" charset="0"/>
            </a:endParaRPr>
          </a:p>
          <a:p>
            <a:pPr marL="342900" indent="-342900">
              <a:lnSpc>
                <a:spcPct val="150000"/>
              </a:lnSpc>
              <a:buFont typeface="Arial" panose="020B0604020202020204" pitchFamily="34" charset="0"/>
              <a:buChar char="•"/>
            </a:pPr>
            <a:r>
              <a:rPr lang="zh-CN" altLang="en-US" sz="2000" dirty="0">
                <a:solidFill>
                  <a:schemeClr val="bg1">
                    <a:lumMod val="50000"/>
                  </a:schemeClr>
                </a:solidFill>
                <a:latin typeface="楷体" pitchFamily="49" charset="-122"/>
                <a:ea typeface="楷体" pitchFamily="49" charset="-122"/>
                <a:cs typeface="Times New Roman" pitchFamily="18" charset="0"/>
              </a:rPr>
              <a:t>设计开发转换前 </a:t>
            </a:r>
            <a:r>
              <a:rPr lang="en-US" altLang="zh-CN" sz="2000" dirty="0">
                <a:solidFill>
                  <a:schemeClr val="bg1">
                    <a:lumMod val="50000"/>
                  </a:schemeClr>
                </a:solidFill>
                <a:latin typeface="楷体" pitchFamily="49" charset="-122"/>
                <a:ea typeface="楷体" pitchFamily="49" charset="-122"/>
                <a:cs typeface="Times New Roman" pitchFamily="18" charset="0"/>
              </a:rPr>
              <a:t>--- </a:t>
            </a:r>
            <a:r>
              <a:rPr lang="zh-CN" altLang="en-US" sz="2000" dirty="0">
                <a:solidFill>
                  <a:schemeClr val="bg1">
                    <a:lumMod val="50000"/>
                  </a:schemeClr>
                </a:solidFill>
                <a:latin typeface="楷体" pitchFamily="49" charset="-122"/>
                <a:ea typeface="楷体" pitchFamily="49" charset="-122"/>
                <a:cs typeface="Times New Roman" pitchFamily="18" charset="0"/>
              </a:rPr>
              <a:t>风险管理报告；</a:t>
            </a:r>
            <a:endParaRPr lang="en-US" altLang="zh-CN" sz="2000" dirty="0">
              <a:solidFill>
                <a:schemeClr val="bg1">
                  <a:lumMod val="50000"/>
                </a:schemeClr>
              </a:solidFill>
              <a:latin typeface="楷体" pitchFamily="49" charset="-122"/>
              <a:ea typeface="楷体" pitchFamily="49" charset="-122"/>
              <a:cs typeface="Times New Roman" pitchFamily="18" charset="0"/>
            </a:endParaRPr>
          </a:p>
          <a:p>
            <a:pPr marL="342900" indent="-342900">
              <a:lnSpc>
                <a:spcPct val="150000"/>
              </a:lnSpc>
              <a:buFont typeface="Arial" panose="020B0604020202020204" pitchFamily="34" charset="0"/>
              <a:buChar char="•"/>
            </a:pPr>
            <a:r>
              <a:rPr lang="zh-CN" altLang="en-US" sz="2000" dirty="0">
                <a:solidFill>
                  <a:schemeClr val="bg1">
                    <a:lumMod val="50000"/>
                  </a:schemeClr>
                </a:solidFill>
                <a:latin typeface="楷体" pitchFamily="49" charset="-122"/>
                <a:ea typeface="楷体" pitchFamily="49" charset="-122"/>
                <a:cs typeface="Times New Roman" pitchFamily="18" charset="0"/>
              </a:rPr>
              <a:t>变更时（当变更对产品的功能、性能、法规有影响时）；</a:t>
            </a:r>
            <a:endParaRPr lang="en-US" altLang="zh-CN" sz="2000" dirty="0">
              <a:solidFill>
                <a:schemeClr val="bg1">
                  <a:lumMod val="50000"/>
                </a:schemeClr>
              </a:solidFill>
              <a:latin typeface="楷体" pitchFamily="49" charset="-122"/>
              <a:ea typeface="楷体" pitchFamily="49" charset="-122"/>
              <a:cs typeface="Times New Roman" pitchFamily="18" charset="0"/>
            </a:endParaRPr>
          </a:p>
          <a:p>
            <a:pPr marL="342900" indent="-342900">
              <a:lnSpc>
                <a:spcPct val="150000"/>
              </a:lnSpc>
              <a:buFont typeface="Arial" panose="020B0604020202020204" pitchFamily="34" charset="0"/>
              <a:buChar char="•"/>
            </a:pPr>
            <a:r>
              <a:rPr lang="zh-CN" altLang="en-US" sz="2000" dirty="0">
                <a:solidFill>
                  <a:schemeClr val="bg1">
                    <a:lumMod val="50000"/>
                  </a:schemeClr>
                </a:solidFill>
                <a:latin typeface="楷体" pitchFamily="49" charset="-122"/>
                <a:ea typeface="楷体" pitchFamily="49" charset="-122"/>
                <a:cs typeface="Times New Roman" pitchFamily="18" charset="0"/>
              </a:rPr>
              <a:t>新信息（知识大爆炸）对产品的影响；</a:t>
            </a:r>
            <a:endParaRPr lang="en-US" altLang="zh-CN" sz="2000" dirty="0">
              <a:solidFill>
                <a:schemeClr val="bg1">
                  <a:lumMod val="50000"/>
                </a:schemeClr>
              </a:solidFill>
              <a:latin typeface="楷体" pitchFamily="49" charset="-122"/>
              <a:ea typeface="楷体" pitchFamily="49" charset="-122"/>
              <a:cs typeface="Times New Roman" pitchFamily="18" charset="0"/>
            </a:endParaRPr>
          </a:p>
          <a:p>
            <a:pPr marL="342900" indent="-342900">
              <a:lnSpc>
                <a:spcPct val="150000"/>
              </a:lnSpc>
              <a:buFont typeface="Arial" panose="020B0604020202020204" pitchFamily="34" charset="0"/>
              <a:buChar char="•"/>
            </a:pPr>
            <a:r>
              <a:rPr lang="zh-CN" altLang="en-US" sz="2000" dirty="0">
                <a:solidFill>
                  <a:schemeClr val="bg1">
                    <a:lumMod val="50000"/>
                  </a:schemeClr>
                </a:solidFill>
                <a:latin typeface="楷体" pitchFamily="49" charset="-122"/>
                <a:ea typeface="楷体" pitchFamily="49" charset="-122"/>
                <a:cs typeface="Times New Roman" pitchFamily="18" charset="0"/>
              </a:rPr>
              <a:t>每年的定期评审（监管机构要求）</a:t>
            </a:r>
          </a:p>
        </p:txBody>
      </p:sp>
      <p:sp>
        <p:nvSpPr>
          <p:cNvPr id="7" name="标题 1"/>
          <p:cNvSpPr>
            <a:spLocks noGrp="1"/>
          </p:cNvSpPr>
          <p:nvPr>
            <p:ph type="ctrTitle"/>
          </p:nvPr>
        </p:nvSpPr>
        <p:spPr>
          <a:xfrm>
            <a:off x="755576" y="1196752"/>
            <a:ext cx="7772400" cy="576064"/>
          </a:xfrm>
        </p:spPr>
        <p:txBody>
          <a:bodyPr/>
          <a:lstStyle/>
          <a:p>
            <a:r>
              <a:rPr lang="en-US" altLang="zh-CN" dirty="0"/>
              <a:t>7</a:t>
            </a:r>
            <a:r>
              <a:rPr lang="zh-CN" altLang="en-US" dirty="0"/>
              <a:t>产品实现</a:t>
            </a:r>
          </a:p>
        </p:txBody>
      </p:sp>
    </p:spTree>
    <p:extLst>
      <p:ext uri="{BB962C8B-B14F-4D97-AF65-F5344CB8AC3E}">
        <p14:creationId xmlns:p14="http://schemas.microsoft.com/office/powerpoint/2010/main" val="3643853908"/>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55576" y="1628800"/>
            <a:ext cx="7920880" cy="4801314"/>
          </a:xfrm>
          <a:prstGeom prst="rect">
            <a:avLst/>
          </a:prstGeom>
        </p:spPr>
        <p:txBody>
          <a:bodyPr wrap="square">
            <a:spAutoFit/>
          </a:bodyPr>
          <a:lstStyle/>
          <a:p>
            <a:pPr>
              <a:lnSpc>
                <a:spcPct val="150000"/>
              </a:lnSpc>
            </a:pPr>
            <a:r>
              <a:rPr lang="zh-CN" altLang="en-US" sz="2400" dirty="0">
                <a:solidFill>
                  <a:schemeClr val="bg1">
                    <a:lumMod val="50000"/>
                  </a:schemeClr>
                </a:solidFill>
                <a:latin typeface="楷体" pitchFamily="49" charset="-122"/>
                <a:ea typeface="楷体" pitchFamily="49" charset="-122"/>
                <a:cs typeface="Times New Roman" pitchFamily="18" charset="0"/>
              </a:rPr>
              <a:t>风险管理步骤</a:t>
            </a:r>
            <a:endParaRPr lang="en-US" altLang="zh-CN" sz="2400" dirty="0">
              <a:solidFill>
                <a:schemeClr val="bg1">
                  <a:lumMod val="50000"/>
                </a:schemeClr>
              </a:solidFill>
              <a:latin typeface="楷体" pitchFamily="49" charset="-122"/>
              <a:ea typeface="楷体" pitchFamily="49" charset="-122"/>
              <a:cs typeface="Times New Roman" pitchFamily="18" charset="0"/>
            </a:endParaRPr>
          </a:p>
          <a:p>
            <a:pPr marL="457200" indent="-457200">
              <a:lnSpc>
                <a:spcPct val="150000"/>
              </a:lnSpc>
              <a:buFont typeface="+mj-lt"/>
              <a:buAutoNum type="arabicPeriod"/>
            </a:pPr>
            <a:r>
              <a:rPr lang="zh-CN" altLang="en-US" dirty="0">
                <a:solidFill>
                  <a:schemeClr val="bg1">
                    <a:lumMod val="50000"/>
                  </a:schemeClr>
                </a:solidFill>
                <a:latin typeface="楷体" pitchFamily="49" charset="-122"/>
                <a:ea typeface="楷体" pitchFamily="49" charset="-122"/>
                <a:cs typeface="Times New Roman" pitchFamily="18" charset="0"/>
              </a:rPr>
              <a:t>医疗器械的定性和定量特性的判定；</a:t>
            </a:r>
            <a:endParaRPr lang="en-US" altLang="zh-CN" dirty="0">
              <a:solidFill>
                <a:schemeClr val="bg1">
                  <a:lumMod val="50000"/>
                </a:schemeClr>
              </a:solidFill>
              <a:latin typeface="楷体" pitchFamily="49" charset="-122"/>
              <a:ea typeface="楷体" pitchFamily="49" charset="-122"/>
              <a:cs typeface="Times New Roman" pitchFamily="18" charset="0"/>
            </a:endParaRPr>
          </a:p>
          <a:p>
            <a:pPr marL="457200" indent="-457200">
              <a:lnSpc>
                <a:spcPct val="150000"/>
              </a:lnSpc>
              <a:buFont typeface="+mj-lt"/>
              <a:buAutoNum type="arabicPeriod"/>
            </a:pPr>
            <a:r>
              <a:rPr lang="zh-CN" altLang="en-US" dirty="0">
                <a:solidFill>
                  <a:schemeClr val="bg1">
                    <a:lumMod val="50000"/>
                  </a:schemeClr>
                </a:solidFill>
                <a:latin typeface="楷体" pitchFamily="49" charset="-122"/>
                <a:ea typeface="楷体" pitchFamily="49" charset="-122"/>
                <a:cs typeface="Times New Roman" pitchFamily="18" charset="0"/>
              </a:rPr>
              <a:t>判定可能的危害；</a:t>
            </a:r>
            <a:endParaRPr lang="en-US" altLang="zh-CN" dirty="0">
              <a:solidFill>
                <a:schemeClr val="bg1">
                  <a:lumMod val="50000"/>
                </a:schemeClr>
              </a:solidFill>
              <a:latin typeface="楷体" pitchFamily="49" charset="-122"/>
              <a:ea typeface="楷体" pitchFamily="49" charset="-122"/>
              <a:cs typeface="Times New Roman" pitchFamily="18" charset="0"/>
            </a:endParaRPr>
          </a:p>
          <a:p>
            <a:pPr marL="457200" indent="-457200">
              <a:lnSpc>
                <a:spcPct val="150000"/>
              </a:lnSpc>
              <a:buFont typeface="+mj-lt"/>
              <a:buAutoNum type="arabicPeriod"/>
            </a:pPr>
            <a:r>
              <a:rPr lang="zh-CN" altLang="en-US" dirty="0">
                <a:solidFill>
                  <a:schemeClr val="bg1">
                    <a:lumMod val="50000"/>
                  </a:schemeClr>
                </a:solidFill>
                <a:latin typeface="楷体" pitchFamily="49" charset="-122"/>
                <a:ea typeface="楷体" pitchFamily="49" charset="-122"/>
                <a:cs typeface="Times New Roman" pitchFamily="18" charset="0"/>
              </a:rPr>
              <a:t>对每项危害的风险进行估计；</a:t>
            </a:r>
            <a:endParaRPr lang="en-US" altLang="zh-CN" dirty="0">
              <a:solidFill>
                <a:schemeClr val="bg1">
                  <a:lumMod val="50000"/>
                </a:schemeClr>
              </a:solidFill>
              <a:latin typeface="楷体" pitchFamily="49" charset="-122"/>
              <a:ea typeface="楷体" pitchFamily="49" charset="-122"/>
              <a:cs typeface="Times New Roman" pitchFamily="18" charset="0"/>
            </a:endParaRPr>
          </a:p>
          <a:p>
            <a:pPr marL="457200" indent="-457200">
              <a:lnSpc>
                <a:spcPct val="150000"/>
              </a:lnSpc>
              <a:buFont typeface="+mj-lt"/>
              <a:buAutoNum type="arabicPeriod"/>
            </a:pPr>
            <a:r>
              <a:rPr lang="zh-CN" altLang="en-US" dirty="0">
                <a:solidFill>
                  <a:schemeClr val="bg1">
                    <a:lumMod val="50000"/>
                  </a:schemeClr>
                </a:solidFill>
                <a:latin typeface="楷体" pitchFamily="49" charset="-122"/>
                <a:ea typeface="楷体" pitchFamily="49" charset="-122"/>
                <a:cs typeface="Times New Roman" pitchFamily="18" charset="0"/>
              </a:rPr>
              <a:t>降低风险；</a:t>
            </a:r>
            <a:endParaRPr lang="en-US" altLang="zh-CN" dirty="0">
              <a:solidFill>
                <a:schemeClr val="bg1">
                  <a:lumMod val="50000"/>
                </a:schemeClr>
              </a:solidFill>
              <a:latin typeface="楷体" pitchFamily="49" charset="-122"/>
              <a:ea typeface="楷体" pitchFamily="49" charset="-122"/>
              <a:cs typeface="Times New Roman" pitchFamily="18" charset="0"/>
            </a:endParaRPr>
          </a:p>
          <a:p>
            <a:pPr marL="457200" indent="-457200">
              <a:lnSpc>
                <a:spcPct val="150000"/>
              </a:lnSpc>
              <a:buFont typeface="+mj-lt"/>
              <a:buAutoNum type="arabicPeriod"/>
            </a:pPr>
            <a:r>
              <a:rPr lang="zh-CN" altLang="en-US" dirty="0">
                <a:solidFill>
                  <a:schemeClr val="bg1">
                    <a:lumMod val="50000"/>
                  </a:schemeClr>
                </a:solidFill>
                <a:latin typeface="楷体" pitchFamily="49" charset="-122"/>
                <a:ea typeface="楷体" pitchFamily="49" charset="-122"/>
                <a:cs typeface="Times New Roman" pitchFamily="18" charset="0"/>
              </a:rPr>
              <a:t>降低风险过程中其它危害产生的可能性；</a:t>
            </a:r>
            <a:endParaRPr lang="en-US" altLang="zh-CN" dirty="0">
              <a:solidFill>
                <a:schemeClr val="bg1">
                  <a:lumMod val="50000"/>
                </a:schemeClr>
              </a:solidFill>
              <a:latin typeface="楷体" pitchFamily="49" charset="-122"/>
              <a:ea typeface="楷体" pitchFamily="49" charset="-122"/>
              <a:cs typeface="Times New Roman" pitchFamily="18" charset="0"/>
            </a:endParaRPr>
          </a:p>
          <a:p>
            <a:pPr marL="457200" indent="-457200">
              <a:lnSpc>
                <a:spcPct val="150000"/>
              </a:lnSpc>
              <a:buFont typeface="+mj-lt"/>
              <a:buAutoNum type="arabicPeriod"/>
            </a:pPr>
            <a:r>
              <a:rPr lang="zh-CN" altLang="en-US" dirty="0">
                <a:solidFill>
                  <a:schemeClr val="bg1">
                    <a:lumMod val="50000"/>
                  </a:schemeClr>
                </a:solidFill>
                <a:latin typeface="楷体" pitchFamily="49" charset="-122"/>
                <a:ea typeface="楷体" pitchFamily="49" charset="-122"/>
                <a:cs typeface="Times New Roman" pitchFamily="18" charset="0"/>
              </a:rPr>
              <a:t>明确所有已判定的危害已评估；</a:t>
            </a:r>
            <a:endParaRPr lang="en-US" altLang="zh-CN" dirty="0">
              <a:solidFill>
                <a:schemeClr val="bg1">
                  <a:lumMod val="50000"/>
                </a:schemeClr>
              </a:solidFill>
              <a:latin typeface="楷体" pitchFamily="49" charset="-122"/>
              <a:ea typeface="楷体" pitchFamily="49" charset="-122"/>
              <a:cs typeface="Times New Roman" pitchFamily="18" charset="0"/>
            </a:endParaRPr>
          </a:p>
          <a:p>
            <a:pPr marL="457200" indent="-457200">
              <a:lnSpc>
                <a:spcPct val="150000"/>
              </a:lnSpc>
              <a:buFont typeface="+mj-lt"/>
              <a:buAutoNum type="arabicPeriod"/>
            </a:pPr>
            <a:r>
              <a:rPr lang="zh-CN" altLang="en-US" dirty="0">
                <a:solidFill>
                  <a:schemeClr val="bg1">
                    <a:lumMod val="50000"/>
                  </a:schemeClr>
                </a:solidFill>
                <a:latin typeface="楷体" pitchFamily="49" charset="-122"/>
                <a:ea typeface="楷体" pitchFamily="49" charset="-122"/>
                <a:cs typeface="Times New Roman" pitchFamily="18" charset="0"/>
              </a:rPr>
              <a:t>风险报告；</a:t>
            </a:r>
            <a:endParaRPr lang="en-US" altLang="zh-CN" dirty="0">
              <a:solidFill>
                <a:schemeClr val="bg1">
                  <a:lumMod val="50000"/>
                </a:schemeClr>
              </a:solidFill>
              <a:latin typeface="楷体" pitchFamily="49" charset="-122"/>
              <a:ea typeface="楷体" pitchFamily="49" charset="-122"/>
              <a:cs typeface="Times New Roman" pitchFamily="18" charset="0"/>
            </a:endParaRPr>
          </a:p>
          <a:p>
            <a:pPr marL="457200" indent="-457200">
              <a:lnSpc>
                <a:spcPct val="150000"/>
              </a:lnSpc>
              <a:buFont typeface="+mj-lt"/>
              <a:buAutoNum type="arabicPeriod"/>
            </a:pPr>
            <a:r>
              <a:rPr lang="zh-CN" altLang="en-US" dirty="0">
                <a:solidFill>
                  <a:schemeClr val="bg1">
                    <a:lumMod val="50000"/>
                  </a:schemeClr>
                </a:solidFill>
                <a:latin typeface="楷体" pitchFamily="49" charset="-122"/>
                <a:ea typeface="楷体" pitchFamily="49" charset="-122"/>
                <a:cs typeface="Times New Roman" pitchFamily="18" charset="0"/>
              </a:rPr>
              <a:t>进行风险评审。</a:t>
            </a:r>
            <a:endParaRPr lang="en-US" altLang="zh-CN" dirty="0">
              <a:solidFill>
                <a:schemeClr val="bg1">
                  <a:lumMod val="50000"/>
                </a:schemeClr>
              </a:solidFill>
              <a:latin typeface="楷体" pitchFamily="49" charset="-122"/>
              <a:ea typeface="楷体" pitchFamily="49" charset="-122"/>
              <a:cs typeface="Times New Roman" pitchFamily="18" charset="0"/>
            </a:endParaRPr>
          </a:p>
          <a:p>
            <a:pPr>
              <a:lnSpc>
                <a:spcPct val="150000"/>
              </a:lnSpc>
            </a:pPr>
            <a:r>
              <a:rPr lang="zh-CN" altLang="en-US" dirty="0">
                <a:solidFill>
                  <a:schemeClr val="bg1">
                    <a:lumMod val="50000"/>
                  </a:schemeClr>
                </a:solidFill>
                <a:latin typeface="楷体" pitchFamily="49" charset="-122"/>
                <a:ea typeface="楷体" pitchFamily="49" charset="-122"/>
                <a:cs typeface="Times New Roman" pitchFamily="18" charset="0"/>
              </a:rPr>
              <a:t>危害：危险源，危害处境：危险情况，损害：伤害，剩余风险：采取措施后还存在的或遗留的</a:t>
            </a:r>
            <a:endParaRPr lang="zh-CN" altLang="en-US" sz="2000" dirty="0">
              <a:solidFill>
                <a:schemeClr val="bg1">
                  <a:lumMod val="50000"/>
                </a:schemeClr>
              </a:solidFill>
              <a:latin typeface="楷体" pitchFamily="49" charset="-122"/>
              <a:ea typeface="楷体" pitchFamily="49" charset="-122"/>
              <a:cs typeface="Times New Roman" pitchFamily="18" charset="0"/>
            </a:endParaRPr>
          </a:p>
        </p:txBody>
      </p:sp>
      <p:sp>
        <p:nvSpPr>
          <p:cNvPr id="7" name="标题 1"/>
          <p:cNvSpPr>
            <a:spLocks noGrp="1"/>
          </p:cNvSpPr>
          <p:nvPr>
            <p:ph type="ctrTitle"/>
          </p:nvPr>
        </p:nvSpPr>
        <p:spPr>
          <a:xfrm>
            <a:off x="755576" y="1196752"/>
            <a:ext cx="7772400" cy="576064"/>
          </a:xfrm>
        </p:spPr>
        <p:txBody>
          <a:bodyPr/>
          <a:lstStyle/>
          <a:p>
            <a:r>
              <a:rPr lang="en-US" altLang="zh-CN" dirty="0"/>
              <a:t>7</a:t>
            </a:r>
            <a:r>
              <a:rPr lang="zh-CN" altLang="en-US" dirty="0"/>
              <a:t>产品实现</a:t>
            </a:r>
          </a:p>
        </p:txBody>
      </p:sp>
    </p:spTree>
    <p:extLst>
      <p:ext uri="{BB962C8B-B14F-4D97-AF65-F5344CB8AC3E}">
        <p14:creationId xmlns:p14="http://schemas.microsoft.com/office/powerpoint/2010/main" val="3465256509"/>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p:cNvSpPr>
            <a:spLocks noGrp="1"/>
          </p:cNvSpPr>
          <p:nvPr>
            <p:ph type="ctrTitle"/>
          </p:nvPr>
        </p:nvSpPr>
        <p:spPr>
          <a:xfrm>
            <a:off x="755576" y="1124744"/>
            <a:ext cx="7772400" cy="576064"/>
          </a:xfrm>
        </p:spPr>
        <p:txBody>
          <a:bodyPr/>
          <a:lstStyle/>
          <a:p>
            <a:r>
              <a:rPr lang="en-US" altLang="zh-CN" dirty="0"/>
              <a:t>7</a:t>
            </a:r>
            <a:r>
              <a:rPr lang="zh-CN" altLang="en-US" dirty="0"/>
              <a:t>产品实现</a:t>
            </a:r>
          </a:p>
        </p:txBody>
      </p:sp>
      <p:sp>
        <p:nvSpPr>
          <p:cNvPr id="2" name="矩形 1"/>
          <p:cNvSpPr/>
          <p:nvPr/>
        </p:nvSpPr>
        <p:spPr>
          <a:xfrm>
            <a:off x="1915324" y="1697380"/>
            <a:ext cx="3528392" cy="288032"/>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chemeClr val="tx1"/>
                </a:solidFill>
                <a:latin typeface="楷体" pitchFamily="49" charset="-122"/>
                <a:ea typeface="楷体" pitchFamily="49" charset="-122"/>
              </a:rPr>
              <a:t>A </a:t>
            </a:r>
            <a:r>
              <a:rPr lang="zh-CN" altLang="en-US" sz="1400" dirty="0">
                <a:solidFill>
                  <a:schemeClr val="tx1"/>
                </a:solidFill>
                <a:latin typeface="楷体" pitchFamily="49" charset="-122"/>
                <a:ea typeface="楷体" pitchFamily="49" charset="-122"/>
              </a:rPr>
              <a:t>风险分析</a:t>
            </a:r>
          </a:p>
        </p:txBody>
      </p:sp>
      <p:sp>
        <p:nvSpPr>
          <p:cNvPr id="6" name="矩形 5"/>
          <p:cNvSpPr/>
          <p:nvPr/>
        </p:nvSpPr>
        <p:spPr>
          <a:xfrm>
            <a:off x="1915324" y="2006372"/>
            <a:ext cx="3528392" cy="69912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latin typeface="楷体" pitchFamily="49" charset="-122"/>
                <a:ea typeface="楷体" pitchFamily="49" charset="-122"/>
              </a:rPr>
              <a:t>预期的用途（</a:t>
            </a:r>
            <a:r>
              <a:rPr lang="en-US" altLang="zh-CN" sz="1400" dirty="0">
                <a:solidFill>
                  <a:schemeClr val="tx1"/>
                </a:solidFill>
                <a:latin typeface="楷体" pitchFamily="49" charset="-122"/>
                <a:ea typeface="楷体" pitchFamily="49" charset="-122"/>
              </a:rPr>
              <a:t>4.2</a:t>
            </a:r>
            <a:r>
              <a:rPr lang="zh-CN" altLang="en-US" sz="1400" dirty="0">
                <a:solidFill>
                  <a:schemeClr val="tx1"/>
                </a:solidFill>
                <a:latin typeface="楷体" pitchFamily="49" charset="-122"/>
                <a:ea typeface="楷体" pitchFamily="49" charset="-122"/>
              </a:rPr>
              <a:t>）</a:t>
            </a:r>
            <a:endParaRPr lang="en-US" altLang="zh-CN" sz="1400" dirty="0">
              <a:solidFill>
                <a:schemeClr val="tx1"/>
              </a:solidFill>
              <a:latin typeface="楷体" pitchFamily="49" charset="-122"/>
              <a:ea typeface="楷体" pitchFamily="49" charset="-122"/>
            </a:endParaRPr>
          </a:p>
          <a:p>
            <a:pPr algn="ctr"/>
            <a:r>
              <a:rPr lang="zh-CN" altLang="en-US" sz="1400" dirty="0">
                <a:solidFill>
                  <a:schemeClr val="tx1"/>
                </a:solidFill>
                <a:latin typeface="楷体" pitchFamily="49" charset="-122"/>
                <a:ea typeface="楷体" pitchFamily="49" charset="-122"/>
              </a:rPr>
              <a:t>能量、生化、操作、信息危害判定（</a:t>
            </a:r>
            <a:r>
              <a:rPr lang="en-US" altLang="zh-CN" sz="1400" dirty="0">
                <a:solidFill>
                  <a:schemeClr val="tx1"/>
                </a:solidFill>
                <a:latin typeface="楷体" pitchFamily="49" charset="-122"/>
                <a:ea typeface="楷体" pitchFamily="49" charset="-122"/>
              </a:rPr>
              <a:t>4.3</a:t>
            </a:r>
            <a:r>
              <a:rPr lang="zh-CN" altLang="en-US" sz="1400" dirty="0">
                <a:solidFill>
                  <a:schemeClr val="tx1"/>
                </a:solidFill>
                <a:latin typeface="楷体" pitchFamily="49" charset="-122"/>
                <a:ea typeface="楷体" pitchFamily="49" charset="-122"/>
              </a:rPr>
              <a:t>）</a:t>
            </a:r>
            <a:endParaRPr lang="en-US" altLang="zh-CN" sz="1400" dirty="0">
              <a:solidFill>
                <a:schemeClr val="tx1"/>
              </a:solidFill>
              <a:latin typeface="楷体" pitchFamily="49" charset="-122"/>
              <a:ea typeface="楷体" pitchFamily="49" charset="-122"/>
            </a:endParaRPr>
          </a:p>
          <a:p>
            <a:pPr algn="ctr"/>
            <a:r>
              <a:rPr lang="zh-CN" altLang="en-US" sz="1400" dirty="0">
                <a:solidFill>
                  <a:schemeClr val="tx1"/>
                </a:solidFill>
                <a:latin typeface="楷体" pitchFamily="49" charset="-122"/>
                <a:ea typeface="楷体" pitchFamily="49" charset="-122"/>
              </a:rPr>
              <a:t>风险评估（</a:t>
            </a:r>
            <a:r>
              <a:rPr lang="en-US" altLang="zh-CN" sz="1400" dirty="0">
                <a:solidFill>
                  <a:schemeClr val="tx1"/>
                </a:solidFill>
                <a:latin typeface="楷体" pitchFamily="49" charset="-122"/>
                <a:ea typeface="楷体" pitchFamily="49" charset="-122"/>
              </a:rPr>
              <a:t>4.4</a:t>
            </a:r>
            <a:r>
              <a:rPr lang="zh-CN" altLang="en-US" sz="1400" dirty="0">
                <a:solidFill>
                  <a:schemeClr val="tx1"/>
                </a:solidFill>
                <a:latin typeface="楷体" pitchFamily="49" charset="-122"/>
                <a:ea typeface="楷体" pitchFamily="49" charset="-122"/>
              </a:rPr>
              <a:t>）</a:t>
            </a:r>
            <a:r>
              <a:rPr lang="en-US" altLang="zh-CN" sz="1400" dirty="0">
                <a:solidFill>
                  <a:schemeClr val="tx1"/>
                </a:solidFill>
                <a:latin typeface="楷体" pitchFamily="49" charset="-122"/>
                <a:ea typeface="楷体" pitchFamily="49" charset="-122"/>
              </a:rPr>
              <a:t>FMEA</a:t>
            </a:r>
            <a:endParaRPr lang="zh-CN" altLang="en-US" sz="1400" dirty="0">
              <a:solidFill>
                <a:schemeClr val="tx1"/>
              </a:solidFill>
              <a:latin typeface="楷体" pitchFamily="49" charset="-122"/>
              <a:ea typeface="楷体" pitchFamily="49" charset="-122"/>
            </a:endParaRPr>
          </a:p>
        </p:txBody>
      </p:sp>
      <p:sp>
        <p:nvSpPr>
          <p:cNvPr id="8" name="矩形 7"/>
          <p:cNvSpPr/>
          <p:nvPr/>
        </p:nvSpPr>
        <p:spPr>
          <a:xfrm>
            <a:off x="1915324" y="2849508"/>
            <a:ext cx="3528392" cy="249932"/>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chemeClr val="tx1"/>
                </a:solidFill>
                <a:latin typeface="楷体" pitchFamily="49" charset="-122"/>
                <a:ea typeface="楷体" pitchFamily="49" charset="-122"/>
              </a:rPr>
              <a:t>B </a:t>
            </a:r>
            <a:r>
              <a:rPr lang="zh-CN" altLang="en-US" sz="1400" dirty="0">
                <a:solidFill>
                  <a:schemeClr val="tx1"/>
                </a:solidFill>
                <a:latin typeface="楷体" pitchFamily="49" charset="-122"/>
                <a:ea typeface="楷体" pitchFamily="49" charset="-122"/>
              </a:rPr>
              <a:t>风险评价</a:t>
            </a:r>
          </a:p>
        </p:txBody>
      </p:sp>
      <p:sp>
        <p:nvSpPr>
          <p:cNvPr id="9" name="矩形 8"/>
          <p:cNvSpPr/>
          <p:nvPr/>
        </p:nvSpPr>
        <p:spPr>
          <a:xfrm>
            <a:off x="1915324" y="3120400"/>
            <a:ext cx="3528392" cy="267072"/>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latin typeface="楷体" pitchFamily="49" charset="-122"/>
                <a:ea typeface="楷体" pitchFamily="49" charset="-122"/>
              </a:rPr>
              <a:t>风险的可接受决策（</a:t>
            </a:r>
            <a:r>
              <a:rPr lang="en-US" altLang="zh-CN" sz="1400" dirty="0">
                <a:solidFill>
                  <a:schemeClr val="tx1"/>
                </a:solidFill>
                <a:latin typeface="楷体" pitchFamily="49" charset="-122"/>
                <a:ea typeface="楷体" pitchFamily="49" charset="-122"/>
              </a:rPr>
              <a:t>5</a:t>
            </a:r>
            <a:r>
              <a:rPr lang="zh-CN" altLang="en-US" sz="1400" dirty="0">
                <a:solidFill>
                  <a:schemeClr val="tx1"/>
                </a:solidFill>
                <a:latin typeface="楷体" pitchFamily="49" charset="-122"/>
                <a:ea typeface="楷体" pitchFamily="49" charset="-122"/>
              </a:rPr>
              <a:t>）</a:t>
            </a:r>
          </a:p>
        </p:txBody>
      </p:sp>
      <p:sp>
        <p:nvSpPr>
          <p:cNvPr id="10" name="矩形 9"/>
          <p:cNvSpPr/>
          <p:nvPr/>
        </p:nvSpPr>
        <p:spPr>
          <a:xfrm>
            <a:off x="1915324" y="3569588"/>
            <a:ext cx="3528392" cy="288032"/>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chemeClr val="tx1"/>
                </a:solidFill>
                <a:latin typeface="楷体" pitchFamily="49" charset="-122"/>
                <a:ea typeface="楷体" pitchFamily="49" charset="-122"/>
              </a:rPr>
              <a:t>C </a:t>
            </a:r>
            <a:r>
              <a:rPr lang="zh-CN" altLang="en-US" sz="1400" dirty="0">
                <a:solidFill>
                  <a:schemeClr val="tx1"/>
                </a:solidFill>
                <a:latin typeface="楷体" pitchFamily="49" charset="-122"/>
                <a:ea typeface="楷体" pitchFamily="49" charset="-122"/>
              </a:rPr>
              <a:t>风险控制</a:t>
            </a:r>
          </a:p>
        </p:txBody>
      </p:sp>
      <p:sp>
        <p:nvSpPr>
          <p:cNvPr id="11" name="矩形 10"/>
          <p:cNvSpPr/>
          <p:nvPr/>
        </p:nvSpPr>
        <p:spPr>
          <a:xfrm>
            <a:off x="1915324" y="3878580"/>
            <a:ext cx="3528392" cy="483096"/>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latin typeface="楷体" pitchFamily="49" charset="-122"/>
                <a:ea typeface="楷体" pitchFamily="49" charset="-122"/>
              </a:rPr>
              <a:t>方案分析（</a:t>
            </a:r>
            <a:r>
              <a:rPr lang="en-US" altLang="zh-CN" sz="1400" dirty="0">
                <a:solidFill>
                  <a:schemeClr val="tx1"/>
                </a:solidFill>
                <a:latin typeface="楷体" pitchFamily="49" charset="-122"/>
                <a:ea typeface="楷体" pitchFamily="49" charset="-122"/>
              </a:rPr>
              <a:t>6.1</a:t>
            </a:r>
            <a:r>
              <a:rPr lang="zh-CN" altLang="en-US" sz="1400" dirty="0">
                <a:solidFill>
                  <a:schemeClr val="tx1"/>
                </a:solidFill>
                <a:latin typeface="楷体" pitchFamily="49" charset="-122"/>
                <a:ea typeface="楷体" pitchFamily="49" charset="-122"/>
              </a:rPr>
              <a:t>）</a:t>
            </a:r>
            <a:endParaRPr lang="en-US" altLang="zh-CN" sz="1400" dirty="0">
              <a:solidFill>
                <a:schemeClr val="tx1"/>
              </a:solidFill>
              <a:latin typeface="楷体" pitchFamily="49" charset="-122"/>
              <a:ea typeface="楷体" pitchFamily="49" charset="-122"/>
            </a:endParaRPr>
          </a:p>
          <a:p>
            <a:pPr algn="ctr"/>
            <a:r>
              <a:rPr lang="zh-CN" altLang="en-US" sz="1400" dirty="0">
                <a:solidFill>
                  <a:schemeClr val="tx1"/>
                </a:solidFill>
                <a:latin typeface="楷体" pitchFamily="49" charset="-122"/>
                <a:ea typeface="楷体" pitchFamily="49" charset="-122"/>
              </a:rPr>
              <a:t>实施</a:t>
            </a:r>
          </a:p>
        </p:txBody>
      </p:sp>
      <p:sp>
        <p:nvSpPr>
          <p:cNvPr id="13" name="矩形 12"/>
          <p:cNvSpPr/>
          <p:nvPr/>
        </p:nvSpPr>
        <p:spPr>
          <a:xfrm>
            <a:off x="1915324" y="5945852"/>
            <a:ext cx="3528392" cy="288032"/>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chemeClr val="tx1"/>
                </a:solidFill>
                <a:latin typeface="楷体" pitchFamily="49" charset="-122"/>
                <a:ea typeface="楷体" pitchFamily="49" charset="-122"/>
              </a:rPr>
              <a:t>F </a:t>
            </a:r>
            <a:r>
              <a:rPr lang="zh-CN" altLang="en-US" sz="1400" dirty="0">
                <a:solidFill>
                  <a:schemeClr val="tx1"/>
                </a:solidFill>
                <a:latin typeface="楷体" pitchFamily="49" charset="-122"/>
                <a:ea typeface="楷体" pitchFamily="49" charset="-122"/>
              </a:rPr>
              <a:t>生产和生产后信息（</a:t>
            </a:r>
            <a:r>
              <a:rPr lang="en-US" altLang="zh-CN" sz="1400" dirty="0">
                <a:solidFill>
                  <a:schemeClr val="tx1"/>
                </a:solidFill>
                <a:latin typeface="楷体" pitchFamily="49" charset="-122"/>
                <a:ea typeface="楷体" pitchFamily="49" charset="-122"/>
              </a:rPr>
              <a:t>PMS</a:t>
            </a:r>
            <a:r>
              <a:rPr lang="zh-CN" altLang="en-US" sz="1400" dirty="0">
                <a:solidFill>
                  <a:schemeClr val="tx1"/>
                </a:solidFill>
                <a:latin typeface="楷体" pitchFamily="49" charset="-122"/>
                <a:ea typeface="楷体" pitchFamily="49" charset="-122"/>
              </a:rPr>
              <a:t>）</a:t>
            </a:r>
          </a:p>
        </p:txBody>
      </p:sp>
      <p:sp>
        <p:nvSpPr>
          <p:cNvPr id="14" name="矩形 13"/>
          <p:cNvSpPr/>
          <p:nvPr/>
        </p:nvSpPr>
        <p:spPr>
          <a:xfrm>
            <a:off x="1915324" y="6254844"/>
            <a:ext cx="3528392" cy="52772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latin typeface="楷体" pitchFamily="49" charset="-122"/>
                <a:ea typeface="楷体" pitchFamily="49" charset="-122"/>
              </a:rPr>
              <a:t>生产后的经历</a:t>
            </a:r>
            <a:r>
              <a:rPr lang="en-US" altLang="zh-CN" sz="1400" dirty="0">
                <a:solidFill>
                  <a:schemeClr val="tx1"/>
                </a:solidFill>
                <a:latin typeface="楷体" pitchFamily="49" charset="-122"/>
                <a:ea typeface="楷体" pitchFamily="49" charset="-122"/>
              </a:rPr>
              <a:t>(9)</a:t>
            </a:r>
          </a:p>
          <a:p>
            <a:pPr algn="ctr"/>
            <a:r>
              <a:rPr lang="zh-CN" altLang="en-US" sz="1400" dirty="0">
                <a:solidFill>
                  <a:schemeClr val="tx1"/>
                </a:solidFill>
                <a:latin typeface="楷体" pitchFamily="49" charset="-122"/>
                <a:ea typeface="楷体" pitchFamily="49" charset="-122"/>
              </a:rPr>
              <a:t>风险管理的评审（</a:t>
            </a:r>
            <a:r>
              <a:rPr lang="en-US" altLang="zh-CN" sz="1400" dirty="0">
                <a:solidFill>
                  <a:schemeClr val="tx1"/>
                </a:solidFill>
                <a:latin typeface="楷体" pitchFamily="49" charset="-122"/>
                <a:ea typeface="楷体" pitchFamily="49" charset="-122"/>
              </a:rPr>
              <a:t>8</a:t>
            </a:r>
            <a:r>
              <a:rPr lang="zh-CN" altLang="en-US" sz="1400" dirty="0">
                <a:solidFill>
                  <a:schemeClr val="tx1"/>
                </a:solidFill>
                <a:latin typeface="楷体" pitchFamily="49" charset="-122"/>
                <a:ea typeface="楷体" pitchFamily="49" charset="-122"/>
              </a:rPr>
              <a:t>）</a:t>
            </a:r>
          </a:p>
        </p:txBody>
      </p:sp>
      <p:sp>
        <p:nvSpPr>
          <p:cNvPr id="15" name="矩形 14"/>
          <p:cNvSpPr/>
          <p:nvPr/>
        </p:nvSpPr>
        <p:spPr>
          <a:xfrm>
            <a:off x="1915324" y="5441796"/>
            <a:ext cx="3528392" cy="332988"/>
          </a:xfrm>
          <a:prstGeom prst="rect">
            <a:avLst/>
          </a:prstGeom>
          <a:solidFill>
            <a:schemeClr val="bg1">
              <a:lumMod val="7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chemeClr val="tx1"/>
                </a:solidFill>
                <a:latin typeface="楷体" pitchFamily="49" charset="-122"/>
                <a:ea typeface="楷体" pitchFamily="49" charset="-122"/>
              </a:rPr>
              <a:t>E </a:t>
            </a:r>
            <a:r>
              <a:rPr lang="zh-CN" altLang="en-US" sz="1400" dirty="0">
                <a:solidFill>
                  <a:schemeClr val="tx1"/>
                </a:solidFill>
                <a:latin typeface="楷体" pitchFamily="49" charset="-122"/>
                <a:ea typeface="楷体" pitchFamily="49" charset="-122"/>
              </a:rPr>
              <a:t>风险管理报告（</a:t>
            </a:r>
            <a:r>
              <a:rPr lang="en-US" altLang="zh-CN" sz="1400" dirty="0">
                <a:solidFill>
                  <a:schemeClr val="tx1"/>
                </a:solidFill>
                <a:latin typeface="楷体" pitchFamily="49" charset="-122"/>
                <a:ea typeface="楷体" pitchFamily="49" charset="-122"/>
              </a:rPr>
              <a:t>8</a:t>
            </a:r>
            <a:r>
              <a:rPr lang="zh-CN" altLang="en-US" sz="1400" dirty="0">
                <a:solidFill>
                  <a:schemeClr val="tx1"/>
                </a:solidFill>
                <a:latin typeface="楷体" pitchFamily="49" charset="-122"/>
                <a:ea typeface="楷体" pitchFamily="49" charset="-122"/>
              </a:rPr>
              <a:t>）</a:t>
            </a:r>
          </a:p>
        </p:txBody>
      </p:sp>
      <p:sp>
        <p:nvSpPr>
          <p:cNvPr id="16" name="矩形 15"/>
          <p:cNvSpPr/>
          <p:nvPr/>
        </p:nvSpPr>
        <p:spPr>
          <a:xfrm>
            <a:off x="1915324" y="4505692"/>
            <a:ext cx="3528392" cy="291460"/>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chemeClr val="tx1"/>
                </a:solidFill>
                <a:latin typeface="楷体" pitchFamily="49" charset="-122"/>
                <a:ea typeface="楷体" pitchFamily="49" charset="-122"/>
              </a:rPr>
              <a:t>D </a:t>
            </a:r>
            <a:r>
              <a:rPr lang="zh-CN" altLang="en-US" sz="1400" dirty="0">
                <a:solidFill>
                  <a:schemeClr val="tx1"/>
                </a:solidFill>
                <a:latin typeface="楷体" pitchFamily="49" charset="-122"/>
                <a:ea typeface="楷体" pitchFamily="49" charset="-122"/>
              </a:rPr>
              <a:t>剩余风险评估</a:t>
            </a:r>
          </a:p>
        </p:txBody>
      </p:sp>
      <p:sp>
        <p:nvSpPr>
          <p:cNvPr id="17" name="矩形 16"/>
          <p:cNvSpPr/>
          <p:nvPr/>
        </p:nvSpPr>
        <p:spPr>
          <a:xfrm>
            <a:off x="1915324" y="4843656"/>
            <a:ext cx="3528392" cy="457552"/>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latin typeface="楷体" pitchFamily="49" charset="-122"/>
                <a:ea typeface="楷体" pitchFamily="49" charset="-122"/>
              </a:rPr>
              <a:t>剩余风险分析（</a:t>
            </a:r>
            <a:r>
              <a:rPr lang="en-US" altLang="zh-CN" sz="1400" dirty="0">
                <a:solidFill>
                  <a:schemeClr val="tx1"/>
                </a:solidFill>
                <a:latin typeface="楷体" pitchFamily="49" charset="-122"/>
                <a:ea typeface="楷体" pitchFamily="49" charset="-122"/>
              </a:rPr>
              <a:t>6.4</a:t>
            </a:r>
            <a:r>
              <a:rPr lang="zh-CN" altLang="en-US" sz="1400" dirty="0">
                <a:solidFill>
                  <a:schemeClr val="tx1"/>
                </a:solidFill>
                <a:latin typeface="楷体" pitchFamily="49" charset="-122"/>
                <a:ea typeface="楷体" pitchFamily="49" charset="-122"/>
              </a:rPr>
              <a:t>）</a:t>
            </a:r>
            <a:endParaRPr lang="en-US" altLang="zh-CN" sz="1400" dirty="0">
              <a:solidFill>
                <a:schemeClr val="tx1"/>
              </a:solidFill>
              <a:latin typeface="楷体" pitchFamily="49" charset="-122"/>
              <a:ea typeface="楷体" pitchFamily="49" charset="-122"/>
            </a:endParaRPr>
          </a:p>
          <a:p>
            <a:pPr algn="ctr"/>
            <a:r>
              <a:rPr lang="zh-CN" altLang="en-US" sz="1400" dirty="0">
                <a:solidFill>
                  <a:schemeClr val="tx1"/>
                </a:solidFill>
                <a:latin typeface="楷体" pitchFamily="49" charset="-122"/>
                <a:ea typeface="楷体" pitchFamily="49" charset="-122"/>
              </a:rPr>
              <a:t>全部风险可接受（</a:t>
            </a:r>
            <a:r>
              <a:rPr lang="en-US" altLang="zh-CN" sz="1400" dirty="0">
                <a:solidFill>
                  <a:schemeClr val="tx1"/>
                </a:solidFill>
                <a:latin typeface="楷体" pitchFamily="49" charset="-122"/>
                <a:ea typeface="楷体" pitchFamily="49" charset="-122"/>
              </a:rPr>
              <a:t>6.7</a:t>
            </a:r>
            <a:r>
              <a:rPr lang="zh-CN" altLang="en-US" sz="1400" dirty="0">
                <a:solidFill>
                  <a:schemeClr val="tx1"/>
                </a:solidFill>
                <a:latin typeface="楷体" pitchFamily="49" charset="-122"/>
                <a:ea typeface="楷体" pitchFamily="49" charset="-122"/>
              </a:rPr>
              <a:t>）</a:t>
            </a:r>
          </a:p>
        </p:txBody>
      </p:sp>
      <p:sp>
        <p:nvSpPr>
          <p:cNvPr id="3" name="右大括号 2"/>
          <p:cNvSpPr/>
          <p:nvPr/>
        </p:nvSpPr>
        <p:spPr>
          <a:xfrm>
            <a:off x="6307812" y="2201436"/>
            <a:ext cx="1008112" cy="4248472"/>
          </a:xfrm>
          <a:prstGeom prst="rightBrace">
            <a:avLst>
              <a:gd name="adj1" fmla="val 8333"/>
              <a:gd name="adj2" fmla="val 5029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楷体" pitchFamily="49" charset="-122"/>
              <a:ea typeface="楷体" pitchFamily="49" charset="-122"/>
            </a:endParaRPr>
          </a:p>
        </p:txBody>
      </p:sp>
      <p:sp>
        <p:nvSpPr>
          <p:cNvPr id="4" name="右大括号 3"/>
          <p:cNvSpPr/>
          <p:nvPr/>
        </p:nvSpPr>
        <p:spPr>
          <a:xfrm>
            <a:off x="5587732" y="1913404"/>
            <a:ext cx="288032" cy="136815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楷体" pitchFamily="49" charset="-122"/>
              <a:ea typeface="楷体" pitchFamily="49" charset="-122"/>
            </a:endParaRPr>
          </a:p>
        </p:txBody>
      </p:sp>
      <p:sp>
        <p:nvSpPr>
          <p:cNvPr id="19" name="TextBox 18"/>
          <p:cNvSpPr txBox="1"/>
          <p:nvPr/>
        </p:nvSpPr>
        <p:spPr>
          <a:xfrm>
            <a:off x="5947772" y="2057420"/>
            <a:ext cx="360040" cy="1200329"/>
          </a:xfrm>
          <a:prstGeom prst="rect">
            <a:avLst/>
          </a:prstGeom>
          <a:noFill/>
        </p:spPr>
        <p:txBody>
          <a:bodyPr wrap="square" rtlCol="0">
            <a:spAutoFit/>
          </a:bodyPr>
          <a:lstStyle/>
          <a:p>
            <a:r>
              <a:rPr lang="zh-CN" altLang="en-US" dirty="0">
                <a:latin typeface="楷体" pitchFamily="49" charset="-122"/>
                <a:ea typeface="楷体" pitchFamily="49" charset="-122"/>
              </a:rPr>
              <a:t>风险评定</a:t>
            </a:r>
          </a:p>
        </p:txBody>
      </p:sp>
      <p:sp>
        <p:nvSpPr>
          <p:cNvPr id="20" name="TextBox 19"/>
          <p:cNvSpPr txBox="1"/>
          <p:nvPr/>
        </p:nvSpPr>
        <p:spPr>
          <a:xfrm>
            <a:off x="7387932" y="3713604"/>
            <a:ext cx="360040" cy="1200329"/>
          </a:xfrm>
          <a:prstGeom prst="rect">
            <a:avLst/>
          </a:prstGeom>
          <a:noFill/>
        </p:spPr>
        <p:txBody>
          <a:bodyPr wrap="square" rtlCol="0">
            <a:spAutoFit/>
          </a:bodyPr>
          <a:lstStyle/>
          <a:p>
            <a:r>
              <a:rPr lang="zh-CN" altLang="en-US" dirty="0">
                <a:latin typeface="楷体" pitchFamily="49" charset="-122"/>
                <a:ea typeface="楷体" pitchFamily="49" charset="-122"/>
              </a:rPr>
              <a:t>风险管理</a:t>
            </a:r>
          </a:p>
        </p:txBody>
      </p:sp>
      <p:cxnSp>
        <p:nvCxnSpPr>
          <p:cNvPr id="22" name="直接箭头连接符 21"/>
          <p:cNvCxnSpPr>
            <a:stCxn id="6" idx="2"/>
            <a:endCxn id="8" idx="0"/>
          </p:cNvCxnSpPr>
          <p:nvPr/>
        </p:nvCxnSpPr>
        <p:spPr>
          <a:xfrm>
            <a:off x="3679520" y="2705492"/>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9" idx="2"/>
            <a:endCxn id="10" idx="0"/>
          </p:cNvCxnSpPr>
          <p:nvPr/>
        </p:nvCxnSpPr>
        <p:spPr>
          <a:xfrm>
            <a:off x="3679520" y="3387472"/>
            <a:ext cx="0" cy="1821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11" idx="2"/>
            <a:endCxn id="16" idx="0"/>
          </p:cNvCxnSpPr>
          <p:nvPr/>
        </p:nvCxnSpPr>
        <p:spPr>
          <a:xfrm>
            <a:off x="3679520" y="4361676"/>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17" idx="2"/>
            <a:endCxn id="15" idx="0"/>
          </p:cNvCxnSpPr>
          <p:nvPr/>
        </p:nvCxnSpPr>
        <p:spPr>
          <a:xfrm>
            <a:off x="3679520" y="5301208"/>
            <a:ext cx="0" cy="140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15" idx="2"/>
            <a:endCxn id="13" idx="0"/>
          </p:cNvCxnSpPr>
          <p:nvPr/>
        </p:nvCxnSpPr>
        <p:spPr>
          <a:xfrm>
            <a:off x="3679520" y="5774784"/>
            <a:ext cx="0" cy="171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104352" y="1773180"/>
            <a:ext cx="430887" cy="3708318"/>
          </a:xfrm>
          <a:prstGeom prst="rect">
            <a:avLst/>
          </a:prstGeom>
          <a:noFill/>
        </p:spPr>
        <p:txBody>
          <a:bodyPr vert="eaVert" wrap="square" rtlCol="0">
            <a:spAutoFit/>
          </a:bodyPr>
          <a:lstStyle/>
          <a:p>
            <a:r>
              <a:rPr lang="zh-CN" altLang="en-US" sz="1600" dirty="0">
                <a:latin typeface="楷体" panose="02010609060101010101" pitchFamily="49" charset="-122"/>
                <a:ea typeface="楷体" panose="02010609060101010101" pitchFamily="49" charset="-122"/>
              </a:rPr>
              <a:t>法规有变化时，需对风险分析进行评估</a:t>
            </a:r>
          </a:p>
        </p:txBody>
      </p:sp>
    </p:spTree>
    <p:extLst>
      <p:ext uri="{BB962C8B-B14F-4D97-AF65-F5344CB8AC3E}">
        <p14:creationId xmlns:p14="http://schemas.microsoft.com/office/powerpoint/2010/main" val="142871753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矩形 2"/>
          <p:cNvSpPr/>
          <p:nvPr/>
        </p:nvSpPr>
        <p:spPr>
          <a:xfrm>
            <a:off x="539552" y="2060848"/>
            <a:ext cx="8064896" cy="3785652"/>
          </a:xfrm>
          <a:prstGeom prst="rect">
            <a:avLst/>
          </a:prstGeom>
        </p:spPr>
        <p:txBody>
          <a:bodyPr wrap="square">
            <a:spAutoFit/>
          </a:bodyPr>
          <a:lstStyle/>
          <a:p>
            <a:r>
              <a:rPr lang="en-US" altLang="zh-CN" sz="2400" dirty="0">
                <a:solidFill>
                  <a:schemeClr val="bg1">
                    <a:lumMod val="50000"/>
                  </a:schemeClr>
                </a:solidFill>
                <a:latin typeface="Times New Roman" pitchFamily="18" charset="0"/>
                <a:cs typeface="Times New Roman" pitchFamily="18" charset="0"/>
              </a:rPr>
              <a:t>7.2 </a:t>
            </a:r>
            <a:r>
              <a:rPr lang="zh-CN" altLang="en-US" sz="2400" dirty="0">
                <a:solidFill>
                  <a:schemeClr val="bg1">
                    <a:lumMod val="50000"/>
                  </a:schemeClr>
                </a:solidFill>
                <a:latin typeface="Times New Roman" pitchFamily="18" charset="0"/>
                <a:cs typeface="Times New Roman" pitchFamily="18" charset="0"/>
              </a:rPr>
              <a:t>与顾客有关的过程</a:t>
            </a:r>
          </a:p>
          <a:p>
            <a:r>
              <a:rPr lang="en-US" altLang="zh-CN" sz="2400" dirty="0">
                <a:solidFill>
                  <a:schemeClr val="bg1">
                    <a:lumMod val="50000"/>
                  </a:schemeClr>
                </a:solidFill>
                <a:latin typeface="Times New Roman" pitchFamily="18" charset="0"/>
                <a:cs typeface="Times New Roman" pitchFamily="18" charset="0"/>
              </a:rPr>
              <a:t>7.2.1 </a:t>
            </a:r>
            <a:r>
              <a:rPr lang="zh-CN" altLang="en-US" sz="2400" dirty="0">
                <a:solidFill>
                  <a:schemeClr val="bg1">
                    <a:lumMod val="50000"/>
                  </a:schemeClr>
                </a:solidFill>
                <a:latin typeface="Times New Roman" pitchFamily="18" charset="0"/>
                <a:cs typeface="Times New Roman" pitchFamily="18" charset="0"/>
              </a:rPr>
              <a:t>与产品有关的要求的确定</a:t>
            </a:r>
          </a:p>
          <a:p>
            <a:r>
              <a:rPr lang="zh-CN" altLang="en-US" sz="2400" dirty="0">
                <a:solidFill>
                  <a:schemeClr val="bg1">
                    <a:lumMod val="50000"/>
                  </a:schemeClr>
                </a:solidFill>
                <a:latin typeface="Times New Roman" pitchFamily="18" charset="0"/>
                <a:cs typeface="Times New Roman" pitchFamily="18" charset="0"/>
              </a:rPr>
              <a:t>组织应确定：</a:t>
            </a:r>
          </a:p>
          <a:p>
            <a:r>
              <a:rPr lang="en-US" altLang="zh-CN" sz="2400" dirty="0">
                <a:solidFill>
                  <a:schemeClr val="bg1">
                    <a:lumMod val="50000"/>
                  </a:schemeClr>
                </a:solidFill>
                <a:latin typeface="Times New Roman" pitchFamily="18" charset="0"/>
                <a:cs typeface="Times New Roman" pitchFamily="18" charset="0"/>
              </a:rPr>
              <a:t>a) </a:t>
            </a:r>
            <a:r>
              <a:rPr lang="zh-CN" altLang="en-US" sz="2400" dirty="0">
                <a:solidFill>
                  <a:schemeClr val="bg1">
                    <a:lumMod val="50000"/>
                  </a:schemeClr>
                </a:solidFill>
                <a:latin typeface="Times New Roman" pitchFamily="18" charset="0"/>
                <a:cs typeface="Times New Roman" pitchFamily="18" charset="0"/>
              </a:rPr>
              <a:t>顾客规定的要求，包括对交付及交付后活动的要求；</a:t>
            </a:r>
          </a:p>
          <a:p>
            <a:r>
              <a:rPr lang="en-US" altLang="zh-CN" sz="2400" dirty="0">
                <a:solidFill>
                  <a:schemeClr val="bg1">
                    <a:lumMod val="50000"/>
                  </a:schemeClr>
                </a:solidFill>
                <a:latin typeface="Times New Roman" pitchFamily="18" charset="0"/>
                <a:cs typeface="Times New Roman" pitchFamily="18" charset="0"/>
              </a:rPr>
              <a:t>b) </a:t>
            </a:r>
            <a:r>
              <a:rPr lang="zh-CN" altLang="en-US" sz="2400" dirty="0">
                <a:solidFill>
                  <a:schemeClr val="bg1">
                    <a:lumMod val="50000"/>
                  </a:schemeClr>
                </a:solidFill>
                <a:latin typeface="Times New Roman" pitchFamily="18" charset="0"/>
                <a:cs typeface="Times New Roman" pitchFamily="18" charset="0"/>
              </a:rPr>
              <a:t>众所周知的顾客未明示但规定用途或预期用途所必需的要求；</a:t>
            </a:r>
          </a:p>
          <a:p>
            <a:r>
              <a:rPr lang="en-US" altLang="zh-CN" sz="2400" dirty="0">
                <a:solidFill>
                  <a:schemeClr val="bg1">
                    <a:lumMod val="50000"/>
                  </a:schemeClr>
                </a:solidFill>
                <a:latin typeface="Times New Roman" pitchFamily="18" charset="0"/>
                <a:cs typeface="Times New Roman" pitchFamily="18" charset="0"/>
              </a:rPr>
              <a:t>c) </a:t>
            </a:r>
            <a:r>
              <a:rPr lang="zh-CN" altLang="en-US" sz="2400" dirty="0">
                <a:solidFill>
                  <a:schemeClr val="bg1">
                    <a:lumMod val="50000"/>
                  </a:schemeClr>
                </a:solidFill>
                <a:latin typeface="Times New Roman" pitchFamily="18" charset="0"/>
                <a:cs typeface="Times New Roman" pitchFamily="18" charset="0"/>
              </a:rPr>
              <a:t>与产品有关的适用的法规要求；</a:t>
            </a:r>
            <a:r>
              <a:rPr lang="zh-CN" altLang="en-US" sz="2400" dirty="0">
                <a:solidFill>
                  <a:schemeClr val="bg1">
                    <a:lumMod val="50000"/>
                  </a:schemeClr>
                </a:solidFill>
                <a:latin typeface="楷体" pitchFamily="49" charset="-122"/>
                <a:ea typeface="楷体" pitchFamily="49" charset="-122"/>
                <a:cs typeface="Times New Roman" pitchFamily="18" charset="0"/>
              </a:rPr>
              <a:t>比如：注册要求</a:t>
            </a:r>
          </a:p>
          <a:p>
            <a:r>
              <a:rPr lang="en-US" altLang="zh-CN" sz="2400" dirty="0">
                <a:solidFill>
                  <a:schemeClr val="bg1">
                    <a:lumMod val="50000"/>
                  </a:schemeClr>
                </a:solidFill>
                <a:latin typeface="Times New Roman" pitchFamily="18" charset="0"/>
                <a:cs typeface="Times New Roman" pitchFamily="18" charset="0"/>
              </a:rPr>
              <a:t>d) </a:t>
            </a:r>
            <a:r>
              <a:rPr lang="zh-CN" altLang="en-US" sz="2400" dirty="0">
                <a:solidFill>
                  <a:schemeClr val="bg1">
                    <a:lumMod val="50000"/>
                  </a:schemeClr>
                </a:solidFill>
                <a:latin typeface="Times New Roman" pitchFamily="18" charset="0"/>
                <a:cs typeface="Times New Roman" pitchFamily="18" charset="0"/>
              </a:rPr>
              <a:t>确保医疗器械的特定性能和安全使用所需的任何用户培训；</a:t>
            </a:r>
            <a:r>
              <a:rPr lang="zh-CN" altLang="en-US" sz="2400" dirty="0">
                <a:solidFill>
                  <a:schemeClr val="bg1">
                    <a:lumMod val="50000"/>
                  </a:schemeClr>
                </a:solidFill>
                <a:latin typeface="楷体" pitchFamily="49" charset="-122"/>
                <a:ea typeface="楷体" pitchFamily="49" charset="-122"/>
                <a:cs typeface="Times New Roman" pitchFamily="18" charset="0"/>
              </a:rPr>
              <a:t>比如：培训要求</a:t>
            </a:r>
          </a:p>
          <a:p>
            <a:r>
              <a:rPr lang="en-US" altLang="zh-CN" sz="2400" dirty="0">
                <a:solidFill>
                  <a:schemeClr val="bg1">
                    <a:lumMod val="50000"/>
                  </a:schemeClr>
                </a:solidFill>
                <a:latin typeface="Times New Roman" pitchFamily="18" charset="0"/>
                <a:cs typeface="Times New Roman" pitchFamily="18" charset="0"/>
              </a:rPr>
              <a:t>e) </a:t>
            </a:r>
            <a:r>
              <a:rPr lang="zh-CN" altLang="en-US" sz="2400" dirty="0">
                <a:solidFill>
                  <a:schemeClr val="bg1">
                    <a:lumMod val="50000"/>
                  </a:schemeClr>
                </a:solidFill>
                <a:latin typeface="Times New Roman" pitchFamily="18" charset="0"/>
                <a:cs typeface="Times New Roman" pitchFamily="18" charset="0"/>
              </a:rPr>
              <a:t>组织确定的任何附加要求。</a:t>
            </a:r>
          </a:p>
        </p:txBody>
      </p:sp>
    </p:spTree>
    <p:extLst>
      <p:ext uri="{BB962C8B-B14F-4D97-AF65-F5344CB8AC3E}">
        <p14:creationId xmlns:p14="http://schemas.microsoft.com/office/powerpoint/2010/main" val="296732755"/>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755576" y="2060848"/>
            <a:ext cx="7848872" cy="3816424"/>
          </a:xfrm>
        </p:spPr>
        <p:txBody>
          <a:bodyPr/>
          <a:lstStyle/>
          <a:p>
            <a:pPr algn="l"/>
            <a:r>
              <a:rPr lang="en-US" altLang="zh-CN" sz="2400" dirty="0"/>
              <a:t>7.2 </a:t>
            </a:r>
            <a:r>
              <a:rPr lang="zh-CN" altLang="en-US" sz="2400" dirty="0"/>
              <a:t>与顾客有关的过程</a:t>
            </a:r>
            <a:endParaRPr lang="en-US" altLang="zh-CN" sz="2400" dirty="0"/>
          </a:p>
          <a:p>
            <a:pPr algn="l"/>
            <a:r>
              <a:rPr lang="en-US" altLang="zh-CN" sz="2400" dirty="0"/>
              <a:t>7.2.2 </a:t>
            </a:r>
            <a:r>
              <a:rPr lang="zh-CN" altLang="en-US" sz="2400" dirty="0"/>
              <a:t>产品要求的评审</a:t>
            </a:r>
            <a:endParaRPr lang="en-US" altLang="zh-CN" sz="2400" dirty="0"/>
          </a:p>
          <a:p>
            <a:pPr algn="l"/>
            <a:r>
              <a:rPr lang="zh-CN" altLang="en-US" sz="2400" dirty="0"/>
              <a:t>组织应评审与产品有关的要求。评审应在组织向顾客做出提供产品的承诺（如：投标、接受合同或订单以及接受合同或订单的更改）之前进行并应确保：</a:t>
            </a:r>
            <a:endParaRPr lang="en-US" altLang="zh-CN" sz="2400" dirty="0"/>
          </a:p>
          <a:p>
            <a:pPr algn="l"/>
            <a:r>
              <a:rPr lang="en-US" altLang="zh-CN" sz="2400" dirty="0"/>
              <a:t>a)</a:t>
            </a:r>
            <a:r>
              <a:rPr lang="zh-CN" altLang="en-US" sz="2400" dirty="0"/>
              <a:t> 产品要求已得到规定并形成文件；</a:t>
            </a:r>
          </a:p>
          <a:p>
            <a:pPr algn="l"/>
            <a:r>
              <a:rPr lang="en-US" altLang="zh-CN" sz="2400" dirty="0"/>
              <a:t>b)</a:t>
            </a:r>
            <a:r>
              <a:rPr lang="zh-CN" altLang="en-US" sz="2400" dirty="0"/>
              <a:t> 与以前表述不一致的合同或订单要求已得到解决；</a:t>
            </a:r>
          </a:p>
          <a:p>
            <a:pPr algn="l"/>
            <a:r>
              <a:rPr lang="en-US" altLang="zh-CN" sz="2400" dirty="0"/>
              <a:t>c) </a:t>
            </a:r>
            <a:r>
              <a:rPr lang="zh-CN" altLang="en-US" sz="2400" dirty="0"/>
              <a:t>满足适用的法规要求；</a:t>
            </a:r>
            <a:endParaRPr lang="en-US" altLang="zh-CN" sz="2400" dirty="0"/>
          </a:p>
          <a:p>
            <a:r>
              <a:rPr lang="zh-CN" altLang="en-US" sz="2400" dirty="0">
                <a:latin typeface="楷体" pitchFamily="49" charset="-122"/>
                <a:ea typeface="楷体" pitchFamily="49" charset="-122"/>
              </a:rPr>
              <a:t>订单评审，新项目评审，老产品评审</a:t>
            </a:r>
          </a:p>
        </p:txBody>
      </p:sp>
    </p:spTree>
    <p:extLst>
      <p:ext uri="{BB962C8B-B14F-4D97-AF65-F5344CB8AC3E}">
        <p14:creationId xmlns:p14="http://schemas.microsoft.com/office/powerpoint/2010/main" val="125029374"/>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755576" y="2060848"/>
            <a:ext cx="7848872" cy="4248472"/>
          </a:xfrm>
        </p:spPr>
        <p:txBody>
          <a:bodyPr/>
          <a:lstStyle/>
          <a:p>
            <a:pPr algn="l"/>
            <a:r>
              <a:rPr lang="en-US" altLang="zh-CN" sz="2400" dirty="0"/>
              <a:t>7.2</a:t>
            </a:r>
            <a:r>
              <a:rPr lang="zh-CN" altLang="en-US" sz="2400" dirty="0"/>
              <a:t>与顾客有关的过程</a:t>
            </a:r>
            <a:endParaRPr lang="en-US" altLang="zh-CN" sz="2400" dirty="0"/>
          </a:p>
          <a:p>
            <a:pPr algn="l"/>
            <a:r>
              <a:rPr lang="en-US" altLang="zh-CN" sz="2400" dirty="0"/>
              <a:t>7.2.2</a:t>
            </a:r>
            <a:r>
              <a:rPr lang="zh-CN" altLang="en-US" sz="2400" dirty="0"/>
              <a:t>产品要求的评审</a:t>
            </a:r>
            <a:endParaRPr lang="en-US" altLang="zh-CN" sz="2400" dirty="0"/>
          </a:p>
          <a:p>
            <a:pPr algn="l"/>
            <a:r>
              <a:rPr lang="en-US" altLang="zh-CN" sz="2400" dirty="0"/>
              <a:t>d) </a:t>
            </a:r>
            <a:r>
              <a:rPr lang="zh-CN" altLang="en-US" sz="2400" dirty="0"/>
              <a:t>依照 </a:t>
            </a:r>
            <a:r>
              <a:rPr lang="en-US" altLang="zh-CN" sz="2400" dirty="0"/>
              <a:t>7.2.1 </a:t>
            </a:r>
            <a:r>
              <a:rPr lang="zh-CN" altLang="en-US" sz="2400" dirty="0"/>
              <a:t>确定的所有用户培训是可获得的或按照计划可获得的；</a:t>
            </a:r>
          </a:p>
          <a:p>
            <a:pPr algn="l"/>
            <a:r>
              <a:rPr lang="en-US" altLang="zh-CN" sz="2400" dirty="0"/>
              <a:t>e) </a:t>
            </a:r>
            <a:r>
              <a:rPr lang="zh-CN" altLang="en-US" sz="2400" dirty="0"/>
              <a:t> 组织有能力满足规定的要求。</a:t>
            </a:r>
          </a:p>
          <a:p>
            <a:pPr algn="l"/>
            <a:r>
              <a:rPr lang="zh-CN" altLang="en-US" sz="2400" dirty="0"/>
              <a:t>应保留评审结果及评审所引起的措施的记录（见 </a:t>
            </a:r>
            <a:r>
              <a:rPr lang="en-US" altLang="zh-CN" sz="2400" dirty="0"/>
              <a:t>4.2.5</a:t>
            </a:r>
            <a:r>
              <a:rPr lang="zh-CN" altLang="en-US" sz="2400" dirty="0"/>
              <a:t>）。</a:t>
            </a:r>
          </a:p>
          <a:p>
            <a:pPr algn="l"/>
            <a:r>
              <a:rPr lang="zh-CN" altLang="en-US" sz="2400" dirty="0"/>
              <a:t>当顾客提供的要求没有形成文件时，组织在接受顾客要求前应对其进行确认。</a:t>
            </a:r>
          </a:p>
          <a:p>
            <a:pPr algn="l"/>
            <a:r>
              <a:rPr lang="zh-CN" altLang="en-US" sz="2400" dirty="0"/>
              <a:t>当产品要求发生变更时，组织应确保相关文件得到修改，并确保相关人员知道已变更的要求。</a:t>
            </a:r>
          </a:p>
          <a:p>
            <a:pPr algn="l"/>
            <a:endParaRPr lang="zh-CN" altLang="en-US" sz="2400" dirty="0"/>
          </a:p>
        </p:txBody>
      </p:sp>
    </p:spTree>
    <p:extLst>
      <p:ext uri="{BB962C8B-B14F-4D97-AF65-F5344CB8AC3E}">
        <p14:creationId xmlns:p14="http://schemas.microsoft.com/office/powerpoint/2010/main" val="273149645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971600" y="2132856"/>
            <a:ext cx="7632848" cy="4464496"/>
          </a:xfrm>
        </p:spPr>
        <p:txBody>
          <a:bodyPr/>
          <a:lstStyle/>
          <a:p>
            <a:pPr algn="l"/>
            <a:r>
              <a:rPr lang="en-US" altLang="zh-CN" sz="2400" dirty="0"/>
              <a:t>7.2 </a:t>
            </a:r>
            <a:r>
              <a:rPr lang="zh-CN" altLang="en-US" sz="2400" dirty="0"/>
              <a:t>与顾客有关的过程</a:t>
            </a:r>
            <a:endParaRPr lang="en-US" altLang="zh-CN" sz="2400" dirty="0"/>
          </a:p>
          <a:p>
            <a:pPr algn="l"/>
            <a:r>
              <a:rPr lang="en-US" altLang="zh-CN" sz="2400" dirty="0"/>
              <a:t>7.2.3</a:t>
            </a:r>
            <a:r>
              <a:rPr lang="zh-CN" altLang="en-US" sz="2400" dirty="0"/>
              <a:t>沟通</a:t>
            </a:r>
            <a:endParaRPr lang="en-US" altLang="zh-CN" sz="2400" dirty="0"/>
          </a:p>
          <a:p>
            <a:pPr algn="l"/>
            <a:r>
              <a:rPr lang="zh-CN" altLang="zh-CN" sz="2400" dirty="0"/>
              <a:t>组织应对以下方面与顾客的沟通进行策划并将安排形成文件：</a:t>
            </a:r>
          </a:p>
          <a:p>
            <a:pPr algn="l"/>
            <a:r>
              <a:rPr lang="en-US" altLang="zh-CN" sz="2400" dirty="0"/>
              <a:t>a) </a:t>
            </a:r>
            <a:r>
              <a:rPr lang="zh-CN" altLang="zh-CN" sz="2400" dirty="0"/>
              <a:t>产品信息；</a:t>
            </a:r>
            <a:r>
              <a:rPr lang="zh-CN" altLang="en-US" sz="2400" dirty="0">
                <a:latin typeface="楷体" pitchFamily="49" charset="-122"/>
                <a:ea typeface="楷体" pitchFamily="49" charset="-122"/>
              </a:rPr>
              <a:t>订单前</a:t>
            </a:r>
            <a:endParaRPr lang="zh-CN" altLang="zh-CN" sz="2400" dirty="0">
              <a:latin typeface="楷体" pitchFamily="49" charset="-122"/>
              <a:ea typeface="楷体" pitchFamily="49" charset="-122"/>
            </a:endParaRPr>
          </a:p>
          <a:p>
            <a:pPr algn="l"/>
            <a:r>
              <a:rPr lang="en-US" altLang="zh-CN" sz="2400" dirty="0"/>
              <a:t>b) </a:t>
            </a:r>
            <a:r>
              <a:rPr lang="zh-CN" altLang="zh-CN" sz="2400" dirty="0"/>
              <a:t>问询、合同或订单的处理，包括对其修改；</a:t>
            </a:r>
            <a:r>
              <a:rPr lang="zh-CN" altLang="en-US" sz="2400" dirty="0">
                <a:latin typeface="楷体" pitchFamily="49" charset="-122"/>
                <a:ea typeface="楷体" pitchFamily="49" charset="-122"/>
              </a:rPr>
              <a:t>订单中</a:t>
            </a:r>
            <a:endParaRPr lang="zh-CN" altLang="zh-CN" sz="2400" dirty="0">
              <a:latin typeface="楷体" pitchFamily="49" charset="-122"/>
              <a:ea typeface="楷体" pitchFamily="49" charset="-122"/>
            </a:endParaRPr>
          </a:p>
          <a:p>
            <a:pPr algn="l"/>
            <a:r>
              <a:rPr lang="en-US" altLang="zh-CN" sz="2400" dirty="0"/>
              <a:t>c) </a:t>
            </a:r>
            <a:r>
              <a:rPr lang="zh-CN" altLang="zh-CN" sz="2400" dirty="0"/>
              <a:t>顾客反馈，包括抱怨；</a:t>
            </a:r>
            <a:r>
              <a:rPr lang="zh-CN" altLang="en-US" sz="2400" dirty="0">
                <a:latin typeface="楷体" pitchFamily="49" charset="-122"/>
                <a:ea typeface="楷体" pitchFamily="49" charset="-122"/>
              </a:rPr>
              <a:t>订单后</a:t>
            </a:r>
            <a:endParaRPr lang="zh-CN" altLang="zh-CN" sz="2400" dirty="0">
              <a:latin typeface="楷体" pitchFamily="49" charset="-122"/>
              <a:ea typeface="楷体" pitchFamily="49" charset="-122"/>
            </a:endParaRPr>
          </a:p>
          <a:p>
            <a:pPr algn="l"/>
            <a:r>
              <a:rPr lang="en-US" altLang="zh-CN" sz="2400" dirty="0"/>
              <a:t>d) </a:t>
            </a:r>
            <a:r>
              <a:rPr lang="zh-CN" altLang="zh-CN" sz="2400" dirty="0"/>
              <a:t>忠告性通知。</a:t>
            </a:r>
            <a:r>
              <a:rPr lang="zh-CN" altLang="en-US" sz="2400" dirty="0">
                <a:latin typeface="楷体" pitchFamily="49" charset="-122"/>
                <a:ea typeface="楷体" pitchFamily="49" charset="-122"/>
              </a:rPr>
              <a:t>包括召回</a:t>
            </a:r>
            <a:endParaRPr lang="zh-CN" altLang="zh-CN" sz="2400" dirty="0">
              <a:latin typeface="楷体" pitchFamily="49" charset="-122"/>
              <a:ea typeface="楷体" pitchFamily="49" charset="-122"/>
            </a:endParaRPr>
          </a:p>
          <a:p>
            <a:pPr algn="l"/>
            <a:r>
              <a:rPr lang="zh-CN" altLang="zh-CN" sz="2400" dirty="0"/>
              <a:t>组织应按照适用的法规要求与监管机构沟通。</a:t>
            </a:r>
            <a:endParaRPr lang="en-US" altLang="zh-CN" sz="2400" dirty="0"/>
          </a:p>
          <a:p>
            <a:pPr algn="l"/>
            <a:r>
              <a:rPr lang="zh-CN" altLang="en-US" sz="2400" dirty="0">
                <a:latin typeface="楷体" pitchFamily="49" charset="-122"/>
                <a:ea typeface="楷体" pitchFamily="49" charset="-122"/>
              </a:rPr>
              <a:t>如：不良事件监测，通知顾客暂停销售和使用</a:t>
            </a:r>
          </a:p>
        </p:txBody>
      </p:sp>
    </p:spTree>
    <p:extLst>
      <p:ext uri="{BB962C8B-B14F-4D97-AF65-F5344CB8AC3E}">
        <p14:creationId xmlns:p14="http://schemas.microsoft.com/office/powerpoint/2010/main" val="3839007750"/>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1043608" y="2132856"/>
            <a:ext cx="6616824" cy="1944216"/>
          </a:xfrm>
        </p:spPr>
        <p:txBody>
          <a:bodyPr/>
          <a:lstStyle/>
          <a:p>
            <a:pPr algn="l">
              <a:lnSpc>
                <a:spcPct val="150000"/>
              </a:lnSpc>
            </a:pPr>
            <a:r>
              <a:rPr lang="en-US" altLang="zh-CN" sz="2400" dirty="0"/>
              <a:t>7.3 </a:t>
            </a:r>
            <a:r>
              <a:rPr lang="zh-CN" altLang="en-US" sz="2400" dirty="0"/>
              <a:t>设计和开发</a:t>
            </a:r>
            <a:endParaRPr lang="en-US" altLang="zh-CN" sz="2400" dirty="0"/>
          </a:p>
          <a:p>
            <a:pPr algn="l">
              <a:lnSpc>
                <a:spcPct val="150000"/>
              </a:lnSpc>
            </a:pPr>
            <a:r>
              <a:rPr lang="en-US" altLang="zh-CN" sz="2400" dirty="0"/>
              <a:t>7.3.1</a:t>
            </a:r>
            <a:r>
              <a:rPr lang="zh-CN" altLang="en-US" sz="2400" dirty="0"/>
              <a:t>总则</a:t>
            </a:r>
            <a:endParaRPr lang="en-US" altLang="zh-CN" sz="2400" dirty="0"/>
          </a:p>
          <a:p>
            <a:pPr algn="l">
              <a:lnSpc>
                <a:spcPct val="150000"/>
              </a:lnSpc>
            </a:pPr>
            <a:r>
              <a:rPr lang="zh-CN" altLang="en-US" sz="2400" dirty="0"/>
              <a:t>织应将设计和开发程序形成文件。</a:t>
            </a:r>
            <a:endParaRPr lang="en-US" altLang="zh-CN" sz="2400" dirty="0"/>
          </a:p>
        </p:txBody>
      </p:sp>
    </p:spTree>
    <p:extLst>
      <p:ext uri="{BB962C8B-B14F-4D97-AF65-F5344CB8AC3E}">
        <p14:creationId xmlns:p14="http://schemas.microsoft.com/office/powerpoint/2010/main" val="57455329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196752"/>
            <a:ext cx="7772400" cy="1080120"/>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539552" y="1700808"/>
            <a:ext cx="8136904" cy="4680520"/>
          </a:xfrm>
        </p:spPr>
        <p:txBody>
          <a:bodyPr/>
          <a:lstStyle/>
          <a:p>
            <a:pPr algn="l"/>
            <a:r>
              <a:rPr lang="en-US" altLang="zh-CN" sz="2200" dirty="0"/>
              <a:t>7.3</a:t>
            </a:r>
            <a:r>
              <a:rPr lang="zh-CN" altLang="en-US" sz="2200" dirty="0"/>
              <a:t>设计和开发</a:t>
            </a:r>
            <a:endParaRPr lang="en-US" altLang="zh-CN" sz="2200" dirty="0"/>
          </a:p>
          <a:p>
            <a:pPr algn="l"/>
            <a:r>
              <a:rPr lang="en-US" altLang="zh-CN" sz="2200" dirty="0"/>
              <a:t>7.3.2</a:t>
            </a:r>
            <a:r>
              <a:rPr lang="zh-CN" altLang="en-US" sz="2200" dirty="0"/>
              <a:t>设计和开发策划</a:t>
            </a:r>
            <a:endParaRPr lang="en-US" altLang="zh-CN" sz="2200" dirty="0"/>
          </a:p>
          <a:p>
            <a:pPr algn="l"/>
            <a:r>
              <a:rPr lang="zh-CN" altLang="en-US" sz="2200" dirty="0"/>
              <a:t>组织应对产品的设计和开发进行策划和控制。适当时，随着设计和开发的进展，应保持并更新设计和开发策划文件。</a:t>
            </a:r>
            <a:r>
              <a:rPr lang="zh-CN" altLang="en-US" sz="2200" dirty="0">
                <a:latin typeface="楷体" pitchFamily="49" charset="-122"/>
                <a:ea typeface="楷体" pitchFamily="49" charset="-122"/>
              </a:rPr>
              <a:t>设计开发计划</a:t>
            </a:r>
          </a:p>
          <a:p>
            <a:pPr algn="l"/>
            <a:r>
              <a:rPr lang="zh-CN" altLang="en-US" sz="2200" dirty="0"/>
              <a:t>在设计和开发策划期间，组织应将以下方面形成文件：</a:t>
            </a:r>
          </a:p>
          <a:p>
            <a:pPr algn="l"/>
            <a:r>
              <a:rPr lang="en-US" altLang="zh-CN" sz="2200" dirty="0"/>
              <a:t>a) </a:t>
            </a:r>
            <a:r>
              <a:rPr lang="zh-CN" altLang="en-US" sz="2200" dirty="0"/>
              <a:t>设计和开发阶段；</a:t>
            </a:r>
          </a:p>
          <a:p>
            <a:pPr algn="l"/>
            <a:r>
              <a:rPr lang="en-US" altLang="zh-CN" sz="2200" dirty="0"/>
              <a:t>b) </a:t>
            </a:r>
            <a:r>
              <a:rPr lang="zh-CN" altLang="en-US" sz="2200" dirty="0"/>
              <a:t>每个设计和开发阶段所需的一个或多个评审；</a:t>
            </a:r>
          </a:p>
          <a:p>
            <a:pPr algn="l"/>
            <a:r>
              <a:rPr lang="en-US" altLang="zh-CN" sz="2200" dirty="0"/>
              <a:t>c) </a:t>
            </a:r>
            <a:r>
              <a:rPr lang="zh-CN" altLang="en-US" sz="2200" dirty="0"/>
              <a:t>适合于每个设计和开发阶段的验证、确认和设计转换活动；</a:t>
            </a:r>
          </a:p>
          <a:p>
            <a:pPr algn="l"/>
            <a:r>
              <a:rPr lang="en-US" altLang="zh-CN" sz="2200" dirty="0"/>
              <a:t>d) </a:t>
            </a:r>
            <a:r>
              <a:rPr lang="zh-CN" altLang="en-US" sz="2200" dirty="0"/>
              <a:t>设计和开发的职责和权限；</a:t>
            </a:r>
          </a:p>
          <a:p>
            <a:pPr algn="l"/>
            <a:r>
              <a:rPr lang="en-US" altLang="zh-CN" sz="2200" dirty="0"/>
              <a:t>e) </a:t>
            </a:r>
            <a:r>
              <a:rPr lang="zh-CN" altLang="en-US" sz="2200" dirty="0"/>
              <a:t>确保设计和开发输出追溯至设计和开发输入的方法；</a:t>
            </a:r>
          </a:p>
          <a:p>
            <a:pPr algn="l"/>
            <a:r>
              <a:rPr lang="en-US" altLang="zh-CN" sz="2200" dirty="0"/>
              <a:t>f) </a:t>
            </a:r>
            <a:r>
              <a:rPr lang="zh-CN" altLang="en-US" sz="2200" dirty="0"/>
              <a:t>所需的资源，包括必要的人员能力。</a:t>
            </a:r>
          </a:p>
        </p:txBody>
      </p:sp>
    </p:spTree>
    <p:extLst>
      <p:ext uri="{BB962C8B-B14F-4D97-AF65-F5344CB8AC3E}">
        <p14:creationId xmlns:p14="http://schemas.microsoft.com/office/powerpoint/2010/main" val="1169993068"/>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27584" y="1196752"/>
            <a:ext cx="7772400" cy="504056"/>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1700808"/>
            <a:ext cx="7992888" cy="4680520"/>
          </a:xfrm>
        </p:spPr>
        <p:txBody>
          <a:bodyPr/>
          <a:lstStyle/>
          <a:p>
            <a:pPr algn="l"/>
            <a:r>
              <a:rPr lang="en-US" altLang="zh-CN" sz="2400" dirty="0"/>
              <a:t>7.3</a:t>
            </a:r>
            <a:r>
              <a:rPr lang="zh-CN" altLang="en-US" sz="2400" dirty="0"/>
              <a:t>设计和开发</a:t>
            </a:r>
            <a:endParaRPr lang="en-US" altLang="zh-CN" sz="2400" dirty="0"/>
          </a:p>
          <a:p>
            <a:pPr algn="l"/>
            <a:r>
              <a:rPr lang="en-US" altLang="zh-CN" sz="2400" dirty="0"/>
              <a:t>7.3.3</a:t>
            </a:r>
            <a:r>
              <a:rPr lang="zh-CN" altLang="en-US" sz="2400" dirty="0"/>
              <a:t>设计和开发输入</a:t>
            </a:r>
            <a:endParaRPr lang="en-US" altLang="zh-CN" sz="2400" dirty="0"/>
          </a:p>
          <a:p>
            <a:pPr algn="l"/>
            <a:r>
              <a:rPr lang="zh-CN" altLang="en-US" sz="2400" dirty="0"/>
              <a:t>应确定与产品要求有关的输入，并保留记录（见 </a:t>
            </a:r>
            <a:r>
              <a:rPr lang="en-US" altLang="zh-CN" sz="2400" dirty="0"/>
              <a:t>4.2.5</a:t>
            </a:r>
            <a:r>
              <a:rPr lang="zh-CN" altLang="en-US" sz="2400" dirty="0"/>
              <a:t>），这些输入应包括： </a:t>
            </a:r>
            <a:endParaRPr lang="en-US" altLang="zh-CN" sz="2400" dirty="0"/>
          </a:p>
          <a:p>
            <a:pPr algn="l"/>
            <a:r>
              <a:rPr lang="en-US" altLang="zh-CN" sz="2400" dirty="0"/>
              <a:t>a) </a:t>
            </a:r>
            <a:r>
              <a:rPr lang="zh-CN" altLang="en-US" sz="2400" dirty="0"/>
              <a:t>根据预期用途所确定的功能、性能、可用性和安全要求；</a:t>
            </a:r>
          </a:p>
          <a:p>
            <a:pPr algn="l"/>
            <a:r>
              <a:rPr lang="en-US" altLang="zh-CN" sz="2400" dirty="0"/>
              <a:t>b) </a:t>
            </a:r>
            <a:r>
              <a:rPr lang="zh-CN" altLang="en-US" sz="2400" dirty="0"/>
              <a:t>适用的法规要求和标准；</a:t>
            </a:r>
            <a:r>
              <a:rPr lang="zh-CN" altLang="en-US" sz="2400" dirty="0">
                <a:latin typeface="楷体" pitchFamily="49" charset="-122"/>
                <a:ea typeface="楷体" pitchFamily="49" charset="-122"/>
              </a:rPr>
              <a:t>包括客户标准</a:t>
            </a:r>
          </a:p>
          <a:p>
            <a:pPr algn="l"/>
            <a:r>
              <a:rPr lang="en-US" altLang="zh-CN" sz="2400" dirty="0"/>
              <a:t>c) </a:t>
            </a:r>
            <a:r>
              <a:rPr lang="zh-CN" altLang="en-US" sz="2400" dirty="0"/>
              <a:t>适用的风险管理的一个或多个输出；</a:t>
            </a:r>
            <a:r>
              <a:rPr lang="zh-CN" altLang="en-US" sz="2400" dirty="0">
                <a:latin typeface="楷体" pitchFamily="49" charset="-122"/>
                <a:ea typeface="楷体" pitchFamily="49" charset="-122"/>
              </a:rPr>
              <a:t>来自于</a:t>
            </a:r>
            <a:r>
              <a:rPr lang="en-US" altLang="zh-CN" sz="2400" dirty="0">
                <a:latin typeface="楷体" pitchFamily="49" charset="-122"/>
                <a:ea typeface="楷体" pitchFamily="49" charset="-122"/>
              </a:rPr>
              <a:t>7.1</a:t>
            </a:r>
            <a:r>
              <a:rPr lang="zh-CN" altLang="en-US" sz="2400" dirty="0">
                <a:latin typeface="楷体" pitchFamily="49" charset="-122"/>
                <a:ea typeface="楷体" pitchFamily="49" charset="-122"/>
              </a:rPr>
              <a:t>策划</a:t>
            </a:r>
          </a:p>
          <a:p>
            <a:pPr algn="l"/>
            <a:r>
              <a:rPr lang="en-US" altLang="zh-CN" sz="2400" dirty="0"/>
              <a:t>d) </a:t>
            </a:r>
            <a:r>
              <a:rPr lang="zh-CN" altLang="en-US" sz="2400" dirty="0"/>
              <a:t>适当时，源于以前类似设计的信息；</a:t>
            </a:r>
          </a:p>
          <a:p>
            <a:pPr algn="l"/>
            <a:r>
              <a:rPr lang="en-US" altLang="zh-CN" sz="2400" dirty="0"/>
              <a:t>e) </a:t>
            </a:r>
            <a:r>
              <a:rPr lang="zh-CN" altLang="en-US" sz="2400" dirty="0"/>
              <a:t>产品和过程设计和开发所必需的其他要求。</a:t>
            </a:r>
            <a:endParaRPr lang="en-US" altLang="zh-CN" sz="2400" dirty="0"/>
          </a:p>
          <a:p>
            <a:pPr algn="l"/>
            <a:r>
              <a:rPr lang="zh-CN" altLang="en-US" sz="2000" dirty="0">
                <a:latin typeface="楷体" pitchFamily="49" charset="-122"/>
                <a:ea typeface="楷体" pitchFamily="49" charset="-122"/>
              </a:rPr>
              <a:t>要根据市场考虑相关标准，国内：</a:t>
            </a:r>
            <a:r>
              <a:rPr lang="en-US" altLang="zh-CN" sz="2000" dirty="0">
                <a:latin typeface="楷体" pitchFamily="49" charset="-122"/>
                <a:ea typeface="楷体" pitchFamily="49" charset="-122"/>
              </a:rPr>
              <a:t>GB9706.1</a:t>
            </a:r>
            <a:r>
              <a:rPr lang="zh-CN" altLang="en-US" sz="2000" dirty="0">
                <a:latin typeface="楷体" pitchFamily="49" charset="-122"/>
                <a:ea typeface="楷体" pitchFamily="49" charset="-122"/>
              </a:rPr>
              <a:t>，</a:t>
            </a:r>
            <a:r>
              <a:rPr lang="en-US" altLang="zh-CN" sz="2000" dirty="0">
                <a:latin typeface="楷体" pitchFamily="49" charset="-122"/>
                <a:ea typeface="楷体" pitchFamily="49" charset="-122"/>
              </a:rPr>
              <a:t>YY0505</a:t>
            </a:r>
          </a:p>
          <a:p>
            <a:pPr algn="l"/>
            <a:r>
              <a:rPr lang="zh-CN" altLang="en-US" sz="2000" dirty="0">
                <a:latin typeface="楷体" pitchFamily="49" charset="-122"/>
                <a:ea typeface="楷体" pitchFamily="49" charset="-122"/>
              </a:rPr>
              <a:t>可用性：用户对接口或界面的有效性、效率、易学性的满意度</a:t>
            </a:r>
          </a:p>
        </p:txBody>
      </p:sp>
    </p:spTree>
    <p:extLst>
      <p:ext uri="{BB962C8B-B14F-4D97-AF65-F5344CB8AC3E}">
        <p14:creationId xmlns:p14="http://schemas.microsoft.com/office/powerpoint/2010/main" val="366274429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27584" y="1196752"/>
            <a:ext cx="7772400" cy="504056"/>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1700808"/>
            <a:ext cx="7992888" cy="3096344"/>
          </a:xfrm>
        </p:spPr>
        <p:txBody>
          <a:bodyPr/>
          <a:lstStyle/>
          <a:p>
            <a:pPr algn="l"/>
            <a:r>
              <a:rPr lang="en-US" altLang="zh-CN" sz="2400" dirty="0"/>
              <a:t>7.3</a:t>
            </a:r>
            <a:r>
              <a:rPr lang="zh-CN" altLang="en-US" sz="2400" dirty="0"/>
              <a:t>设计和开发</a:t>
            </a:r>
            <a:endParaRPr lang="en-US" altLang="zh-CN" sz="2400" dirty="0"/>
          </a:p>
          <a:p>
            <a:pPr algn="l"/>
            <a:r>
              <a:rPr lang="en-US" altLang="zh-CN" sz="2400" dirty="0"/>
              <a:t>7.3.3</a:t>
            </a:r>
            <a:r>
              <a:rPr lang="zh-CN" altLang="en-US" sz="2400" dirty="0"/>
              <a:t>设计和开发输入</a:t>
            </a:r>
            <a:endParaRPr lang="en-US" altLang="zh-CN" sz="2400" dirty="0"/>
          </a:p>
          <a:p>
            <a:pPr algn="l"/>
            <a:r>
              <a:rPr lang="zh-CN" altLang="en-US" sz="2400" dirty="0"/>
              <a:t>应对这些输入进行评审，以确保输入是充分与适宜的，并经批准。</a:t>
            </a:r>
          </a:p>
          <a:p>
            <a:pPr algn="l"/>
            <a:r>
              <a:rPr lang="zh-CN" altLang="en-US" sz="2400" dirty="0"/>
              <a:t>这些要求应完整、清楚，能够被验证或确认，并且不能互相矛盾。</a:t>
            </a:r>
          </a:p>
          <a:p>
            <a:pPr algn="l"/>
            <a:r>
              <a:rPr lang="zh-CN" altLang="en-US" sz="2400" dirty="0"/>
              <a:t>注：更多信息见 </a:t>
            </a:r>
            <a:r>
              <a:rPr lang="en-US" altLang="zh-CN" sz="2400" dirty="0"/>
              <a:t>IEC 62366-1</a:t>
            </a:r>
            <a:r>
              <a:rPr lang="zh-CN" altLang="en-US" sz="2400" dirty="0"/>
              <a:t>。</a:t>
            </a:r>
          </a:p>
        </p:txBody>
      </p:sp>
    </p:spTree>
    <p:extLst>
      <p:ext uri="{BB962C8B-B14F-4D97-AF65-F5344CB8AC3E}">
        <p14:creationId xmlns:p14="http://schemas.microsoft.com/office/powerpoint/2010/main" val="5379421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27584" y="1196752"/>
            <a:ext cx="7772400" cy="504056"/>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1700808"/>
            <a:ext cx="7992888" cy="4104456"/>
          </a:xfrm>
        </p:spPr>
        <p:txBody>
          <a:bodyPr/>
          <a:lstStyle/>
          <a:p>
            <a:pPr algn="l"/>
            <a:r>
              <a:rPr lang="zh-CN" altLang="en-US" sz="2400" dirty="0">
                <a:latin typeface="楷体" pitchFamily="49" charset="-122"/>
                <a:ea typeface="楷体" pitchFamily="49" charset="-122"/>
              </a:rPr>
              <a:t>应确定与产品要求有关的输入和评审包括：</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临床的预期用途；</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顾客要求（预期性能和限制）</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性能要求（使用、贮存、交付和维护）</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标签要求（安装和使用说明书）</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环境、安全和法规要求</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人因工程学和其它人的因素</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相关标准</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系统要求（与其它产品或附件连接的要求）</a:t>
            </a:r>
          </a:p>
        </p:txBody>
      </p:sp>
    </p:spTree>
    <p:extLst>
      <p:ext uri="{BB962C8B-B14F-4D97-AF65-F5344CB8AC3E}">
        <p14:creationId xmlns:p14="http://schemas.microsoft.com/office/powerpoint/2010/main" val="1205888958"/>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196752"/>
            <a:ext cx="7772400" cy="576064"/>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1772816"/>
            <a:ext cx="8136904" cy="4464496"/>
          </a:xfrm>
        </p:spPr>
        <p:txBody>
          <a:bodyPr/>
          <a:lstStyle/>
          <a:p>
            <a:pPr algn="l"/>
            <a:r>
              <a:rPr lang="en-US" altLang="zh-CN" sz="2200" dirty="0"/>
              <a:t>7.3</a:t>
            </a:r>
            <a:r>
              <a:rPr lang="zh-CN" altLang="en-US" sz="2200" dirty="0"/>
              <a:t>设计和开发</a:t>
            </a:r>
            <a:endParaRPr lang="en-US" altLang="zh-CN" sz="2200" dirty="0"/>
          </a:p>
          <a:p>
            <a:pPr algn="l"/>
            <a:r>
              <a:rPr lang="en-US" altLang="zh-CN" sz="2200" dirty="0"/>
              <a:t>7.3.4</a:t>
            </a:r>
            <a:r>
              <a:rPr lang="zh-CN" altLang="en-US" sz="2200" dirty="0"/>
              <a:t>设计和开发输出</a:t>
            </a:r>
            <a:endParaRPr lang="en-US" altLang="zh-CN" sz="2200" dirty="0"/>
          </a:p>
          <a:p>
            <a:pPr algn="l"/>
            <a:r>
              <a:rPr lang="zh-CN" altLang="en-US" sz="2200" dirty="0"/>
              <a:t>设计和开发输出应：</a:t>
            </a:r>
          </a:p>
          <a:p>
            <a:pPr algn="l"/>
            <a:r>
              <a:rPr lang="en-US" altLang="zh-CN" sz="2200" dirty="0"/>
              <a:t>a) </a:t>
            </a:r>
            <a:r>
              <a:rPr lang="zh-CN" altLang="en-US" sz="2200" dirty="0"/>
              <a:t>满足设计和开发输入的要求；</a:t>
            </a:r>
          </a:p>
          <a:p>
            <a:pPr algn="l"/>
            <a:r>
              <a:rPr lang="en-US" altLang="zh-CN" sz="2200" dirty="0"/>
              <a:t>b) </a:t>
            </a:r>
            <a:r>
              <a:rPr lang="zh-CN" altLang="en-US" sz="2200" dirty="0"/>
              <a:t>给出采购、生产和服务提供的适当信息；</a:t>
            </a:r>
          </a:p>
          <a:p>
            <a:pPr algn="l"/>
            <a:r>
              <a:rPr lang="en-US" altLang="zh-CN" sz="2200" dirty="0"/>
              <a:t>c) </a:t>
            </a:r>
            <a:r>
              <a:rPr lang="zh-CN" altLang="en-US" sz="2200" dirty="0"/>
              <a:t>包含或引用产品接受准则；</a:t>
            </a:r>
            <a:r>
              <a:rPr lang="zh-CN" altLang="en-US" sz="2200" dirty="0">
                <a:latin typeface="楷体" pitchFamily="49" charset="-122"/>
                <a:ea typeface="楷体" pitchFamily="49" charset="-122"/>
              </a:rPr>
              <a:t>产品规范</a:t>
            </a:r>
            <a:endParaRPr lang="en-US" altLang="zh-CN" sz="2200" dirty="0">
              <a:latin typeface="楷体" pitchFamily="49" charset="-122"/>
              <a:ea typeface="楷体" pitchFamily="49" charset="-122"/>
            </a:endParaRPr>
          </a:p>
          <a:p>
            <a:pPr algn="l"/>
            <a:r>
              <a:rPr lang="en-US" altLang="zh-CN" sz="2200" dirty="0"/>
              <a:t>d) </a:t>
            </a:r>
            <a:r>
              <a:rPr lang="zh-CN" altLang="en-US" sz="2200" dirty="0"/>
              <a:t>规定对产品的安全和正确使用所必需的产品特性。</a:t>
            </a:r>
            <a:r>
              <a:rPr lang="zh-CN" altLang="en-US" sz="2200" dirty="0">
                <a:latin typeface="楷体" pitchFamily="49" charset="-122"/>
                <a:ea typeface="楷体" pitchFamily="49" charset="-122"/>
              </a:rPr>
              <a:t>比如：</a:t>
            </a:r>
            <a:r>
              <a:rPr lang="en-US" altLang="zh-CN" sz="2200" dirty="0">
                <a:ea typeface="楷体" pitchFamily="49" charset="-122"/>
              </a:rPr>
              <a:t>CTQ</a:t>
            </a:r>
            <a:endParaRPr lang="zh-CN" altLang="en-US" sz="2200" dirty="0">
              <a:ea typeface="楷体" pitchFamily="49" charset="-122"/>
            </a:endParaRPr>
          </a:p>
          <a:p>
            <a:pPr algn="l"/>
            <a:r>
              <a:rPr lang="zh-CN" altLang="en-US" sz="2200" dirty="0"/>
              <a:t>设计和开发输出的方式应适合于对照设计和开发的输入进行验证，并应在放行前得到批准。</a:t>
            </a:r>
          </a:p>
          <a:p>
            <a:pPr algn="l"/>
            <a:r>
              <a:rPr lang="zh-CN" altLang="en-US" sz="2200" dirty="0"/>
              <a:t>应保留设计和开发输出的记录（见 </a:t>
            </a:r>
            <a:r>
              <a:rPr lang="en-US" altLang="zh-CN" sz="2200" dirty="0"/>
              <a:t>4.2.5</a:t>
            </a:r>
            <a:r>
              <a:rPr lang="zh-CN" altLang="en-US" sz="2200" dirty="0"/>
              <a:t>）。</a:t>
            </a:r>
          </a:p>
        </p:txBody>
      </p:sp>
    </p:spTree>
    <p:extLst>
      <p:ext uri="{BB962C8B-B14F-4D97-AF65-F5344CB8AC3E}">
        <p14:creationId xmlns:p14="http://schemas.microsoft.com/office/powerpoint/2010/main" val="3141729029"/>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196752"/>
            <a:ext cx="7772400" cy="576064"/>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1772816"/>
            <a:ext cx="8136904" cy="4968552"/>
          </a:xfrm>
        </p:spPr>
        <p:txBody>
          <a:bodyPr/>
          <a:lstStyle/>
          <a:p>
            <a:pPr algn="l"/>
            <a:r>
              <a:rPr lang="zh-CN" altLang="en-US" sz="2000" dirty="0">
                <a:ea typeface="楷体" panose="02010609060101010101" pitchFamily="49" charset="-122"/>
              </a:rPr>
              <a:t>设计和开发输出资料，至少符合以下要求：</a:t>
            </a:r>
          </a:p>
          <a:p>
            <a:pPr algn="l"/>
            <a:r>
              <a:rPr lang="en-US" altLang="zh-CN" sz="2000" dirty="0">
                <a:ea typeface="楷体" panose="02010609060101010101" pitchFamily="49" charset="-122"/>
              </a:rPr>
              <a:t>1.</a:t>
            </a:r>
            <a:r>
              <a:rPr lang="zh-CN" altLang="en-US" sz="2000" dirty="0">
                <a:ea typeface="楷体" panose="02010609060101010101" pitchFamily="49" charset="-122"/>
              </a:rPr>
              <a:t>采购信息，如原材料、包装材料、组件和部件技术要求；</a:t>
            </a:r>
          </a:p>
          <a:p>
            <a:pPr algn="l"/>
            <a:r>
              <a:rPr lang="en-US" altLang="zh-CN" sz="2000" dirty="0">
                <a:ea typeface="楷体" panose="02010609060101010101" pitchFamily="49" charset="-122"/>
              </a:rPr>
              <a:t>2.</a:t>
            </a:r>
            <a:r>
              <a:rPr lang="zh-CN" altLang="en-US" sz="2000" dirty="0">
                <a:ea typeface="楷体" panose="02010609060101010101" pitchFamily="49" charset="-122"/>
              </a:rPr>
              <a:t>生产和服务所需的信息，如产品图纸（包括零部件图纸）、工艺配方、作业指导书、环境要求等；</a:t>
            </a:r>
          </a:p>
          <a:p>
            <a:pPr algn="l"/>
            <a:r>
              <a:rPr lang="en-US" altLang="zh-CN" sz="2000" dirty="0">
                <a:ea typeface="楷体" panose="02010609060101010101" pitchFamily="49" charset="-122"/>
              </a:rPr>
              <a:t>3.</a:t>
            </a:r>
            <a:r>
              <a:rPr lang="zh-CN" altLang="en-US" sz="2000" dirty="0">
                <a:ea typeface="楷体" panose="02010609060101010101" pitchFamily="49" charset="-122"/>
              </a:rPr>
              <a:t>产品技术要求；</a:t>
            </a:r>
          </a:p>
          <a:p>
            <a:pPr algn="l"/>
            <a:r>
              <a:rPr lang="en-US" altLang="zh-CN" sz="2000" dirty="0">
                <a:ea typeface="楷体" panose="02010609060101010101" pitchFamily="49" charset="-122"/>
              </a:rPr>
              <a:t>4.</a:t>
            </a:r>
            <a:r>
              <a:rPr lang="zh-CN" altLang="en-US" sz="2000" dirty="0">
                <a:ea typeface="楷体" panose="02010609060101010101" pitchFamily="49" charset="-122"/>
              </a:rPr>
              <a:t>产品检验规程或指导书；</a:t>
            </a:r>
          </a:p>
          <a:p>
            <a:pPr algn="l"/>
            <a:r>
              <a:rPr lang="en-US" altLang="zh-CN" sz="2000" dirty="0">
                <a:ea typeface="楷体" panose="02010609060101010101" pitchFamily="49" charset="-122"/>
              </a:rPr>
              <a:t>5.</a:t>
            </a:r>
            <a:r>
              <a:rPr lang="zh-CN" altLang="en-US" sz="2000" dirty="0">
                <a:ea typeface="楷体" panose="02010609060101010101" pitchFamily="49" charset="-122"/>
              </a:rPr>
              <a:t>规定产品的安全和正常使用所必须的产品特性，如产品使用说明书、包装和标签要求等。产品使用说明书是否与注册申报和批准的一致；</a:t>
            </a:r>
          </a:p>
          <a:p>
            <a:pPr algn="l"/>
            <a:r>
              <a:rPr lang="en-US" altLang="zh-CN" sz="2000" dirty="0">
                <a:ea typeface="楷体" panose="02010609060101010101" pitchFamily="49" charset="-122"/>
              </a:rPr>
              <a:t>6.</a:t>
            </a:r>
            <a:r>
              <a:rPr lang="zh-CN" altLang="en-US" sz="2000" dirty="0">
                <a:ea typeface="楷体" panose="02010609060101010101" pitchFamily="49" charset="-122"/>
              </a:rPr>
              <a:t>标识和可追溯性要求；</a:t>
            </a:r>
          </a:p>
          <a:p>
            <a:pPr algn="l"/>
            <a:r>
              <a:rPr lang="en-US" altLang="zh-CN" sz="2000" dirty="0">
                <a:ea typeface="楷体" panose="02010609060101010101" pitchFamily="49" charset="-122"/>
              </a:rPr>
              <a:t>7.</a:t>
            </a:r>
            <a:r>
              <a:rPr lang="zh-CN" altLang="en-US" sz="2000" dirty="0">
                <a:ea typeface="楷体" panose="02010609060101010101" pitchFamily="49" charset="-122"/>
              </a:rPr>
              <a:t>提交给注册审批部门的文件，如研究资料、产品技术要求、注册检验报告、临床评价资料（如有）、医疗器械安全有效基本要求清单等；</a:t>
            </a:r>
          </a:p>
          <a:p>
            <a:pPr algn="l"/>
            <a:r>
              <a:rPr lang="en-US" altLang="zh-CN" sz="2000" dirty="0">
                <a:ea typeface="楷体" panose="02010609060101010101" pitchFamily="49" charset="-122"/>
              </a:rPr>
              <a:t>8.</a:t>
            </a:r>
            <a:r>
              <a:rPr lang="zh-CN" altLang="en-US" sz="2000" dirty="0">
                <a:ea typeface="楷体" panose="02010609060101010101" pitchFamily="49" charset="-122"/>
              </a:rPr>
              <a:t>样机或样品；</a:t>
            </a:r>
          </a:p>
          <a:p>
            <a:pPr algn="l"/>
            <a:r>
              <a:rPr lang="en-US" altLang="zh-CN" sz="2000" dirty="0">
                <a:ea typeface="楷体" panose="02010609060101010101" pitchFamily="49" charset="-122"/>
              </a:rPr>
              <a:t>9.</a:t>
            </a:r>
            <a:r>
              <a:rPr lang="zh-CN" altLang="en-US" sz="2000" dirty="0">
                <a:ea typeface="楷体" panose="02010609060101010101" pitchFamily="49" charset="-122"/>
              </a:rPr>
              <a:t>生物学评价结果和记录，包括材料的主要性能要求。</a:t>
            </a:r>
            <a:endParaRPr lang="en-US" altLang="zh-CN" sz="2000" dirty="0">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来源于</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医疗器械生产质量管理规范现场检查指导原则</a:t>
            </a:r>
            <a:r>
              <a:rPr lang="en-US" altLang="zh-CN" sz="2000" dirty="0">
                <a:latin typeface="楷体" panose="02010609060101010101" pitchFamily="49" charset="-122"/>
                <a:ea typeface="楷体" panose="02010609060101010101" pitchFamily="49" charset="-122"/>
              </a:rPr>
              <a:t>》</a:t>
            </a:r>
          </a:p>
          <a:p>
            <a:pPr algn="l"/>
            <a:endParaRPr lang="en-US" altLang="zh-CN" sz="2000" dirty="0"/>
          </a:p>
          <a:p>
            <a:pPr algn="l"/>
            <a:endParaRPr lang="en-US" altLang="zh-CN" sz="2000" dirty="0"/>
          </a:p>
        </p:txBody>
      </p:sp>
    </p:spTree>
    <p:extLst>
      <p:ext uri="{BB962C8B-B14F-4D97-AF65-F5344CB8AC3E}">
        <p14:creationId xmlns:p14="http://schemas.microsoft.com/office/powerpoint/2010/main" val="7555941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1080120"/>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755576" y="1916832"/>
            <a:ext cx="7848872" cy="4320480"/>
          </a:xfrm>
        </p:spPr>
        <p:txBody>
          <a:bodyPr/>
          <a:lstStyle/>
          <a:p>
            <a:pPr algn="l"/>
            <a:r>
              <a:rPr lang="en-US" altLang="zh-CN" sz="2400" dirty="0"/>
              <a:t>7.3</a:t>
            </a:r>
            <a:r>
              <a:rPr lang="zh-CN" altLang="en-US" sz="2400" dirty="0"/>
              <a:t>设计和开发</a:t>
            </a:r>
            <a:endParaRPr lang="en-US" altLang="zh-CN" sz="2400" dirty="0"/>
          </a:p>
          <a:p>
            <a:pPr algn="l"/>
            <a:r>
              <a:rPr lang="en-US" altLang="zh-CN" sz="2400" dirty="0"/>
              <a:t>7.3.5</a:t>
            </a:r>
            <a:r>
              <a:rPr lang="zh-CN" altLang="en-US" sz="2400" dirty="0"/>
              <a:t>设计和开发评审</a:t>
            </a:r>
            <a:endParaRPr lang="en-US" altLang="zh-CN" sz="2400" dirty="0"/>
          </a:p>
          <a:p>
            <a:pPr algn="l"/>
            <a:r>
              <a:rPr lang="zh-CN" altLang="en-US" sz="2400" dirty="0"/>
              <a:t>应依据所策划并形成文件的安排，在适宜的阶段对设计和开发进行系统的评审，以便：</a:t>
            </a:r>
          </a:p>
          <a:p>
            <a:pPr algn="l"/>
            <a:r>
              <a:rPr lang="en-US" altLang="zh-CN" sz="2400" dirty="0"/>
              <a:t>a) </a:t>
            </a:r>
            <a:r>
              <a:rPr lang="zh-CN" altLang="en-US" sz="2400" dirty="0"/>
              <a:t>评价设计和开发的结果满足要求的能力；</a:t>
            </a:r>
          </a:p>
          <a:p>
            <a:pPr algn="l"/>
            <a:r>
              <a:rPr lang="en-US" altLang="zh-CN" sz="2400" dirty="0"/>
              <a:t>b) </a:t>
            </a:r>
            <a:r>
              <a:rPr lang="zh-CN" altLang="en-US" sz="2400" dirty="0"/>
              <a:t>识别并提议必要的措施。</a:t>
            </a:r>
          </a:p>
          <a:p>
            <a:pPr algn="l"/>
            <a:r>
              <a:rPr lang="zh-CN" altLang="en-US" sz="2400" dirty="0"/>
              <a:t>评审的参加者应包括与所评审的设计和开发阶段有关的职能的代表以及其他专业人员。</a:t>
            </a:r>
          </a:p>
          <a:p>
            <a:pPr algn="l"/>
            <a:r>
              <a:rPr lang="zh-CN" altLang="en-US" sz="2400" dirty="0"/>
              <a:t>应保留评审结果及任何必要措施的记录，包括</a:t>
            </a:r>
            <a:r>
              <a:rPr lang="zh-CN" altLang="en-US" sz="2400" i="1" dirty="0"/>
              <a:t>所评审的 设计、涉及的参加者和评审日期（见</a:t>
            </a:r>
            <a:r>
              <a:rPr lang="en-US" altLang="zh-CN" sz="2400" i="1" dirty="0"/>
              <a:t>4.2.5</a:t>
            </a:r>
            <a:r>
              <a:rPr lang="zh-CN" altLang="en-US" sz="2400" i="1" dirty="0"/>
              <a:t>）</a:t>
            </a:r>
            <a:r>
              <a:rPr lang="zh-CN" altLang="en-US" sz="2400" dirty="0"/>
              <a:t>。</a:t>
            </a:r>
          </a:p>
        </p:txBody>
      </p:sp>
    </p:spTree>
    <p:extLst>
      <p:ext uri="{BB962C8B-B14F-4D97-AF65-F5344CB8AC3E}">
        <p14:creationId xmlns:p14="http://schemas.microsoft.com/office/powerpoint/2010/main" val="48802252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1080120"/>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755576" y="1916832"/>
            <a:ext cx="7848872" cy="4320480"/>
          </a:xfrm>
        </p:spPr>
        <p:txBody>
          <a:bodyPr/>
          <a:lstStyle/>
          <a:p>
            <a:pPr algn="l"/>
            <a:r>
              <a:rPr lang="zh-CN" altLang="en-US" sz="2400" dirty="0">
                <a:latin typeface="楷体" pitchFamily="49" charset="-122"/>
                <a:ea typeface="楷体" pitchFamily="49" charset="-122"/>
              </a:rPr>
              <a:t>评审还应考虑下列内容：</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风险分析是否进行，安全要求是否覆盖；</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标签文件是否充分，完整；</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设计是否达到临床预期用途；</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包装是否适宜，保持无菌；</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灭菌过程是否完善；</a:t>
            </a:r>
            <a:endParaRPr lang="en-US" altLang="zh-CN" sz="2400" dirty="0">
              <a:latin typeface="楷体" pitchFamily="49" charset="-122"/>
              <a:ea typeface="楷体" pitchFamily="49" charset="-122"/>
            </a:endParaRPr>
          </a:p>
          <a:p>
            <a:pPr marL="342900" indent="-342900" algn="l">
              <a:buFont typeface="Arial" pitchFamily="34" charset="0"/>
              <a:buChar char="•"/>
            </a:pPr>
            <a:r>
              <a:rPr lang="zh-CN" altLang="en-US" sz="2400" dirty="0">
                <a:latin typeface="楷体" pitchFamily="49" charset="-122"/>
                <a:ea typeface="楷体" pitchFamily="49" charset="-122"/>
              </a:rPr>
              <a:t>灭菌方法是否与产品相适应</a:t>
            </a:r>
          </a:p>
        </p:txBody>
      </p:sp>
    </p:spTree>
    <p:extLst>
      <p:ext uri="{BB962C8B-B14F-4D97-AF65-F5344CB8AC3E}">
        <p14:creationId xmlns:p14="http://schemas.microsoft.com/office/powerpoint/2010/main" val="141532718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68760"/>
            <a:ext cx="7772400" cy="1080120"/>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755576" y="1916832"/>
            <a:ext cx="7848872" cy="4464496"/>
          </a:xfrm>
        </p:spPr>
        <p:txBody>
          <a:bodyPr/>
          <a:lstStyle/>
          <a:p>
            <a:pPr algn="l"/>
            <a:r>
              <a:rPr lang="zh-CN" altLang="en-US" sz="2400" dirty="0">
                <a:latin typeface="楷体" pitchFamily="49" charset="-122"/>
                <a:ea typeface="楷体" pitchFamily="49" charset="-122"/>
              </a:rPr>
              <a:t>在适宜时机，应对设计和开发的结果进行系统的评审。</a:t>
            </a:r>
            <a:endParaRPr lang="en-US" altLang="zh-CN" sz="2400" dirty="0">
              <a:latin typeface="楷体" pitchFamily="49" charset="-122"/>
              <a:ea typeface="楷体" pitchFamily="49" charset="-122"/>
            </a:endParaRPr>
          </a:p>
          <a:p>
            <a:pPr algn="l"/>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评审的目的：</a:t>
            </a:r>
            <a:endParaRPr lang="en-US" altLang="zh-CN" sz="2400" dirty="0">
              <a:latin typeface="楷体" pitchFamily="49" charset="-122"/>
              <a:ea typeface="楷体" pitchFamily="49" charset="-122"/>
            </a:endParaRPr>
          </a:p>
          <a:p>
            <a:pPr marL="457200" indent="-457200" algn="l">
              <a:buFont typeface="+mj-lt"/>
              <a:buAutoNum type="arabicPeriod"/>
            </a:pPr>
            <a:r>
              <a:rPr lang="zh-CN" altLang="en-US" sz="2400" dirty="0">
                <a:latin typeface="楷体" pitchFamily="49" charset="-122"/>
                <a:ea typeface="楷体" pitchFamily="49" charset="-122"/>
              </a:rPr>
              <a:t>评价设计和开发结果满足要求的能力</a:t>
            </a:r>
            <a:endParaRPr lang="en-US" altLang="zh-CN" sz="2400" dirty="0">
              <a:latin typeface="楷体" pitchFamily="49" charset="-122"/>
              <a:ea typeface="楷体" pitchFamily="49" charset="-122"/>
            </a:endParaRPr>
          </a:p>
          <a:p>
            <a:pPr marL="457200" indent="-457200" algn="l">
              <a:buFont typeface="+mj-lt"/>
              <a:buAutoNum type="arabicPeriod"/>
            </a:pPr>
            <a:r>
              <a:rPr lang="zh-CN" altLang="en-US" sz="2400" dirty="0">
                <a:latin typeface="楷体" pitchFamily="49" charset="-122"/>
                <a:ea typeface="楷体" pitchFamily="49" charset="-122"/>
              </a:rPr>
              <a:t>识别问题提出措施</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参加者：包括与评审阶段有关的职能代表和专家</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方式：会有评审、专家评审、传阅加评议</a:t>
            </a:r>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记录：评审结果，应采取的措施</a:t>
            </a:r>
            <a:endParaRPr lang="en-US" altLang="zh-CN" sz="2400" dirty="0">
              <a:latin typeface="楷体" pitchFamily="49" charset="-122"/>
              <a:ea typeface="楷体" pitchFamily="49" charset="-122"/>
            </a:endParaRPr>
          </a:p>
          <a:p>
            <a:pPr algn="l"/>
            <a:endParaRPr lang="en-US" altLang="zh-CN" sz="2400" dirty="0">
              <a:latin typeface="楷体" pitchFamily="49" charset="-122"/>
              <a:ea typeface="楷体" pitchFamily="49" charset="-122"/>
            </a:endParaRPr>
          </a:p>
          <a:p>
            <a:pPr algn="l"/>
            <a:r>
              <a:rPr lang="zh-CN" altLang="en-US" sz="2400" dirty="0">
                <a:latin typeface="楷体" pitchFamily="49" charset="-122"/>
                <a:ea typeface="楷体" pitchFamily="49" charset="-122"/>
              </a:rPr>
              <a:t>评审是定性的、主观的，根据经验获得的。</a:t>
            </a:r>
          </a:p>
        </p:txBody>
      </p:sp>
    </p:spTree>
    <p:extLst>
      <p:ext uri="{BB962C8B-B14F-4D97-AF65-F5344CB8AC3E}">
        <p14:creationId xmlns:p14="http://schemas.microsoft.com/office/powerpoint/2010/main" val="321843214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395536" y="2132856"/>
            <a:ext cx="8352928" cy="4176464"/>
          </a:xfrm>
        </p:spPr>
        <p:txBody>
          <a:bodyPr/>
          <a:lstStyle/>
          <a:p>
            <a:pPr algn="l"/>
            <a:r>
              <a:rPr lang="en-US" altLang="zh-CN" sz="2400" dirty="0"/>
              <a:t>7.3</a:t>
            </a:r>
            <a:r>
              <a:rPr lang="zh-CN" altLang="en-US" sz="2400" dirty="0"/>
              <a:t>设计和开发</a:t>
            </a:r>
            <a:endParaRPr lang="en-US" altLang="zh-CN" sz="2400" dirty="0"/>
          </a:p>
          <a:p>
            <a:pPr algn="l"/>
            <a:r>
              <a:rPr lang="en-US" altLang="zh-CN" sz="2400" dirty="0"/>
              <a:t>7.3.6</a:t>
            </a:r>
            <a:r>
              <a:rPr lang="zh-CN" altLang="en-US" sz="2400" dirty="0"/>
              <a:t>设计和开发验证</a:t>
            </a:r>
            <a:endParaRPr lang="en-US" altLang="zh-CN" sz="2400" dirty="0"/>
          </a:p>
          <a:p>
            <a:pPr algn="l"/>
            <a:r>
              <a:rPr lang="zh-CN" altLang="en-US" sz="2400" dirty="0"/>
              <a:t>为确保设计和开发输出满足输入的要求，应依据所策划并形成文件的安排对设计和开发进行验证。</a:t>
            </a:r>
          </a:p>
          <a:p>
            <a:pPr algn="l"/>
            <a:r>
              <a:rPr lang="zh-CN" altLang="en-US" sz="2400" i="1" dirty="0"/>
              <a:t>组织应将验证计划形成文件，验证计划包括方法、接受准则，适当时包括确定样本量的统计技术说明。</a:t>
            </a:r>
          </a:p>
          <a:p>
            <a:pPr algn="l"/>
            <a:r>
              <a:rPr lang="zh-CN" altLang="en-US" sz="2400" i="1" dirty="0"/>
              <a:t>如果预期用途要求医疗器械连接至或通过接口连接至其他的一个或多个医疗器械，验证应包括证实当这样连接或通过接口连接时设计输出满足设计输入。</a:t>
            </a:r>
          </a:p>
          <a:p>
            <a:pPr algn="l"/>
            <a:r>
              <a:rPr lang="zh-CN" altLang="en-US" sz="2400" dirty="0"/>
              <a:t>应保留验证结果和结论及必要措施的记录（见 </a:t>
            </a:r>
            <a:r>
              <a:rPr lang="en-US" altLang="zh-CN" sz="2400" dirty="0"/>
              <a:t>4.2.4 </a:t>
            </a:r>
            <a:r>
              <a:rPr lang="zh-CN" altLang="en-US" sz="2400" dirty="0"/>
              <a:t>和 </a:t>
            </a:r>
            <a:r>
              <a:rPr lang="en-US" altLang="zh-CN" sz="2400" dirty="0"/>
              <a:t>4.2.5</a:t>
            </a:r>
            <a:r>
              <a:rPr lang="zh-CN" altLang="en-US" sz="2400" dirty="0"/>
              <a:t>）</a:t>
            </a:r>
          </a:p>
          <a:p>
            <a:pPr algn="l"/>
            <a:endParaRPr lang="zh-CN" altLang="en-US" sz="2400" dirty="0"/>
          </a:p>
        </p:txBody>
      </p:sp>
    </p:spTree>
    <p:extLst>
      <p:ext uri="{BB962C8B-B14F-4D97-AF65-F5344CB8AC3E}">
        <p14:creationId xmlns:p14="http://schemas.microsoft.com/office/powerpoint/2010/main" val="4214094416"/>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467544" y="2132856"/>
            <a:ext cx="8352928" cy="3528392"/>
          </a:xfrm>
        </p:spPr>
        <p:txBody>
          <a:bodyPr/>
          <a:lstStyle/>
          <a:p>
            <a:pPr algn="l"/>
            <a:r>
              <a:rPr lang="zh-CN" altLang="en-US" sz="2400" dirty="0">
                <a:latin typeface="楷体" panose="02010609060101010101" pitchFamily="49" charset="-122"/>
                <a:ea typeface="楷体" panose="02010609060101010101" pitchFamily="49" charset="-122"/>
              </a:rPr>
              <a:t>验证的目的：确保设计输出满足设计输入要求。</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验证的方法：</a:t>
            </a:r>
            <a:endParaRPr lang="en-US" altLang="zh-CN" sz="24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交换方法计算，比如：方法换算</a:t>
            </a:r>
            <a:endParaRPr lang="en-US" altLang="zh-CN" sz="24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检验证实（做样机），比如：型式检验</a:t>
            </a:r>
            <a:endParaRPr lang="en-US" altLang="zh-CN" sz="24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与已证实的类似设计进行比较</a:t>
            </a:r>
            <a:endParaRPr lang="en-US" altLang="zh-CN" sz="24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对设计输入结果的评审，比如：文件评审</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记录：验证结果及后续措施。</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检验是验证的一种方式，试验是确认的一个活动</a:t>
            </a:r>
          </a:p>
        </p:txBody>
      </p:sp>
    </p:spTree>
    <p:extLst>
      <p:ext uri="{BB962C8B-B14F-4D97-AF65-F5344CB8AC3E}">
        <p14:creationId xmlns:p14="http://schemas.microsoft.com/office/powerpoint/2010/main" val="208550904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268760"/>
            <a:ext cx="7772400" cy="504056"/>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1700808"/>
            <a:ext cx="7992888" cy="4680520"/>
          </a:xfrm>
        </p:spPr>
        <p:txBody>
          <a:bodyPr/>
          <a:lstStyle/>
          <a:p>
            <a:pPr algn="l"/>
            <a:r>
              <a:rPr lang="en-US" altLang="zh-CN" sz="2400" dirty="0"/>
              <a:t>7.3</a:t>
            </a:r>
            <a:r>
              <a:rPr lang="zh-CN" altLang="en-US" sz="2400" dirty="0"/>
              <a:t>设计和开发</a:t>
            </a:r>
            <a:endParaRPr lang="en-US" altLang="zh-CN" sz="2400" dirty="0"/>
          </a:p>
          <a:p>
            <a:pPr algn="l"/>
            <a:r>
              <a:rPr lang="en-US" altLang="zh-CN" sz="2400" dirty="0"/>
              <a:t>7.3.7</a:t>
            </a:r>
            <a:r>
              <a:rPr lang="zh-CN" altLang="en-US" sz="2400" dirty="0"/>
              <a:t>设计和开发确认</a:t>
            </a:r>
            <a:endParaRPr lang="en-US" altLang="zh-CN" sz="2400" dirty="0"/>
          </a:p>
          <a:p>
            <a:pPr algn="l"/>
            <a:r>
              <a:rPr lang="zh-CN" altLang="zh-CN" sz="2400" dirty="0"/>
              <a:t>为确保产品能够满足规定的应用要求或预期用途要求，应依据策划并形成文件的安排对设计和开发进行确认。</a:t>
            </a:r>
          </a:p>
          <a:p>
            <a:pPr algn="l"/>
            <a:r>
              <a:rPr lang="zh-CN" altLang="zh-CN" sz="2400" i="1" dirty="0"/>
              <a:t>组织应将确认计划形成文件，确认计划包括方法、接受准则，适当时包括确定样本量的统计技术说明。</a:t>
            </a:r>
            <a:endParaRPr lang="en-US" altLang="zh-CN" sz="2400" i="1" dirty="0"/>
          </a:p>
          <a:p>
            <a:pPr algn="l"/>
            <a:r>
              <a:rPr lang="zh-CN" altLang="en-US" sz="2000" dirty="0">
                <a:latin typeface="楷体" panose="02010609060101010101" pitchFamily="49" charset="-122"/>
                <a:ea typeface="楷体" panose="02010609060101010101" pitchFamily="49" charset="-122"/>
              </a:rPr>
              <a:t>备注：这个确认计划，通常是临床试验方案，包括：确认临床医院、入组病人选择、实验过程跟踪，结果统计；还需要有临床试验合同</a:t>
            </a:r>
            <a:endParaRPr lang="zh-CN" altLang="zh-CN" sz="2000" dirty="0">
              <a:latin typeface="楷体" panose="02010609060101010101" pitchFamily="49" charset="-122"/>
              <a:ea typeface="楷体" panose="02010609060101010101" pitchFamily="49" charset="-122"/>
            </a:endParaRPr>
          </a:p>
          <a:p>
            <a:pPr algn="l"/>
            <a:r>
              <a:rPr lang="zh-CN" altLang="zh-CN" sz="2400" i="1" dirty="0"/>
              <a:t>设计确认应选择有代表性产品进行。有代表性产品包括最初生产的单元、批次或其等同品。应记录用于确认的产品选择的理由说明（见</a:t>
            </a:r>
            <a:r>
              <a:rPr lang="en-US" altLang="zh-CN" sz="2400" i="1" dirty="0"/>
              <a:t> 4.2.5</a:t>
            </a:r>
            <a:r>
              <a:rPr lang="zh-CN" altLang="zh-CN" sz="2400" i="1" dirty="0"/>
              <a:t>）。</a:t>
            </a:r>
            <a:endParaRPr lang="en-US" altLang="zh-CN" sz="2400" i="1" dirty="0"/>
          </a:p>
          <a:p>
            <a:pPr algn="l"/>
            <a:r>
              <a:rPr lang="zh-CN" altLang="en-US" sz="2000" dirty="0">
                <a:latin typeface="楷体" panose="02010609060101010101" pitchFamily="49" charset="-122"/>
                <a:ea typeface="楷体" panose="02010609060101010101" pitchFamily="49" charset="-122"/>
              </a:rPr>
              <a:t>备注：真实性考察，在实际生产条件下生产的产品</a:t>
            </a:r>
          </a:p>
        </p:txBody>
      </p:sp>
    </p:spTree>
    <p:extLst>
      <p:ext uri="{BB962C8B-B14F-4D97-AF65-F5344CB8AC3E}">
        <p14:creationId xmlns:p14="http://schemas.microsoft.com/office/powerpoint/2010/main" val="249260904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268760"/>
            <a:ext cx="7772400" cy="504056"/>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1700808"/>
            <a:ext cx="8136904" cy="4320480"/>
          </a:xfrm>
        </p:spPr>
        <p:txBody>
          <a:bodyPr/>
          <a:lstStyle/>
          <a:p>
            <a:pPr algn="l"/>
            <a:r>
              <a:rPr lang="en-US" altLang="zh-CN" sz="2400" dirty="0"/>
              <a:t>7.3</a:t>
            </a:r>
            <a:r>
              <a:rPr lang="zh-CN" altLang="en-US" sz="2400" dirty="0"/>
              <a:t>设计和开发</a:t>
            </a:r>
            <a:endParaRPr lang="en-US" altLang="zh-CN" sz="2400" dirty="0"/>
          </a:p>
          <a:p>
            <a:pPr algn="l"/>
            <a:r>
              <a:rPr lang="en-US" altLang="zh-CN" sz="2400" dirty="0"/>
              <a:t>7.3.7</a:t>
            </a:r>
            <a:r>
              <a:rPr lang="zh-CN" altLang="en-US" sz="2400" dirty="0"/>
              <a:t>设计和开发确认</a:t>
            </a:r>
            <a:endParaRPr lang="en-US" altLang="zh-CN" sz="2400" dirty="0"/>
          </a:p>
          <a:p>
            <a:pPr algn="l"/>
            <a:r>
              <a:rPr lang="zh-CN" altLang="en-US" sz="2400" dirty="0"/>
              <a:t>作为设计和开发确认的一部分，组织应按照适用的法规要求进行医疗器械临床评价或性能评价。</a:t>
            </a:r>
          </a:p>
          <a:p>
            <a:pPr algn="l"/>
            <a:r>
              <a:rPr lang="zh-CN" altLang="en-US" sz="2400" dirty="0"/>
              <a:t>用于临床评价或性能评价的医疗器械不视为放行给顾客使用。</a:t>
            </a:r>
          </a:p>
          <a:p>
            <a:pPr algn="l"/>
            <a:r>
              <a:rPr lang="zh-CN" altLang="en-US" sz="2400" i="1" dirty="0"/>
              <a:t>如果预期用途要求医疗器械连接至或通过接口连接至其他的一个或多个医疗器械，确认应包括证实当这样连接或通过接口连接时已满足规定的应用要求或预期用途要求。</a:t>
            </a:r>
          </a:p>
          <a:p>
            <a:pPr algn="l"/>
            <a:r>
              <a:rPr lang="zh-CN" altLang="en-US" sz="2400" dirty="0"/>
              <a:t>确认应在向顾客放行产品使用之前完成。</a:t>
            </a:r>
          </a:p>
          <a:p>
            <a:pPr algn="l"/>
            <a:r>
              <a:rPr lang="zh-CN" altLang="en-US" sz="2400" dirty="0"/>
              <a:t>应保留确认结果和结论及必要措施的记录（见 </a:t>
            </a:r>
            <a:r>
              <a:rPr lang="en-US" altLang="zh-CN" sz="2400" dirty="0"/>
              <a:t>4.2.4 </a:t>
            </a:r>
            <a:r>
              <a:rPr lang="zh-CN" altLang="en-US" sz="2400" dirty="0"/>
              <a:t>和 </a:t>
            </a:r>
            <a:r>
              <a:rPr lang="en-US" altLang="zh-CN" sz="2400" dirty="0"/>
              <a:t>4.2.5</a:t>
            </a:r>
            <a:r>
              <a:rPr lang="zh-CN" altLang="en-US" sz="2400" dirty="0"/>
              <a:t>）</a:t>
            </a:r>
          </a:p>
        </p:txBody>
      </p:sp>
    </p:spTree>
    <p:extLst>
      <p:ext uri="{BB962C8B-B14F-4D97-AF65-F5344CB8AC3E}">
        <p14:creationId xmlns:p14="http://schemas.microsoft.com/office/powerpoint/2010/main" val="286096887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268760"/>
            <a:ext cx="7772400" cy="504056"/>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1772816"/>
            <a:ext cx="8136904" cy="4752528"/>
          </a:xfrm>
        </p:spPr>
        <p:txBody>
          <a:bodyPr/>
          <a:lstStyle/>
          <a:p>
            <a:pPr algn="l"/>
            <a:r>
              <a:rPr lang="zh-CN" altLang="en-US" sz="2000" dirty="0">
                <a:latin typeface="楷体" panose="02010609060101010101" pitchFamily="49" charset="-122"/>
                <a:ea typeface="楷体" panose="02010609060101010101" pitchFamily="49" charset="-122"/>
              </a:rPr>
              <a:t>法规：医疗器械临床试验质量管理规范</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      医疗器械临床评价技术指导原则</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设计开发确认可采用临床评价或者性能评价。进行临床试验时应当符合医疗器械临床试验法规的要求。</a:t>
            </a:r>
            <a:endParaRPr lang="en-US" altLang="zh-CN" sz="2000" dirty="0">
              <a:latin typeface="楷体" panose="02010609060101010101" pitchFamily="49" charset="-122"/>
              <a:ea typeface="楷体" panose="02010609060101010101" pitchFamily="49" charset="-122"/>
            </a:endParaRPr>
          </a:p>
          <a:p>
            <a:pPr algn="l"/>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临床评价：适用于非体外诊断器械</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性能评价：适用于体外诊断器械</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用于临床评价或性能评价的器械不应视作放行给顾客使用</a:t>
            </a:r>
            <a:endParaRPr lang="en-US" altLang="zh-CN" sz="2000" dirty="0">
              <a:latin typeface="楷体" panose="02010609060101010101" pitchFamily="49" charset="-122"/>
              <a:ea typeface="楷体" panose="02010609060101010101" pitchFamily="49" charset="-122"/>
            </a:endParaRPr>
          </a:p>
          <a:p>
            <a:pPr algn="l"/>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临床评价的定义：通过临床试验和或临床实践数据、文献资料等信息对产品的安全性、有效性进行确认</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临床评价资料提交：如果使用了同品种器械的生产工艺、临床数据等资料，申请人应提交同品种器械生产工艺、临床数据等资料的使用授权书</a:t>
            </a:r>
          </a:p>
        </p:txBody>
      </p:sp>
    </p:spTree>
    <p:extLst>
      <p:ext uri="{BB962C8B-B14F-4D97-AF65-F5344CB8AC3E}">
        <p14:creationId xmlns:p14="http://schemas.microsoft.com/office/powerpoint/2010/main" val="328949859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560" y="1196752"/>
            <a:ext cx="7772400" cy="1080120"/>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899592" y="1700808"/>
            <a:ext cx="7704856" cy="4248472"/>
          </a:xfrm>
        </p:spPr>
        <p:txBody>
          <a:bodyPr/>
          <a:lstStyle/>
          <a:p>
            <a:pPr algn="l"/>
            <a:r>
              <a:rPr lang="en-US" altLang="zh-CN" sz="2400" dirty="0"/>
              <a:t>7.3</a:t>
            </a:r>
            <a:r>
              <a:rPr lang="zh-CN" altLang="en-US" sz="2400" dirty="0"/>
              <a:t>设计和开发</a:t>
            </a:r>
            <a:endParaRPr lang="en-US" altLang="zh-CN" sz="2400" dirty="0"/>
          </a:p>
          <a:p>
            <a:pPr algn="l"/>
            <a:r>
              <a:rPr lang="en-US" altLang="zh-CN" sz="2400" dirty="0"/>
              <a:t>7.3.8</a:t>
            </a:r>
            <a:r>
              <a:rPr lang="zh-CN" altLang="en-US" sz="2400" dirty="0"/>
              <a:t>设计和开发转换</a:t>
            </a:r>
            <a:endParaRPr lang="en-US" altLang="zh-CN" sz="2400" dirty="0"/>
          </a:p>
          <a:p>
            <a:pPr algn="l"/>
            <a:r>
              <a:rPr lang="zh-CN" altLang="en-US" sz="2400" dirty="0"/>
              <a:t>组织应将设计和开发输出转换为制造的程序形成文件。这些程序应确保设计和开发输出在成为最终生产规范之前经验证适合于制造并确保生产能力能满足产品要求。</a:t>
            </a:r>
          </a:p>
          <a:p>
            <a:pPr algn="l"/>
            <a:r>
              <a:rPr lang="zh-CN" altLang="en-US" sz="2400" dirty="0"/>
              <a:t>应记录转换的结果和结论（见 </a:t>
            </a:r>
            <a:r>
              <a:rPr lang="en-US" altLang="zh-CN" sz="2400" dirty="0"/>
              <a:t>4.2.5</a:t>
            </a:r>
            <a:r>
              <a:rPr lang="zh-CN" altLang="en-US" sz="2400" dirty="0"/>
              <a:t>）</a:t>
            </a:r>
            <a:endParaRPr lang="en-US" altLang="zh-CN" sz="2400" dirty="0"/>
          </a:p>
          <a:p>
            <a:pPr algn="l"/>
            <a:r>
              <a:rPr lang="zh-CN" altLang="en-US" sz="2000" dirty="0">
                <a:latin typeface="楷体" panose="02010609060101010101" pitchFamily="49" charset="-122"/>
                <a:ea typeface="楷体" panose="02010609060101010101" pitchFamily="49" charset="-122"/>
              </a:rPr>
              <a:t>制造验证：通常在小批量试生产阶段，不少于</a:t>
            </a:r>
            <a:r>
              <a:rPr lang="en-US" altLang="zh-CN" sz="2000" dirty="0">
                <a:latin typeface="楷体" panose="02010609060101010101" pitchFamily="49" charset="-122"/>
                <a:ea typeface="楷体" panose="02010609060101010101" pitchFamily="49" charset="-122"/>
              </a:rPr>
              <a:t>3</a:t>
            </a:r>
            <a:r>
              <a:rPr lang="zh-CN" altLang="en-US" sz="2000" dirty="0">
                <a:latin typeface="楷体" panose="02010609060101010101" pitchFamily="49" charset="-122"/>
                <a:ea typeface="楷体" panose="02010609060101010101" pitchFamily="49" charset="-122"/>
              </a:rPr>
              <a:t>批或</a:t>
            </a:r>
            <a:r>
              <a:rPr lang="en-US" altLang="zh-CN" sz="2000" dirty="0">
                <a:latin typeface="楷体" panose="02010609060101010101" pitchFamily="49" charset="-122"/>
                <a:ea typeface="楷体" panose="02010609060101010101" pitchFamily="49" charset="-122"/>
              </a:rPr>
              <a:t>3</a:t>
            </a:r>
            <a:r>
              <a:rPr lang="zh-CN" altLang="en-US" sz="2000" dirty="0">
                <a:latin typeface="楷体" panose="02010609060101010101" pitchFamily="49" charset="-122"/>
                <a:ea typeface="楷体" panose="02010609060101010101" pitchFamily="49" charset="-122"/>
              </a:rPr>
              <a:t>台样机。对软件：操作规程、工艺规程，硬件：人员的能力、供应商物料的质量、制造设备和过程、制造环境进行综合验证。</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没有设计开发的组织，转换过程还是有的。比如：新产品导入、过程确认。</a:t>
            </a:r>
            <a:endParaRPr lang="en-US" altLang="zh-CN" sz="2000" dirty="0">
              <a:latin typeface="楷体" panose="02010609060101010101" pitchFamily="49" charset="-122"/>
              <a:ea typeface="楷体" panose="02010609060101010101" pitchFamily="49" charset="-122"/>
            </a:endParaRPr>
          </a:p>
          <a:p>
            <a:pPr algn="l"/>
            <a:endParaRPr lang="zh-CN" altLang="en-US" sz="20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696197066"/>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2060848"/>
            <a:ext cx="7992888" cy="4464496"/>
          </a:xfrm>
        </p:spPr>
        <p:txBody>
          <a:bodyPr/>
          <a:lstStyle/>
          <a:p>
            <a:pPr algn="l"/>
            <a:r>
              <a:rPr lang="en-US" altLang="zh-CN" sz="2400" dirty="0"/>
              <a:t>7.3</a:t>
            </a:r>
            <a:r>
              <a:rPr lang="zh-CN" altLang="en-US" sz="2400" dirty="0"/>
              <a:t>设计和开发</a:t>
            </a:r>
            <a:endParaRPr lang="en-US" altLang="zh-CN" sz="2400" dirty="0"/>
          </a:p>
          <a:p>
            <a:pPr algn="l"/>
            <a:r>
              <a:rPr lang="en-US" altLang="zh-CN" sz="2400" dirty="0"/>
              <a:t>7.3.9</a:t>
            </a:r>
            <a:r>
              <a:rPr lang="zh-CN" altLang="en-US" sz="2400" dirty="0"/>
              <a:t>设计和开发更改的控制</a:t>
            </a:r>
            <a:endParaRPr lang="en-US" altLang="zh-CN" sz="2400" dirty="0"/>
          </a:p>
          <a:p>
            <a:pPr algn="l"/>
            <a:r>
              <a:rPr lang="zh-CN" altLang="en-US" sz="2400" i="1" dirty="0"/>
              <a:t>组织应将设计开发更改的控制程序形成文件。</a:t>
            </a:r>
            <a:endParaRPr lang="en-US" altLang="zh-CN" sz="2400" i="1" dirty="0"/>
          </a:p>
          <a:p>
            <a:pPr algn="l"/>
            <a:r>
              <a:rPr lang="zh-CN" altLang="en-US" sz="2400" i="1" dirty="0"/>
              <a:t>组织应确定更改对于医疗器械功能、性能、可用性、安全、适用的法规要求及其预期用途等的重要程度。</a:t>
            </a:r>
          </a:p>
          <a:p>
            <a:pPr algn="l"/>
            <a:r>
              <a:rPr lang="zh-CN" altLang="en-US" sz="2400" dirty="0"/>
              <a:t>应识别设计和开发的更改。更改在实施之前应经：</a:t>
            </a:r>
          </a:p>
          <a:p>
            <a:pPr algn="l"/>
            <a:r>
              <a:rPr lang="en-US" altLang="zh-CN" sz="2400" dirty="0"/>
              <a:t>a) </a:t>
            </a:r>
            <a:r>
              <a:rPr lang="zh-CN" altLang="en-US" sz="2400" dirty="0"/>
              <a:t>评审；</a:t>
            </a:r>
          </a:p>
          <a:p>
            <a:pPr algn="l"/>
            <a:r>
              <a:rPr lang="en-US" altLang="zh-CN" sz="2400" dirty="0"/>
              <a:t>b) </a:t>
            </a:r>
            <a:r>
              <a:rPr lang="zh-CN" altLang="en-US" sz="2400" dirty="0"/>
              <a:t>验证；</a:t>
            </a:r>
          </a:p>
          <a:p>
            <a:pPr algn="l"/>
            <a:r>
              <a:rPr lang="en-US" altLang="zh-CN" sz="2400" dirty="0"/>
              <a:t>c) </a:t>
            </a:r>
            <a:r>
              <a:rPr lang="zh-CN" altLang="en-US" sz="2400" i="1" dirty="0"/>
              <a:t>适当时，</a:t>
            </a:r>
            <a:r>
              <a:rPr lang="zh-CN" altLang="en-US" sz="2400" dirty="0"/>
              <a:t>确认；</a:t>
            </a:r>
            <a:endParaRPr lang="en-US" altLang="zh-CN" sz="2400" dirty="0"/>
          </a:p>
          <a:p>
            <a:pPr algn="l"/>
            <a:r>
              <a:rPr lang="en-US" altLang="zh-CN" sz="2400" dirty="0"/>
              <a:t>d) </a:t>
            </a:r>
            <a:r>
              <a:rPr lang="zh-CN" altLang="en-US" sz="2400" dirty="0"/>
              <a:t>批准。</a:t>
            </a:r>
          </a:p>
        </p:txBody>
      </p:sp>
    </p:spTree>
    <p:extLst>
      <p:ext uri="{BB962C8B-B14F-4D97-AF65-F5344CB8AC3E}">
        <p14:creationId xmlns:p14="http://schemas.microsoft.com/office/powerpoint/2010/main" val="618012924"/>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2060848"/>
            <a:ext cx="7992888" cy="2736304"/>
          </a:xfrm>
        </p:spPr>
        <p:txBody>
          <a:bodyPr/>
          <a:lstStyle/>
          <a:p>
            <a:pPr algn="l"/>
            <a:r>
              <a:rPr lang="en-US" altLang="zh-CN" sz="2400" dirty="0"/>
              <a:t>7.3</a:t>
            </a:r>
            <a:r>
              <a:rPr lang="zh-CN" altLang="en-US" sz="2400" dirty="0"/>
              <a:t>设计和开发</a:t>
            </a:r>
            <a:endParaRPr lang="en-US" altLang="zh-CN" sz="2400" dirty="0"/>
          </a:p>
          <a:p>
            <a:pPr algn="l"/>
            <a:r>
              <a:rPr lang="en-US" altLang="zh-CN" sz="2400" dirty="0"/>
              <a:t>7.3.9</a:t>
            </a:r>
            <a:r>
              <a:rPr lang="zh-CN" altLang="en-US" sz="2400" dirty="0"/>
              <a:t>设计和开发更改的控制</a:t>
            </a:r>
            <a:endParaRPr lang="en-US" altLang="zh-CN" sz="2400" dirty="0"/>
          </a:p>
          <a:p>
            <a:pPr algn="l"/>
            <a:r>
              <a:rPr lang="zh-CN" altLang="en-US" sz="2400" dirty="0"/>
              <a:t>设计和开发更改的评审应包括评价更改对产品组成部分和在制品或已交付产品以及风险管理的输入或输出和产品实现过程的影响。</a:t>
            </a:r>
          </a:p>
          <a:p>
            <a:pPr algn="l"/>
            <a:r>
              <a:rPr lang="zh-CN" altLang="en-US" sz="2400" dirty="0"/>
              <a:t>应保留更改及其评审和任何必要的措施的记录（见 </a:t>
            </a:r>
            <a:r>
              <a:rPr lang="en-US" altLang="zh-CN" sz="2400" dirty="0"/>
              <a:t>4.2.5</a:t>
            </a:r>
            <a:r>
              <a:rPr lang="zh-CN" altLang="en-US" sz="2400" dirty="0"/>
              <a:t>）</a:t>
            </a:r>
          </a:p>
        </p:txBody>
      </p:sp>
    </p:spTree>
    <p:extLst>
      <p:ext uri="{BB962C8B-B14F-4D97-AF65-F5344CB8AC3E}">
        <p14:creationId xmlns:p14="http://schemas.microsoft.com/office/powerpoint/2010/main" val="377418448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2060848"/>
            <a:ext cx="7992888" cy="3816424"/>
          </a:xfrm>
        </p:spPr>
        <p:txBody>
          <a:bodyPr/>
          <a:lstStyle/>
          <a:p>
            <a:pPr algn="l"/>
            <a:r>
              <a:rPr lang="zh-CN" altLang="en-US" sz="2000" dirty="0">
                <a:latin typeface="楷体" panose="02010609060101010101" pitchFamily="49" charset="-122"/>
                <a:ea typeface="楷体" panose="02010609060101010101" pitchFamily="49" charset="-122"/>
              </a:rPr>
              <a:t>在设计开发变更前，首先要做风险管理，通过输入设计变更，对风险分析后的措施，进行风险控制。</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范围：通常指“已确认批准”的设计输出（注册前），也包括经批准的阶段输出。</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方法：</a:t>
            </a:r>
            <a:endParaRPr lang="en-US" altLang="zh-CN" sz="20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000" dirty="0">
                <a:latin typeface="楷体" panose="02010609060101010101" pitchFamily="49" charset="-122"/>
                <a:ea typeface="楷体" panose="02010609060101010101" pitchFamily="49" charset="-122"/>
              </a:rPr>
              <a:t>识别更改的重要性</a:t>
            </a:r>
            <a:endParaRPr lang="en-US" altLang="zh-CN" sz="20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000" dirty="0">
                <a:latin typeface="楷体" panose="02010609060101010101" pitchFamily="49" charset="-122"/>
                <a:ea typeface="楷体" panose="02010609060101010101" pitchFamily="49" charset="-122"/>
              </a:rPr>
              <a:t>根据具体情况是否需要评审、验证、确认</a:t>
            </a:r>
            <a:endParaRPr lang="en-US" altLang="zh-CN" sz="20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000" dirty="0">
                <a:latin typeface="楷体" panose="02010609060101010101" pitchFamily="49" charset="-122"/>
                <a:ea typeface="楷体" panose="02010609060101010101" pitchFamily="49" charset="-122"/>
              </a:rPr>
              <a:t>实施前的批准</a:t>
            </a:r>
            <a:endParaRPr lang="en-US" altLang="zh-CN" sz="20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000" dirty="0">
                <a:latin typeface="楷体" panose="02010609060101010101" pitchFamily="49" charset="-122"/>
                <a:ea typeface="楷体" panose="02010609060101010101" pitchFamily="49" charset="-122"/>
              </a:rPr>
              <a:t>考虑对其他部分的影响，对已交付产品的影响</a:t>
            </a:r>
            <a:endParaRPr lang="en-US" altLang="zh-CN" sz="20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000" dirty="0">
                <a:latin typeface="楷体" panose="02010609060101010101" pitchFamily="49" charset="-122"/>
                <a:ea typeface="楷体" panose="02010609060101010101" pitchFamily="49" charset="-122"/>
              </a:rPr>
              <a:t>重大更改应考虑是否超出“产品注册”的规定范围</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记录：记录更改的结果及后续措施。</a:t>
            </a:r>
            <a:endParaRPr lang="en-US" altLang="zh-CN" sz="2000" dirty="0">
              <a:latin typeface="楷体" panose="02010609060101010101" pitchFamily="49" charset="-122"/>
              <a:ea typeface="楷体" panose="02010609060101010101" pitchFamily="49" charset="-122"/>
            </a:endParaRPr>
          </a:p>
          <a:p>
            <a:pPr algn="l"/>
            <a:endParaRPr lang="zh-CN" altLang="en-US" sz="20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8781925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755576" y="2132856"/>
            <a:ext cx="7488832" cy="3312368"/>
          </a:xfrm>
        </p:spPr>
        <p:txBody>
          <a:bodyPr/>
          <a:lstStyle/>
          <a:p>
            <a:pPr algn="l"/>
            <a:r>
              <a:rPr lang="en-US" altLang="zh-CN" sz="2400" dirty="0"/>
              <a:t>7.3</a:t>
            </a:r>
            <a:r>
              <a:rPr lang="zh-CN" altLang="en-US" sz="2400" dirty="0"/>
              <a:t>设计和开发</a:t>
            </a:r>
            <a:endParaRPr lang="en-US" altLang="zh-CN" sz="2400" dirty="0"/>
          </a:p>
          <a:p>
            <a:pPr algn="l"/>
            <a:r>
              <a:rPr lang="en-US" altLang="zh-CN" sz="2400" dirty="0"/>
              <a:t>7.3.10</a:t>
            </a:r>
            <a:r>
              <a:rPr lang="zh-CN" altLang="en-US" sz="2400" dirty="0"/>
              <a:t>设计和开发文档</a:t>
            </a:r>
            <a:endParaRPr lang="en-US" altLang="zh-CN" sz="2400" dirty="0"/>
          </a:p>
          <a:p>
            <a:pPr algn="l"/>
            <a:r>
              <a:rPr lang="zh-CN" altLang="en-US" sz="2400" dirty="0"/>
              <a:t>组织应对每一医疗器械类型或医疗器械族保留设计和开发文档。该文档应包括或引用为证明符合设计和开发要求所形成的记录与设计和开发更改的记录。</a:t>
            </a:r>
            <a:endParaRPr lang="en-US" altLang="zh-CN" sz="2400" dirty="0"/>
          </a:p>
          <a:p>
            <a:pPr algn="l"/>
            <a:endParaRPr lang="en-US" altLang="zh-CN" sz="2400" dirty="0"/>
          </a:p>
          <a:p>
            <a:pPr algn="l"/>
            <a:r>
              <a:rPr lang="zh-CN" altLang="en-US" sz="2000" dirty="0">
                <a:ea typeface="楷体" panose="02010609060101010101" pitchFamily="49" charset="-122"/>
              </a:rPr>
              <a:t>文件没有受控前，可以作为设计开发文档（</a:t>
            </a:r>
            <a:r>
              <a:rPr lang="en-US" altLang="zh-CN" sz="2000" dirty="0">
                <a:ea typeface="楷体" panose="02010609060101010101" pitchFamily="49" charset="-122"/>
              </a:rPr>
              <a:t>DHF)</a:t>
            </a:r>
          </a:p>
          <a:p>
            <a:pPr algn="l"/>
            <a:r>
              <a:rPr lang="zh-CN" altLang="en-US" sz="2000" dirty="0">
                <a:ea typeface="楷体" panose="02010609060101010101" pitchFamily="49" charset="-122"/>
              </a:rPr>
              <a:t>受控后，就是器械主文档（</a:t>
            </a:r>
            <a:r>
              <a:rPr lang="en-US" altLang="zh-CN" sz="2000" dirty="0">
                <a:ea typeface="楷体" panose="02010609060101010101" pitchFamily="49" charset="-122"/>
              </a:rPr>
              <a:t>DMR</a:t>
            </a:r>
            <a:r>
              <a:rPr lang="zh-CN" altLang="en-US" sz="2000" dirty="0">
                <a:ea typeface="楷体" panose="02010609060101010101" pitchFamily="49" charset="-122"/>
              </a:rPr>
              <a:t>）。比如：装配作业指导书</a:t>
            </a:r>
            <a:endParaRPr lang="en-US" altLang="zh-CN" sz="2000" dirty="0">
              <a:ea typeface="楷体" panose="02010609060101010101" pitchFamily="49" charset="-122"/>
            </a:endParaRPr>
          </a:p>
        </p:txBody>
      </p:sp>
    </p:spTree>
    <p:extLst>
      <p:ext uri="{BB962C8B-B14F-4D97-AF65-F5344CB8AC3E}">
        <p14:creationId xmlns:p14="http://schemas.microsoft.com/office/powerpoint/2010/main" val="3018368793"/>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83568" y="2060848"/>
            <a:ext cx="7776864" cy="4608512"/>
          </a:xfrm>
        </p:spPr>
        <p:txBody>
          <a:bodyPr/>
          <a:lstStyle/>
          <a:p>
            <a:pPr algn="l"/>
            <a:r>
              <a:rPr lang="en-US" altLang="zh-CN" sz="2400" dirty="0"/>
              <a:t>7.4</a:t>
            </a:r>
            <a:r>
              <a:rPr lang="zh-CN" altLang="en-US" sz="2400" dirty="0"/>
              <a:t>采购</a:t>
            </a:r>
            <a:endParaRPr lang="en-US" altLang="zh-CN" sz="2400" dirty="0"/>
          </a:p>
          <a:p>
            <a:pPr algn="l"/>
            <a:r>
              <a:rPr lang="en-US" altLang="zh-CN" sz="2400" dirty="0"/>
              <a:t>7.4.1</a:t>
            </a:r>
            <a:r>
              <a:rPr lang="zh-CN" altLang="en-US" sz="2400" dirty="0"/>
              <a:t>采购过程</a:t>
            </a:r>
            <a:endParaRPr lang="en-US" altLang="zh-CN" sz="2400" dirty="0"/>
          </a:p>
          <a:p>
            <a:pPr algn="l"/>
            <a:r>
              <a:rPr lang="zh-CN" altLang="en-US" sz="2400" dirty="0"/>
              <a:t>组织应将确保采购的产品符合规定的采购信息的程序形成文件（见 </a:t>
            </a:r>
            <a:r>
              <a:rPr lang="en-US" altLang="zh-CN" sz="2400" dirty="0"/>
              <a:t>4.2.4</a:t>
            </a:r>
            <a:r>
              <a:rPr lang="zh-CN" altLang="en-US" sz="2400" dirty="0"/>
              <a:t>）。</a:t>
            </a:r>
          </a:p>
          <a:p>
            <a:pPr algn="l"/>
            <a:r>
              <a:rPr lang="zh-CN" altLang="en-US" sz="2400" dirty="0"/>
              <a:t>组织应建立评价和选择供方的准则。准则应：</a:t>
            </a:r>
          </a:p>
          <a:p>
            <a:pPr algn="l"/>
            <a:r>
              <a:rPr lang="en-US" altLang="zh-CN" sz="2400" dirty="0"/>
              <a:t>a) </a:t>
            </a:r>
            <a:r>
              <a:rPr lang="zh-CN" altLang="en-US" sz="2400" dirty="0"/>
              <a:t>基于供方提供满足组织要求的产品的能力；</a:t>
            </a:r>
            <a:r>
              <a:rPr lang="zh-CN" altLang="en-US" sz="2000" dirty="0">
                <a:latin typeface="楷体" panose="02010609060101010101" pitchFamily="49" charset="-122"/>
                <a:ea typeface="楷体" panose="02010609060101010101" pitchFamily="49" charset="-122"/>
              </a:rPr>
              <a:t>体系、设备、人员</a:t>
            </a:r>
          </a:p>
          <a:p>
            <a:pPr algn="l"/>
            <a:r>
              <a:rPr lang="en-US" altLang="zh-CN" sz="2400" dirty="0"/>
              <a:t>b) </a:t>
            </a:r>
            <a:r>
              <a:rPr lang="zh-CN" altLang="en-US" sz="2400" dirty="0"/>
              <a:t>基于供方的绩效；</a:t>
            </a:r>
            <a:r>
              <a:rPr lang="zh-CN" altLang="en-US" sz="2000" dirty="0">
                <a:latin typeface="楷体" panose="02010609060101010101" pitchFamily="49" charset="-122"/>
                <a:ea typeface="楷体" panose="02010609060101010101" pitchFamily="49" charset="-122"/>
              </a:rPr>
              <a:t>首次合作，了解其他客户对他的评价</a:t>
            </a:r>
          </a:p>
          <a:p>
            <a:pPr algn="l"/>
            <a:r>
              <a:rPr lang="en-US" altLang="zh-CN" sz="2400" dirty="0"/>
              <a:t>c) </a:t>
            </a:r>
            <a:r>
              <a:rPr lang="zh-CN" altLang="en-US" sz="2400" dirty="0"/>
              <a:t>基于采购产品对医疗器械质量的影响；</a:t>
            </a:r>
            <a:r>
              <a:rPr lang="zh-CN" altLang="en-US" sz="2000" dirty="0">
                <a:latin typeface="楷体" panose="02010609060101010101" pitchFamily="49" charset="-122"/>
                <a:ea typeface="楷体" panose="02010609060101010101" pitchFamily="49" charset="-122"/>
              </a:rPr>
              <a:t>关键零部件或特殊过程</a:t>
            </a:r>
          </a:p>
          <a:p>
            <a:pPr algn="l"/>
            <a:r>
              <a:rPr lang="en-US" altLang="zh-CN" sz="2400" dirty="0"/>
              <a:t>d) </a:t>
            </a:r>
            <a:r>
              <a:rPr lang="zh-CN" altLang="en-US" sz="2400" dirty="0"/>
              <a:t>与医疗器械相关风险相适应。</a:t>
            </a:r>
            <a:r>
              <a:rPr lang="en-US" altLang="zh-CN" sz="2000" dirty="0"/>
              <a:t>A</a:t>
            </a:r>
            <a:r>
              <a:rPr lang="zh-CN" altLang="en-US" sz="2000" dirty="0">
                <a:latin typeface="楷体" panose="02010609060101010101" pitchFamily="49" charset="-122"/>
                <a:ea typeface="楷体" panose="02010609060101010101" pitchFamily="49" charset="-122"/>
              </a:rPr>
              <a:t>关键</a:t>
            </a:r>
            <a:r>
              <a:rPr lang="en-US" altLang="zh-CN" sz="2000" dirty="0"/>
              <a:t>\B</a:t>
            </a:r>
            <a:r>
              <a:rPr lang="zh-CN" altLang="en-US" sz="2000" dirty="0">
                <a:latin typeface="楷体" panose="02010609060101010101" pitchFamily="49" charset="-122"/>
                <a:ea typeface="楷体" panose="02010609060101010101" pitchFamily="49" charset="-122"/>
              </a:rPr>
              <a:t>重要</a:t>
            </a:r>
            <a:r>
              <a:rPr lang="en-US" altLang="zh-CN" sz="2000" dirty="0"/>
              <a:t>\C</a:t>
            </a:r>
            <a:r>
              <a:rPr lang="zh-CN" altLang="en-US" sz="2000" dirty="0">
                <a:latin typeface="楷体" panose="02010609060101010101" pitchFamily="49" charset="-122"/>
                <a:ea typeface="楷体" panose="02010609060101010101" pitchFamily="49" charset="-122"/>
              </a:rPr>
              <a:t>一般分类</a:t>
            </a:r>
          </a:p>
        </p:txBody>
      </p:sp>
    </p:spTree>
    <p:extLst>
      <p:ext uri="{BB962C8B-B14F-4D97-AF65-F5344CB8AC3E}">
        <p14:creationId xmlns:p14="http://schemas.microsoft.com/office/powerpoint/2010/main" val="3139208203"/>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83568" y="2060848"/>
            <a:ext cx="7776864" cy="4104456"/>
          </a:xfrm>
        </p:spPr>
        <p:txBody>
          <a:bodyPr/>
          <a:lstStyle/>
          <a:p>
            <a:pPr algn="l"/>
            <a:r>
              <a:rPr lang="en-US" altLang="zh-CN" sz="2400" dirty="0"/>
              <a:t>7.4</a:t>
            </a:r>
            <a:r>
              <a:rPr lang="zh-CN" altLang="en-US" sz="2400" dirty="0"/>
              <a:t>采购</a:t>
            </a:r>
            <a:endParaRPr lang="en-US" altLang="zh-CN" sz="2400" dirty="0"/>
          </a:p>
          <a:p>
            <a:pPr algn="l"/>
            <a:r>
              <a:rPr lang="en-US" altLang="zh-CN" sz="2400" dirty="0"/>
              <a:t>7.4.1</a:t>
            </a:r>
            <a:r>
              <a:rPr lang="zh-CN" altLang="en-US" sz="2400" dirty="0"/>
              <a:t>采购过程</a:t>
            </a:r>
            <a:endParaRPr lang="en-US" altLang="zh-CN" sz="2400" dirty="0"/>
          </a:p>
          <a:p>
            <a:pPr algn="l"/>
            <a:r>
              <a:rPr lang="zh-CN" altLang="en-US" sz="2400" i="1" dirty="0"/>
              <a:t>组织应对供方的监视和再评价进行策划。应监视供方满足采购产品的要求的绩效。监测结果应为供方再评价过程提供输入。</a:t>
            </a:r>
          </a:p>
          <a:p>
            <a:pPr algn="l"/>
            <a:r>
              <a:rPr lang="zh-CN" altLang="en-US" sz="2400" i="1" dirty="0"/>
              <a:t>对未实现采购要求的供方的处置应与所采购产品有关的风险相适应，并符合适用的法规要求。</a:t>
            </a:r>
          </a:p>
          <a:p>
            <a:pPr algn="l"/>
            <a:r>
              <a:rPr lang="zh-CN" altLang="en-US" sz="2400" dirty="0"/>
              <a:t>应保留供方能力或绩效的评价、</a:t>
            </a:r>
            <a:r>
              <a:rPr lang="zh-CN" altLang="en-US" sz="2400" i="1" dirty="0"/>
              <a:t>选择、监视和再评价的结果</a:t>
            </a:r>
            <a:r>
              <a:rPr lang="zh-CN" altLang="en-US" sz="2400" dirty="0"/>
              <a:t>及由这些活动所引起的任何必要措施的记录（见 </a:t>
            </a:r>
            <a:r>
              <a:rPr lang="en-US" altLang="zh-CN" sz="2400" dirty="0"/>
              <a:t>4.2.5</a:t>
            </a:r>
            <a:r>
              <a:rPr lang="zh-CN" altLang="en-US" sz="2400" dirty="0"/>
              <a:t>）。</a:t>
            </a:r>
          </a:p>
        </p:txBody>
      </p:sp>
    </p:spTree>
    <p:extLst>
      <p:ext uri="{BB962C8B-B14F-4D97-AF65-F5344CB8AC3E}">
        <p14:creationId xmlns:p14="http://schemas.microsoft.com/office/powerpoint/2010/main" val="81509244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83568" y="2060848"/>
            <a:ext cx="7776864" cy="2808312"/>
          </a:xfrm>
        </p:spPr>
        <p:txBody>
          <a:bodyPr/>
          <a:lstStyle/>
          <a:p>
            <a:pPr algn="l"/>
            <a:r>
              <a:rPr lang="zh-CN" altLang="en-US" sz="2400" dirty="0">
                <a:latin typeface="楷体" panose="02010609060101010101" pitchFamily="49" charset="-122"/>
                <a:ea typeface="楷体" panose="02010609060101010101" pitchFamily="49" charset="-122"/>
              </a:rPr>
              <a:t>建立程序文件：</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控制采购的过程，确保采购内容符合要求。</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界定范围，区别控制（根据对最终产品的影响程度）</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评定供方能力（文件化的能力、质量、交付、后续服务、支持能力、历史业绩、遵守法规、顾客满意、财务状况）</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保留评价结果及后续措施，记录供货业绩，动态管理。</a:t>
            </a:r>
          </a:p>
        </p:txBody>
      </p:sp>
    </p:spTree>
    <p:extLst>
      <p:ext uri="{BB962C8B-B14F-4D97-AF65-F5344CB8AC3E}">
        <p14:creationId xmlns:p14="http://schemas.microsoft.com/office/powerpoint/2010/main" val="2683826438"/>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2060848"/>
            <a:ext cx="7992888" cy="3168352"/>
          </a:xfrm>
        </p:spPr>
        <p:txBody>
          <a:bodyPr/>
          <a:lstStyle/>
          <a:p>
            <a:pPr algn="l"/>
            <a:r>
              <a:rPr lang="en-US" altLang="zh-CN" sz="2400" dirty="0"/>
              <a:t>7.4</a:t>
            </a:r>
            <a:r>
              <a:rPr lang="zh-CN" altLang="en-US" sz="2400" dirty="0"/>
              <a:t>采购</a:t>
            </a:r>
            <a:endParaRPr lang="en-US" altLang="zh-CN" sz="2400" dirty="0"/>
          </a:p>
          <a:p>
            <a:pPr algn="l"/>
            <a:r>
              <a:rPr lang="en-US" altLang="zh-CN" sz="2400" dirty="0"/>
              <a:t>7.4.2</a:t>
            </a:r>
            <a:r>
              <a:rPr lang="zh-CN" altLang="en-US" sz="2400" dirty="0"/>
              <a:t>采购信息</a:t>
            </a:r>
            <a:endParaRPr lang="en-US" altLang="zh-CN" sz="2400" dirty="0"/>
          </a:p>
          <a:p>
            <a:pPr algn="l"/>
            <a:r>
              <a:rPr lang="zh-CN" altLang="en-US" sz="2400" dirty="0"/>
              <a:t>拟采购产品的采购信息应表述或引用，适当时包括：</a:t>
            </a:r>
          </a:p>
          <a:p>
            <a:pPr algn="l"/>
            <a:r>
              <a:rPr lang="en-US" altLang="zh-CN" sz="2400" dirty="0"/>
              <a:t>a) </a:t>
            </a:r>
            <a:r>
              <a:rPr lang="zh-CN" altLang="en-US" sz="2400" i="1" dirty="0"/>
              <a:t>产品规范；</a:t>
            </a:r>
          </a:p>
          <a:p>
            <a:pPr algn="l"/>
            <a:r>
              <a:rPr lang="en-US" altLang="zh-CN" sz="2400" dirty="0"/>
              <a:t>b) </a:t>
            </a:r>
            <a:r>
              <a:rPr lang="zh-CN" altLang="en-US" sz="2400" dirty="0"/>
              <a:t>对产品</a:t>
            </a:r>
            <a:r>
              <a:rPr lang="zh-CN" altLang="en-US" sz="2400" i="1" dirty="0"/>
              <a:t>接受</a:t>
            </a:r>
            <a:r>
              <a:rPr lang="zh-CN" altLang="en-US" sz="2400" dirty="0"/>
              <a:t>、程序、过程和设备的要求；</a:t>
            </a:r>
          </a:p>
          <a:p>
            <a:pPr algn="l"/>
            <a:r>
              <a:rPr lang="en-US" altLang="zh-CN" sz="2400" dirty="0"/>
              <a:t>c) </a:t>
            </a:r>
            <a:r>
              <a:rPr lang="zh-CN" altLang="en-US" sz="2400" i="1" dirty="0"/>
              <a:t>供方</a:t>
            </a:r>
            <a:r>
              <a:rPr lang="zh-CN" altLang="en-US" sz="2400" dirty="0"/>
              <a:t>人员资格要求；</a:t>
            </a:r>
          </a:p>
          <a:p>
            <a:pPr algn="l"/>
            <a:r>
              <a:rPr lang="en-US" altLang="zh-CN" sz="2400" dirty="0"/>
              <a:t>d) </a:t>
            </a:r>
            <a:r>
              <a:rPr lang="zh-CN" altLang="en-US" sz="2400" dirty="0"/>
              <a:t>质量管理体系要求。</a:t>
            </a:r>
          </a:p>
        </p:txBody>
      </p:sp>
    </p:spTree>
    <p:extLst>
      <p:ext uri="{BB962C8B-B14F-4D97-AF65-F5344CB8AC3E}">
        <p14:creationId xmlns:p14="http://schemas.microsoft.com/office/powerpoint/2010/main" val="178092907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467544" y="2060848"/>
            <a:ext cx="8136904" cy="4536504"/>
          </a:xfrm>
        </p:spPr>
        <p:txBody>
          <a:bodyPr/>
          <a:lstStyle/>
          <a:p>
            <a:pPr algn="l"/>
            <a:r>
              <a:rPr lang="en-US" altLang="zh-CN" sz="2400" dirty="0"/>
              <a:t>7.4</a:t>
            </a:r>
            <a:r>
              <a:rPr lang="zh-CN" altLang="en-US" sz="2400" dirty="0"/>
              <a:t>采购</a:t>
            </a:r>
            <a:endParaRPr lang="en-US" altLang="zh-CN" sz="2400" dirty="0"/>
          </a:p>
          <a:p>
            <a:pPr algn="l"/>
            <a:r>
              <a:rPr lang="en-US" altLang="zh-CN" sz="2400" dirty="0"/>
              <a:t>7.4.2</a:t>
            </a:r>
            <a:r>
              <a:rPr lang="zh-CN" altLang="en-US" sz="2400" dirty="0"/>
              <a:t>采购信息</a:t>
            </a:r>
            <a:endParaRPr lang="en-US" altLang="zh-CN" sz="2400" dirty="0"/>
          </a:p>
          <a:p>
            <a:pPr algn="l"/>
            <a:r>
              <a:rPr lang="zh-CN" altLang="en-US" sz="2400" dirty="0"/>
              <a:t>在与供方沟通前，组织应确保规定的采购要求是充分与适宜的。</a:t>
            </a:r>
          </a:p>
          <a:p>
            <a:pPr algn="l"/>
            <a:r>
              <a:rPr lang="zh-CN" altLang="en-US" sz="2400" i="1" dirty="0"/>
              <a:t>适当时，采购信息应包括书面协议，该协议明确了在影响采购产品满足规定的采购要求的能力的任何更改实施之前，供方应将采购产品方面的更改通知组织。</a:t>
            </a:r>
          </a:p>
          <a:p>
            <a:pPr algn="l"/>
            <a:r>
              <a:rPr lang="zh-CN" altLang="en-US" sz="2400" dirty="0"/>
              <a:t>按照 </a:t>
            </a:r>
            <a:r>
              <a:rPr lang="en-US" altLang="zh-CN" sz="2400" dirty="0"/>
              <a:t>7.5.9 </a:t>
            </a:r>
            <a:r>
              <a:rPr lang="zh-CN" altLang="en-US" sz="2400" dirty="0"/>
              <a:t>规定的可追溯性要求的范围和程度，组织应以文件（见 </a:t>
            </a:r>
            <a:r>
              <a:rPr lang="en-US" altLang="zh-CN" sz="2400" dirty="0"/>
              <a:t>4.2.4</a:t>
            </a:r>
            <a:r>
              <a:rPr lang="zh-CN" altLang="en-US" sz="2400" dirty="0"/>
              <a:t>）和记录（见 </a:t>
            </a:r>
            <a:r>
              <a:rPr lang="en-US" altLang="zh-CN" sz="2400" dirty="0"/>
              <a:t>4.2.5</a:t>
            </a:r>
            <a:r>
              <a:rPr lang="zh-CN" altLang="en-US" sz="2400" dirty="0"/>
              <a:t>）的形式保持相关采购信息。</a:t>
            </a:r>
            <a:endParaRPr lang="en-US" altLang="zh-CN" sz="2400" dirty="0"/>
          </a:p>
          <a:p>
            <a:pPr algn="l"/>
            <a:r>
              <a:rPr lang="zh-CN" altLang="en-US" sz="2000" dirty="0">
                <a:latin typeface="楷体" panose="02010609060101010101" pitchFamily="49" charset="-122"/>
                <a:ea typeface="楷体" panose="02010609060101010101" pitchFamily="49" charset="-122"/>
              </a:rPr>
              <a:t>备注：关键原材料批号需要追溯到</a:t>
            </a:r>
            <a:r>
              <a:rPr lang="zh-CN" altLang="en-US" sz="2000" b="1" dirty="0">
                <a:latin typeface="楷体" panose="02010609060101010101" pitchFamily="49" charset="-122"/>
                <a:ea typeface="楷体" panose="02010609060101010101" pitchFamily="49" charset="-122"/>
              </a:rPr>
              <a:t>供应商的出厂批号</a:t>
            </a:r>
            <a:r>
              <a:rPr lang="zh-CN" altLang="en-US" sz="2000" dirty="0">
                <a:latin typeface="楷体" panose="02010609060101010101" pitchFamily="49" charset="-122"/>
                <a:ea typeface="楷体" panose="02010609060101010101" pitchFamily="49" charset="-122"/>
              </a:rPr>
              <a:t>，不可以使用内定的接收批号。追溯范围指具体的</a:t>
            </a:r>
            <a:r>
              <a:rPr lang="zh-CN" altLang="en-US" sz="2000" dirty="0" smtClean="0">
                <a:latin typeface="楷体" panose="02010609060101010101" pitchFamily="49" charset="-122"/>
                <a:ea typeface="楷体" panose="02010609060101010101" pitchFamily="49" charset="-122"/>
              </a:rPr>
              <a:t>过程</a:t>
            </a:r>
            <a:r>
              <a:rPr lang="en-US" altLang="zh-CN" sz="2000" dirty="0" smtClean="0">
                <a:latin typeface="楷体" panose="02010609060101010101" pitchFamily="49" charset="-122"/>
                <a:ea typeface="楷体" panose="02010609060101010101" pitchFamily="49" charset="-122"/>
              </a:rPr>
              <a:t>(</a:t>
            </a:r>
            <a:r>
              <a:rPr lang="zh-CN" altLang="en-US" sz="2000" dirty="0" smtClean="0">
                <a:latin typeface="楷体" panose="02010609060101010101" pitchFamily="49" charset="-122"/>
                <a:ea typeface="楷体" panose="02010609060101010101" pitchFamily="49" charset="-122"/>
              </a:rPr>
              <a:t>采购过程、生产过程、仓储过程、销售过程</a:t>
            </a:r>
            <a:r>
              <a:rPr lang="en-US" altLang="zh-CN" sz="2000" dirty="0" smtClean="0">
                <a:latin typeface="楷体" panose="02010609060101010101" pitchFamily="49" charset="-122"/>
                <a:ea typeface="楷体" panose="02010609060101010101" pitchFamily="49" charset="-122"/>
              </a:rPr>
              <a:t>)</a:t>
            </a:r>
            <a:r>
              <a:rPr lang="zh-CN" altLang="en-US" sz="2000" dirty="0" smtClean="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追溯程度指班次</a:t>
            </a:r>
            <a:r>
              <a:rPr lang="zh-CN" altLang="en-US" sz="2000" dirty="0" smtClean="0">
                <a:ea typeface="楷体" panose="02010609060101010101" pitchFamily="49" charset="-122"/>
              </a:rPr>
              <a:t>、生产</a:t>
            </a:r>
            <a:r>
              <a:rPr lang="en-US" altLang="zh-CN" sz="2000" dirty="0" smtClean="0">
                <a:ea typeface="楷体" panose="02010609060101010101" pitchFamily="49" charset="-122"/>
              </a:rPr>
              <a:t>/</a:t>
            </a:r>
            <a:r>
              <a:rPr lang="zh-CN" altLang="en-US" sz="2000" dirty="0" smtClean="0">
                <a:ea typeface="楷体" panose="02010609060101010101" pitchFamily="49" charset="-122"/>
              </a:rPr>
              <a:t>检验人员</a:t>
            </a:r>
            <a:r>
              <a:rPr lang="zh-CN" altLang="en-US" sz="2000" dirty="0">
                <a:ea typeface="楷体" panose="02010609060101010101" pitchFamily="49" charset="-122"/>
              </a:rPr>
              <a:t>、物料（</a:t>
            </a:r>
            <a:r>
              <a:rPr lang="en-US" altLang="zh-CN" sz="2000" dirty="0">
                <a:ea typeface="楷体" panose="02010609060101010101" pitchFamily="49" charset="-122"/>
              </a:rPr>
              <a:t>A/B/C)</a:t>
            </a:r>
            <a:r>
              <a:rPr lang="zh-CN" altLang="en-US" sz="2000" dirty="0">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2489098333"/>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467544" y="2060848"/>
            <a:ext cx="8136904" cy="4464496"/>
          </a:xfrm>
        </p:spPr>
        <p:txBody>
          <a:bodyPr/>
          <a:lstStyle/>
          <a:p>
            <a:pPr algn="l"/>
            <a:r>
              <a:rPr lang="zh-CN" altLang="en-US" sz="2400" dirty="0">
                <a:latin typeface="楷体" panose="02010609060101010101" pitchFamily="49" charset="-122"/>
                <a:ea typeface="楷体" panose="02010609060101010101" pitchFamily="49" charset="-122"/>
              </a:rPr>
              <a:t>应准确充分地表述采购内容的信息，供方应满足：</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对产品要求：技术规范、标准、验收准则</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对程序要求：如应遵守的协议</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对过程要求：如委托辐照灭菌</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对设备要求：如指定在某数控设备上加工</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对人员要求：如必须具备一定资格人员</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对供方质量管理体系要求</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沟通前，应确保采购要求的适宜性、充分性</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对属于可追溯范围的（比如：追溯</a:t>
            </a:r>
            <a:r>
              <a:rPr lang="zh-CN" altLang="en-US" sz="2400" dirty="0" smtClean="0">
                <a:latin typeface="楷体" panose="02010609060101010101" pitchFamily="49" charset="-122"/>
                <a:ea typeface="楷体" panose="02010609060101010101" pitchFamily="49" charset="-122"/>
              </a:rPr>
              <a:t>到</a:t>
            </a:r>
            <a:r>
              <a:rPr lang="zh-CN" altLang="en-US" sz="2400" dirty="0">
                <a:latin typeface="楷体" panose="02010609060101010101" pitchFamily="49" charset="-122"/>
                <a:ea typeface="楷体" panose="02010609060101010101" pitchFamily="49" charset="-122"/>
              </a:rPr>
              <a:t>班次</a:t>
            </a:r>
            <a:r>
              <a:rPr lang="zh-CN" altLang="en-US" sz="2400" dirty="0" smtClean="0">
                <a:latin typeface="楷体" panose="02010609060101010101" pitchFamily="49" charset="-122"/>
                <a:ea typeface="楷体" panose="02010609060101010101" pitchFamily="49" charset="-122"/>
              </a:rPr>
              <a:t>或层级），</a:t>
            </a:r>
            <a:r>
              <a:rPr lang="zh-CN" altLang="en-US" sz="2400" dirty="0">
                <a:latin typeface="楷体" panose="02010609060101010101" pitchFamily="49" charset="-122"/>
                <a:ea typeface="楷体" panose="02010609060101010101" pitchFamily="49" charset="-122"/>
              </a:rPr>
              <a:t>应保持文件和记录。</a:t>
            </a:r>
            <a:endParaRPr lang="en-US" altLang="zh-CN"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1284283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1988840"/>
            <a:ext cx="7916416" cy="4752528"/>
          </a:xfrm>
        </p:spPr>
        <p:txBody>
          <a:bodyPr/>
          <a:lstStyle/>
          <a:p>
            <a:pPr algn="l"/>
            <a:r>
              <a:rPr lang="en-US" altLang="zh-CN" sz="2400" dirty="0"/>
              <a:t>7.4</a:t>
            </a:r>
            <a:r>
              <a:rPr lang="zh-CN" altLang="en-US" sz="2400" dirty="0"/>
              <a:t>采购</a:t>
            </a:r>
            <a:endParaRPr lang="en-US" altLang="zh-CN" sz="2400" dirty="0"/>
          </a:p>
          <a:p>
            <a:pPr algn="l"/>
            <a:r>
              <a:rPr lang="en-US" altLang="zh-CN" sz="2400" dirty="0"/>
              <a:t>7.4.3</a:t>
            </a:r>
            <a:r>
              <a:rPr lang="zh-CN" altLang="en-US" sz="2400" dirty="0"/>
              <a:t>采购产品的验证</a:t>
            </a:r>
            <a:endParaRPr lang="en-US" altLang="zh-CN" sz="2400" dirty="0"/>
          </a:p>
          <a:p>
            <a:pPr algn="l"/>
            <a:r>
              <a:rPr lang="zh-CN" altLang="en-US" sz="2400" dirty="0"/>
              <a:t>组织应确定并实施检验或其他必要的活动，以确保采购的产品满足规定的采购要求。</a:t>
            </a:r>
            <a:r>
              <a:rPr lang="zh-CN" altLang="en-US" sz="2400" i="1" dirty="0"/>
              <a:t>验证活动的范围应基于对供方评价的结果，并与采购产品有关的风险相适应。</a:t>
            </a:r>
            <a:r>
              <a:rPr lang="zh-CN" altLang="en-US" sz="2000" dirty="0">
                <a:latin typeface="楷体" panose="02010609060101010101" pitchFamily="49" charset="-122"/>
                <a:ea typeface="楷体" panose="02010609060101010101" pitchFamily="49" charset="-122"/>
              </a:rPr>
              <a:t>抽样应优先选择高风险物料（也称典型性物料，如：相对而言误差较大的）</a:t>
            </a:r>
            <a:endParaRPr lang="zh-CN" altLang="en-US" sz="2400" dirty="0">
              <a:latin typeface="楷体" panose="02010609060101010101" pitchFamily="49" charset="-122"/>
              <a:ea typeface="楷体" panose="02010609060101010101" pitchFamily="49" charset="-122"/>
            </a:endParaRPr>
          </a:p>
          <a:p>
            <a:pPr algn="l"/>
            <a:r>
              <a:rPr lang="zh-CN" altLang="en-US" sz="2400" i="1" dirty="0"/>
              <a:t>当组织觉察到采购产品的任何更改时，组织应确定这些更改是否影响产品实现过程或医疗器械最终产品。</a:t>
            </a:r>
            <a:endParaRPr lang="en-US" altLang="zh-CN" sz="2400" i="1" dirty="0"/>
          </a:p>
          <a:p>
            <a:pPr algn="l"/>
            <a:r>
              <a:rPr lang="zh-CN" altLang="en-US" sz="2000" dirty="0">
                <a:latin typeface="楷体" panose="02010609060101010101" pitchFamily="49" charset="-122"/>
                <a:ea typeface="楷体" panose="02010609060101010101" pitchFamily="49" charset="-122"/>
              </a:rPr>
              <a:t>设计更改，进行设计评审</a:t>
            </a:r>
          </a:p>
          <a:p>
            <a:pPr algn="l"/>
            <a:r>
              <a:rPr lang="zh-CN" altLang="en-US" sz="2400" dirty="0"/>
              <a:t>当组织或其顾客拟在供方的现场实施验证时，组织应在采购信息中对拟验证的活动和产品放行方法作出规定。</a:t>
            </a:r>
          </a:p>
          <a:p>
            <a:pPr algn="l"/>
            <a:r>
              <a:rPr lang="zh-CN" altLang="en-US" sz="2400" dirty="0"/>
              <a:t>应保留验证记录（见 </a:t>
            </a:r>
            <a:r>
              <a:rPr lang="en-US" altLang="zh-CN" sz="2400" dirty="0"/>
              <a:t>4.2.5</a:t>
            </a:r>
            <a:r>
              <a:rPr lang="zh-CN" altLang="en-US" sz="2400" dirty="0"/>
              <a:t>）。</a:t>
            </a:r>
          </a:p>
        </p:txBody>
      </p:sp>
    </p:spTree>
    <p:extLst>
      <p:ext uri="{BB962C8B-B14F-4D97-AF65-F5344CB8AC3E}">
        <p14:creationId xmlns:p14="http://schemas.microsoft.com/office/powerpoint/2010/main" val="361783817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2060848"/>
            <a:ext cx="7848872" cy="4248472"/>
          </a:xfrm>
        </p:spPr>
        <p:txBody>
          <a:bodyPr/>
          <a:lstStyle/>
          <a:p>
            <a:pPr algn="l"/>
            <a:r>
              <a:rPr lang="zh-CN" altLang="en-US" sz="2400" dirty="0">
                <a:latin typeface="楷体" panose="02010609060101010101" pitchFamily="49" charset="-122"/>
                <a:ea typeface="楷体" panose="02010609060101010101" pitchFamily="49" charset="-122"/>
              </a:rPr>
              <a:t>应对如何验证采购产品做出规定和安排</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方式：</a:t>
            </a:r>
            <a:endParaRPr lang="en-US" altLang="zh-CN" sz="24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运至组织收货地点、实施进货检验</a:t>
            </a:r>
            <a:endParaRPr lang="en-US" altLang="zh-CN" sz="24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组织在供方货源处检验</a:t>
            </a:r>
            <a:endParaRPr lang="en-US" altLang="zh-CN" sz="24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顾客在供方货源处检验</a:t>
            </a:r>
            <a:endParaRPr lang="en-US" altLang="zh-CN" sz="24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其它适宜的方式</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确定细节及放行方法，并实施验证，保持验证记录。</a:t>
            </a:r>
            <a:endParaRPr lang="en-US" altLang="zh-CN"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932931580"/>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395536" y="1916832"/>
            <a:ext cx="8496944" cy="4680520"/>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7.5.1</a:t>
            </a:r>
            <a:r>
              <a:rPr lang="zh-CN" altLang="en-US" sz="2400" dirty="0"/>
              <a:t>生产和服务提供的控制</a:t>
            </a:r>
            <a:endParaRPr lang="en-US" altLang="zh-CN" sz="2400" dirty="0"/>
          </a:p>
          <a:p>
            <a:pPr algn="l"/>
            <a:r>
              <a:rPr lang="zh-CN" altLang="en-US" sz="2400" dirty="0"/>
              <a:t>生产和服务提供应予策划、实施、监视和控制以确保产品符合规范。适当时，生产控制应包括但不限于：</a:t>
            </a:r>
          </a:p>
          <a:p>
            <a:pPr algn="l"/>
            <a:r>
              <a:rPr lang="en-US" altLang="zh-CN" sz="2400" dirty="0"/>
              <a:t>a) </a:t>
            </a:r>
            <a:r>
              <a:rPr lang="zh-CN" altLang="en-US" sz="2400" dirty="0"/>
              <a:t>编制生产控制程序和控制方法的文件（见 </a:t>
            </a:r>
            <a:r>
              <a:rPr lang="en-US" altLang="zh-CN" sz="2400" dirty="0"/>
              <a:t>4.2.4</a:t>
            </a:r>
            <a:r>
              <a:rPr lang="zh-CN" altLang="en-US" sz="2400" dirty="0"/>
              <a:t>）；</a:t>
            </a:r>
            <a:r>
              <a:rPr lang="zh-CN" altLang="en-US" sz="2000" dirty="0">
                <a:latin typeface="楷体" panose="02010609060101010101" pitchFamily="49" charset="-122"/>
                <a:ea typeface="楷体" panose="02010609060101010101" pitchFamily="49" charset="-122"/>
              </a:rPr>
              <a:t>策划</a:t>
            </a:r>
          </a:p>
          <a:p>
            <a:pPr algn="l"/>
            <a:r>
              <a:rPr lang="en-US" altLang="zh-CN" sz="2400" dirty="0"/>
              <a:t>b) </a:t>
            </a:r>
            <a:r>
              <a:rPr lang="zh-CN" altLang="en-US" sz="2400" dirty="0"/>
              <a:t>基础设施鉴定；</a:t>
            </a:r>
            <a:r>
              <a:rPr lang="zh-CN" altLang="en-US" sz="2000" dirty="0">
                <a:latin typeface="楷体" panose="02010609060101010101" pitchFamily="49" charset="-122"/>
                <a:ea typeface="楷体" panose="02010609060101010101" pitchFamily="49" charset="-122"/>
              </a:rPr>
              <a:t>验收是鉴定的一种方式</a:t>
            </a:r>
            <a:endParaRPr lang="zh-CN" altLang="en-US" sz="2400" dirty="0">
              <a:latin typeface="楷体" panose="02010609060101010101" pitchFamily="49" charset="-122"/>
              <a:ea typeface="楷体" panose="02010609060101010101" pitchFamily="49" charset="-122"/>
            </a:endParaRPr>
          </a:p>
          <a:p>
            <a:pPr algn="l"/>
            <a:r>
              <a:rPr lang="en-US" altLang="zh-CN" sz="2400" dirty="0"/>
              <a:t>c) </a:t>
            </a:r>
            <a:r>
              <a:rPr lang="zh-CN" altLang="en-US" sz="2400" dirty="0"/>
              <a:t>实施过程参数和产品特性的监视和测量；</a:t>
            </a:r>
          </a:p>
          <a:p>
            <a:pPr algn="l"/>
            <a:r>
              <a:rPr lang="en-US" altLang="zh-CN" sz="2400" dirty="0"/>
              <a:t>d) </a:t>
            </a:r>
            <a:r>
              <a:rPr lang="zh-CN" altLang="en-US" sz="2400" dirty="0"/>
              <a:t>获得和使用监视和测量设备；</a:t>
            </a:r>
            <a:endParaRPr lang="en-US" altLang="zh-CN" sz="2400" dirty="0"/>
          </a:p>
          <a:p>
            <a:pPr algn="l"/>
            <a:r>
              <a:rPr lang="en-US" altLang="zh-CN" sz="2400" dirty="0"/>
              <a:t>e) </a:t>
            </a:r>
            <a:r>
              <a:rPr lang="zh-CN" altLang="en-US" sz="2400" dirty="0"/>
              <a:t>对标记和包装实施规定的操作；</a:t>
            </a:r>
            <a:r>
              <a:rPr lang="zh-CN" altLang="en-US" sz="2000" dirty="0">
                <a:latin typeface="楷体" panose="02010609060101010101" pitchFamily="49" charset="-122"/>
                <a:ea typeface="楷体" panose="02010609060101010101" pitchFamily="49" charset="-122"/>
              </a:rPr>
              <a:t>标签是标记的一种；包装包括</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运输包装、销售包装、产品包装</a:t>
            </a:r>
          </a:p>
          <a:p>
            <a:pPr algn="l"/>
            <a:r>
              <a:rPr lang="en-US" altLang="zh-CN" sz="2400" dirty="0"/>
              <a:t>f) </a:t>
            </a:r>
            <a:r>
              <a:rPr lang="zh-CN" altLang="en-US" sz="2400" dirty="0"/>
              <a:t>实施产品放行、交付和交付后活动。</a:t>
            </a:r>
            <a:r>
              <a:rPr lang="zh-CN" altLang="en-US" sz="2000" dirty="0">
                <a:latin typeface="楷体" panose="02010609060101010101" pitchFamily="49" charset="-122"/>
                <a:ea typeface="楷体" panose="02010609060101010101" pitchFamily="49" charset="-122"/>
              </a:rPr>
              <a:t>交付后如：安装、使用、维护、报废 </a:t>
            </a:r>
          </a:p>
          <a:p>
            <a:pPr algn="l"/>
            <a:endParaRPr lang="zh-CN" altLang="en-US" sz="2400" dirty="0"/>
          </a:p>
        </p:txBody>
      </p:sp>
    </p:spTree>
    <p:extLst>
      <p:ext uri="{BB962C8B-B14F-4D97-AF65-F5344CB8AC3E}">
        <p14:creationId xmlns:p14="http://schemas.microsoft.com/office/powerpoint/2010/main" val="1051776122"/>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467544" y="1939636"/>
            <a:ext cx="8424936" cy="4585708"/>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7.5.1</a:t>
            </a:r>
            <a:r>
              <a:rPr lang="zh-CN" altLang="en-US" sz="2400" dirty="0"/>
              <a:t>生产和服务提供的控制</a:t>
            </a:r>
            <a:endParaRPr lang="en-US" altLang="zh-CN" sz="2400" dirty="0"/>
          </a:p>
          <a:p>
            <a:pPr algn="l"/>
            <a:r>
              <a:rPr lang="zh-CN" altLang="en-US" sz="2400" dirty="0"/>
              <a:t>组织应为每一台或每一批医疗器械建立并保留记录（见 </a:t>
            </a:r>
            <a:r>
              <a:rPr lang="en-US" altLang="zh-CN" sz="2400" dirty="0"/>
              <a:t>4.2.5</a:t>
            </a:r>
            <a:r>
              <a:rPr lang="zh-CN" altLang="en-US" sz="2400" dirty="0"/>
              <a:t>）以提供 </a:t>
            </a:r>
            <a:r>
              <a:rPr lang="en-US" altLang="zh-CN" sz="2400" dirty="0"/>
              <a:t>7.5.9 </a:t>
            </a:r>
            <a:r>
              <a:rPr lang="zh-CN" altLang="en-US" sz="2400" dirty="0"/>
              <a:t>规定的可追溯性范围和程度的信息并标明制造数量和批准销售数量。应验证和批准该记录。</a:t>
            </a:r>
            <a:endParaRPr lang="en-US" altLang="zh-CN" sz="2400" dirty="0"/>
          </a:p>
          <a:p>
            <a:pPr algn="l"/>
            <a:r>
              <a:rPr lang="zh-CN" altLang="en-US" sz="2000" dirty="0">
                <a:latin typeface="楷体" panose="02010609060101010101" pitchFamily="49" charset="-122"/>
                <a:ea typeface="楷体" panose="02010609060101010101" pitchFamily="49" charset="-122"/>
              </a:rPr>
              <a:t>生产批：在一段时间内，同一工艺条件下连续生产出的具有同一性质和质量的产品确定的数量。</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注：对有些连续生产的产品，有时很难划分生产批，出于管理的需要，常以每一工作日或班次生产出的产品作为生产批。</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产品编号：用于具体管理到每一台医疗设备的情况，每台设备标记不同的产品编号用于追溯。</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生产批号：用于追溯到具体的某一批产品。</a:t>
            </a:r>
          </a:p>
        </p:txBody>
      </p:sp>
    </p:spTree>
    <p:extLst>
      <p:ext uri="{BB962C8B-B14F-4D97-AF65-F5344CB8AC3E}">
        <p14:creationId xmlns:p14="http://schemas.microsoft.com/office/powerpoint/2010/main" val="324300329"/>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467544" y="1939636"/>
            <a:ext cx="8424936" cy="4081652"/>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7.5.1</a:t>
            </a:r>
            <a:r>
              <a:rPr lang="zh-CN" altLang="en-US" sz="2400" dirty="0"/>
              <a:t>生产和服务提供的控制</a:t>
            </a:r>
            <a:endParaRPr lang="en-US" altLang="zh-CN" sz="2400" dirty="0"/>
          </a:p>
          <a:p>
            <a:pPr algn="l"/>
            <a:endParaRPr lang="en-US" altLang="zh-CN" sz="2000" dirty="0" smtClean="0">
              <a:ea typeface="楷体" panose="02010609060101010101" pitchFamily="49" charset="-122"/>
            </a:endParaRPr>
          </a:p>
          <a:p>
            <a:pPr algn="l"/>
            <a:r>
              <a:rPr lang="zh-CN" altLang="en-US" sz="2000" dirty="0" smtClean="0">
                <a:ea typeface="楷体" panose="02010609060101010101" pitchFamily="49" charset="-122"/>
              </a:rPr>
              <a:t>该条款隐含了变更控制的要求。具体如下：</a:t>
            </a:r>
            <a:endParaRPr lang="en-US" altLang="zh-CN" sz="2000" dirty="0" smtClean="0">
              <a:ea typeface="楷体" panose="02010609060101010101" pitchFamily="49" charset="-122"/>
            </a:endParaRPr>
          </a:p>
          <a:p>
            <a:pPr algn="l"/>
            <a:r>
              <a:rPr lang="en-US" altLang="zh-CN" sz="2000" dirty="0" smtClean="0">
                <a:ea typeface="楷体" panose="02010609060101010101" pitchFamily="49" charset="-122"/>
              </a:rPr>
              <a:t>4M</a:t>
            </a:r>
            <a:r>
              <a:rPr lang="zh-CN" altLang="en-US" sz="2000" dirty="0" smtClean="0">
                <a:ea typeface="楷体" panose="02010609060101010101" pitchFamily="49" charset="-122"/>
              </a:rPr>
              <a:t>变更控制：</a:t>
            </a:r>
            <a:r>
              <a:rPr lang="en-US" altLang="zh-CN" sz="2000" dirty="0" smtClean="0">
                <a:ea typeface="楷体" panose="02010609060101010101" pitchFamily="49" charset="-122"/>
              </a:rPr>
              <a:t>Men</a:t>
            </a:r>
            <a:r>
              <a:rPr lang="zh-CN" altLang="en-US" sz="2000" dirty="0" smtClean="0">
                <a:ea typeface="楷体" panose="02010609060101010101" pitchFamily="49" charset="-122"/>
              </a:rPr>
              <a:t>人、</a:t>
            </a:r>
            <a:r>
              <a:rPr lang="en-US" altLang="zh-CN" sz="2000" dirty="0" smtClean="0">
                <a:ea typeface="楷体" panose="02010609060101010101" pitchFamily="49" charset="-122"/>
              </a:rPr>
              <a:t>Machine</a:t>
            </a:r>
            <a:r>
              <a:rPr lang="zh-CN" altLang="en-US" sz="2000" dirty="0" smtClean="0">
                <a:ea typeface="楷体" panose="02010609060101010101" pitchFamily="49" charset="-122"/>
              </a:rPr>
              <a:t>设备、</a:t>
            </a:r>
            <a:r>
              <a:rPr lang="en-US" altLang="zh-CN" sz="2000" dirty="0" smtClean="0">
                <a:ea typeface="楷体" panose="02010609060101010101" pitchFamily="49" charset="-122"/>
              </a:rPr>
              <a:t>Material</a:t>
            </a:r>
            <a:r>
              <a:rPr lang="zh-CN" altLang="en-US" sz="2000" dirty="0" smtClean="0">
                <a:ea typeface="楷体" panose="02010609060101010101" pitchFamily="49" charset="-122"/>
              </a:rPr>
              <a:t>物料、</a:t>
            </a:r>
            <a:r>
              <a:rPr lang="en-US" altLang="zh-CN" sz="2000" dirty="0" smtClean="0">
                <a:ea typeface="楷体" panose="02010609060101010101" pitchFamily="49" charset="-122"/>
              </a:rPr>
              <a:t>Method</a:t>
            </a:r>
            <a:r>
              <a:rPr lang="zh-CN" altLang="en-US" sz="2000" dirty="0" smtClean="0">
                <a:ea typeface="楷体" panose="02010609060101010101" pitchFamily="49" charset="-122"/>
              </a:rPr>
              <a:t>作业方法。</a:t>
            </a:r>
            <a:endParaRPr lang="en-US" altLang="zh-CN" sz="2000" dirty="0" smtClean="0">
              <a:ea typeface="楷体" panose="02010609060101010101" pitchFamily="49" charset="-122"/>
            </a:endParaRPr>
          </a:p>
          <a:p>
            <a:pPr marL="342900" indent="-342900" algn="l">
              <a:buFont typeface="Wingdings" pitchFamily="2" charset="2"/>
              <a:buChar char="Ø"/>
            </a:pPr>
            <a:r>
              <a:rPr lang="zh-CN" altLang="en-US" sz="2000" dirty="0" smtClean="0">
                <a:ea typeface="楷体" panose="02010609060101010101" pitchFamily="49" charset="-122"/>
              </a:rPr>
              <a:t>特殊过程的变更：需要进行变更确认</a:t>
            </a:r>
            <a:endParaRPr lang="en-US" altLang="zh-CN" sz="2000" dirty="0" smtClean="0">
              <a:ea typeface="楷体" panose="02010609060101010101" pitchFamily="49" charset="-122"/>
            </a:endParaRPr>
          </a:p>
          <a:p>
            <a:pPr marL="342900" indent="-342900" algn="l">
              <a:buFont typeface="Wingdings" pitchFamily="2" charset="2"/>
              <a:buChar char="Ø"/>
            </a:pPr>
            <a:r>
              <a:rPr lang="zh-CN" altLang="en-US" sz="2000" dirty="0" smtClean="0">
                <a:ea typeface="楷体" panose="02010609060101010101" pitchFamily="49" charset="-122"/>
              </a:rPr>
              <a:t>关键工序的变更：需要进行变更验证</a:t>
            </a:r>
            <a:endParaRPr lang="en-US" altLang="zh-CN" sz="2000" dirty="0" smtClean="0">
              <a:ea typeface="楷体" panose="02010609060101010101" pitchFamily="49" charset="-122"/>
            </a:endParaRPr>
          </a:p>
          <a:p>
            <a:pPr marL="342900" indent="-342900" algn="l">
              <a:buFont typeface="Wingdings" pitchFamily="2" charset="2"/>
              <a:buChar char="Ø"/>
            </a:pPr>
            <a:r>
              <a:rPr lang="zh-CN" altLang="en-US" sz="2000" dirty="0" smtClean="0">
                <a:ea typeface="楷体" panose="02010609060101010101" pitchFamily="49" charset="-122"/>
              </a:rPr>
              <a:t>一般工序的变更：</a:t>
            </a:r>
            <a:endParaRPr lang="en-US" altLang="zh-CN" sz="2000" dirty="0" smtClean="0">
              <a:ea typeface="楷体" panose="02010609060101010101" pitchFamily="49" charset="-122"/>
            </a:endParaRPr>
          </a:p>
          <a:p>
            <a:pPr algn="l"/>
            <a:r>
              <a:rPr lang="zh-CN" altLang="en-US" sz="2000" dirty="0" smtClean="0">
                <a:ea typeface="楷体" panose="02010609060101010101" pitchFamily="49" charset="-122"/>
              </a:rPr>
              <a:t>设备、物料、作业方法，通过工程变更流程进行管控，提出变更需求</a:t>
            </a:r>
            <a:r>
              <a:rPr lang="en-US" altLang="zh-CN" sz="2000" dirty="0" smtClean="0">
                <a:ea typeface="楷体" panose="02010609060101010101" pitchFamily="49" charset="-122"/>
              </a:rPr>
              <a:t>ECR</a:t>
            </a:r>
            <a:r>
              <a:rPr lang="zh-CN" altLang="en-US" sz="2000" dirty="0" smtClean="0">
                <a:ea typeface="楷体" panose="02010609060101010101" pitchFamily="49" charset="-122"/>
              </a:rPr>
              <a:t>，依据变更执行指令</a:t>
            </a:r>
            <a:r>
              <a:rPr lang="en-US" altLang="zh-CN" sz="2000" dirty="0" smtClean="0">
                <a:ea typeface="楷体" panose="02010609060101010101" pitchFamily="49" charset="-122"/>
              </a:rPr>
              <a:t>ECO</a:t>
            </a:r>
            <a:r>
              <a:rPr lang="zh-CN" altLang="en-US" sz="2000" dirty="0" smtClean="0">
                <a:ea typeface="楷体" panose="02010609060101010101" pitchFamily="49" charset="-122"/>
              </a:rPr>
              <a:t>实施。若涉及通知顾客等相关方，发行</a:t>
            </a:r>
            <a:r>
              <a:rPr lang="en-US" altLang="zh-CN" sz="2000" dirty="0" smtClean="0">
                <a:ea typeface="楷体" panose="02010609060101010101" pitchFamily="49" charset="-122"/>
              </a:rPr>
              <a:t>ECN</a:t>
            </a:r>
            <a:r>
              <a:rPr lang="zh-CN" altLang="en-US" sz="2000" dirty="0" smtClean="0">
                <a:ea typeface="楷体" panose="02010609060101010101" pitchFamily="49" charset="-122"/>
              </a:rPr>
              <a:t>。</a:t>
            </a:r>
            <a:endParaRPr lang="en-US" altLang="zh-CN" sz="2000" dirty="0" smtClean="0">
              <a:ea typeface="楷体" panose="02010609060101010101" pitchFamily="49" charset="-122"/>
            </a:endParaRPr>
          </a:p>
          <a:p>
            <a:pPr algn="l"/>
            <a:r>
              <a:rPr lang="zh-CN" altLang="en-US" sz="2000" dirty="0" smtClean="0">
                <a:ea typeface="楷体" panose="02010609060101010101" pitchFamily="49" charset="-122"/>
              </a:rPr>
              <a:t>若只是人员变化，需要进行上岗前培训，并通过考核。</a:t>
            </a:r>
            <a:endParaRPr lang="en-US" altLang="zh-CN" sz="2000" dirty="0" smtClean="0">
              <a:ea typeface="楷体" panose="02010609060101010101" pitchFamily="49" charset="-122"/>
            </a:endParaRPr>
          </a:p>
        </p:txBody>
      </p:sp>
    </p:spTree>
    <p:extLst>
      <p:ext uri="{BB962C8B-B14F-4D97-AF65-F5344CB8AC3E}">
        <p14:creationId xmlns:p14="http://schemas.microsoft.com/office/powerpoint/2010/main" val="177302925"/>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467544" y="1939636"/>
            <a:ext cx="8424936" cy="4729724"/>
          </a:xfrm>
        </p:spPr>
        <p:txBody>
          <a:bodyPr/>
          <a:lstStyle/>
          <a:p>
            <a:pPr algn="l"/>
            <a:r>
              <a:rPr lang="zh-CN" altLang="en-US" sz="2000" dirty="0">
                <a:latin typeface="楷体" panose="02010609060101010101" pitchFamily="49" charset="-122"/>
                <a:ea typeface="楷体" panose="02010609060101010101" pitchFamily="49" charset="-122"/>
              </a:rPr>
              <a:t>批记录</a:t>
            </a:r>
            <a:r>
              <a:rPr lang="en-US" altLang="zh-CN" sz="2000" dirty="0">
                <a:ea typeface="楷体" panose="02010609060101010101" pitchFamily="49" charset="-122"/>
              </a:rPr>
              <a:t>(Device History Record, Batch Manufacturing record, Lot History Record or Lot Record)</a:t>
            </a:r>
          </a:p>
          <a:p>
            <a:pPr algn="l"/>
            <a:r>
              <a:rPr lang="zh-CN" altLang="en-US" sz="2000" dirty="0">
                <a:ea typeface="楷体" panose="02010609060101010101" pitchFamily="49" charset="-122"/>
              </a:rPr>
              <a:t>便于追溯和评审每一个制造批</a:t>
            </a:r>
            <a:endParaRPr lang="en-US" altLang="zh-CN" sz="2000" dirty="0">
              <a:ea typeface="楷体" panose="02010609060101010101" pitchFamily="49" charset="-122"/>
            </a:endParaRPr>
          </a:p>
          <a:p>
            <a:pPr marL="342900" indent="-342900" algn="l">
              <a:buFont typeface="Arial" panose="020B0604020202020204" pitchFamily="34" charset="0"/>
              <a:buChar char="•"/>
            </a:pPr>
            <a:r>
              <a:rPr lang="zh-CN" altLang="en-US" sz="1800" dirty="0">
                <a:ea typeface="楷体" panose="02010609060101010101" pitchFamily="49" charset="-122"/>
              </a:rPr>
              <a:t>通常是收集在一起的；</a:t>
            </a:r>
            <a:endParaRPr lang="en-US" altLang="zh-CN" sz="1800" dirty="0">
              <a:ea typeface="楷体" panose="02010609060101010101" pitchFamily="49" charset="-122"/>
            </a:endParaRPr>
          </a:p>
          <a:p>
            <a:pPr marL="342900" indent="-342900" algn="l">
              <a:buFont typeface="Arial" panose="020B0604020202020204" pitchFamily="34" charset="0"/>
              <a:buChar char="•"/>
            </a:pPr>
            <a:r>
              <a:rPr lang="zh-CN" altLang="en-US" sz="1800" dirty="0">
                <a:ea typeface="楷体" panose="02010609060101010101" pitchFamily="49" charset="-122"/>
              </a:rPr>
              <a:t>如果不能收集在一起，应列出所有有关记录的目录（编号、名称和存放地点）</a:t>
            </a:r>
            <a:endParaRPr lang="en-US" altLang="zh-CN" sz="1800" dirty="0">
              <a:ea typeface="楷体" panose="02010609060101010101" pitchFamily="49" charset="-122"/>
            </a:endParaRPr>
          </a:p>
          <a:p>
            <a:pPr marL="342900" indent="-342900" algn="l">
              <a:buFont typeface="Arial" panose="020B0604020202020204" pitchFamily="34" charset="0"/>
              <a:buChar char="•"/>
            </a:pPr>
            <a:r>
              <a:rPr lang="zh-CN" altLang="en-US" sz="1800" dirty="0">
                <a:ea typeface="楷体" panose="02010609060101010101" pitchFamily="49" charset="-122"/>
              </a:rPr>
              <a:t>应使用适宜的方法收集以避免错误，是唯一可识别的制造批。</a:t>
            </a:r>
            <a:endParaRPr lang="en-US" altLang="zh-CN" sz="1800" dirty="0">
              <a:ea typeface="楷体" panose="02010609060101010101" pitchFamily="49" charset="-122"/>
            </a:endParaRPr>
          </a:p>
          <a:p>
            <a:pPr marL="342900" indent="-342900" algn="l">
              <a:buFont typeface="Arial" panose="020B0604020202020204" pitchFamily="34" charset="0"/>
              <a:buChar char="•"/>
            </a:pPr>
            <a:r>
              <a:rPr lang="zh-CN" altLang="en-US" sz="1800" dirty="0">
                <a:ea typeface="楷体" panose="02010609060101010101" pitchFamily="49" charset="-122"/>
              </a:rPr>
              <a:t>批记录包括：</a:t>
            </a:r>
            <a:endParaRPr lang="en-US" altLang="zh-CN" sz="1800" dirty="0">
              <a:ea typeface="楷体" panose="02010609060101010101" pitchFamily="49" charset="-122"/>
            </a:endParaRPr>
          </a:p>
          <a:p>
            <a:pPr marL="342900" indent="-342900" algn="l">
              <a:buFont typeface="Arial" panose="020B0604020202020204" pitchFamily="34" charset="0"/>
              <a:buChar char="•"/>
            </a:pPr>
            <a:r>
              <a:rPr lang="zh-CN" altLang="en-US" sz="1800" dirty="0">
                <a:ea typeface="楷体" panose="02010609060101010101" pitchFamily="49" charset="-122"/>
              </a:rPr>
              <a:t>使用原材料、零部件、半成品的数量和批号；</a:t>
            </a:r>
            <a:endParaRPr lang="en-US" altLang="zh-CN" sz="1800" dirty="0">
              <a:ea typeface="楷体" panose="02010609060101010101" pitchFamily="49" charset="-122"/>
            </a:endParaRPr>
          </a:p>
          <a:p>
            <a:pPr marL="342900" indent="-342900" algn="l">
              <a:buFont typeface="Arial" panose="020B0604020202020204" pitchFamily="34" charset="0"/>
              <a:buChar char="•"/>
            </a:pPr>
            <a:r>
              <a:rPr lang="zh-CN" altLang="en-US" sz="1800" dirty="0">
                <a:ea typeface="楷体" panose="02010609060101010101" pitchFamily="49" charset="-122"/>
              </a:rPr>
              <a:t>不同阶段的开始和完成时间；</a:t>
            </a:r>
            <a:endParaRPr lang="en-US" altLang="zh-CN" sz="1800" dirty="0">
              <a:ea typeface="楷体" panose="02010609060101010101" pitchFamily="49" charset="-122"/>
            </a:endParaRPr>
          </a:p>
          <a:p>
            <a:pPr marL="342900" indent="-342900" algn="l">
              <a:buFont typeface="Arial" panose="020B0604020202020204" pitchFamily="34" charset="0"/>
              <a:buChar char="•"/>
            </a:pPr>
            <a:r>
              <a:rPr lang="zh-CN" altLang="en-US" sz="1800" dirty="0">
                <a:ea typeface="楷体" panose="02010609060101010101" pitchFamily="49" charset="-122"/>
              </a:rPr>
              <a:t>灭菌记录；</a:t>
            </a:r>
            <a:endParaRPr lang="en-US" altLang="zh-CN" sz="1800" dirty="0">
              <a:ea typeface="楷体" panose="02010609060101010101" pitchFamily="49" charset="-122"/>
            </a:endParaRPr>
          </a:p>
          <a:p>
            <a:pPr marL="342900" indent="-342900" algn="l">
              <a:buFont typeface="Arial" panose="020B0604020202020204" pitchFamily="34" charset="0"/>
              <a:buChar char="•"/>
            </a:pPr>
            <a:r>
              <a:rPr lang="zh-CN" altLang="en-US" sz="1800" dirty="0">
                <a:ea typeface="楷体" panose="02010609060101010101" pitchFamily="49" charset="-122"/>
              </a:rPr>
              <a:t>生产数量；</a:t>
            </a:r>
            <a:endParaRPr lang="en-US" altLang="zh-CN" sz="1800" dirty="0">
              <a:ea typeface="楷体" panose="02010609060101010101" pitchFamily="49" charset="-122"/>
            </a:endParaRPr>
          </a:p>
          <a:p>
            <a:pPr marL="342900" indent="-342900" algn="l">
              <a:buFont typeface="Arial" panose="020B0604020202020204" pitchFamily="34" charset="0"/>
              <a:buChar char="•"/>
            </a:pPr>
            <a:r>
              <a:rPr lang="zh-CN" altLang="en-US" sz="1800" dirty="0">
                <a:ea typeface="楷体" panose="02010609060101010101" pitchFamily="49" charset="-122"/>
              </a:rPr>
              <a:t>所有检查、检验签署的结论；</a:t>
            </a:r>
            <a:endParaRPr lang="en-US" altLang="zh-CN" sz="1800" dirty="0">
              <a:ea typeface="楷体" panose="02010609060101010101" pitchFamily="49" charset="-122"/>
            </a:endParaRPr>
          </a:p>
          <a:p>
            <a:pPr marL="342900" indent="-342900" algn="l">
              <a:buFont typeface="Arial" panose="020B0604020202020204" pitchFamily="34" charset="0"/>
              <a:buChar char="•"/>
            </a:pPr>
            <a:r>
              <a:rPr lang="zh-CN" altLang="en-US" sz="1800" dirty="0">
                <a:ea typeface="楷体" panose="02010609060101010101" pitchFamily="49" charset="-122"/>
              </a:rPr>
              <a:t>使用的生产线；</a:t>
            </a:r>
            <a:endParaRPr lang="en-US" altLang="zh-CN" sz="1800" dirty="0">
              <a:ea typeface="楷体" panose="02010609060101010101" pitchFamily="49" charset="-122"/>
            </a:endParaRPr>
          </a:p>
          <a:p>
            <a:pPr marL="342900" indent="-342900" algn="l">
              <a:buFont typeface="Arial" panose="020B0604020202020204" pitchFamily="34" charset="0"/>
              <a:buChar char="•"/>
            </a:pPr>
            <a:r>
              <a:rPr lang="zh-CN" altLang="en-US" sz="1800" dirty="0">
                <a:ea typeface="楷体" panose="02010609060101010101" pitchFamily="49" charset="-122"/>
              </a:rPr>
              <a:t>制造中不合格的记录</a:t>
            </a:r>
            <a:endParaRPr lang="en-US" altLang="zh-CN" sz="1800" dirty="0">
              <a:ea typeface="楷体" panose="02010609060101010101" pitchFamily="49" charset="-122"/>
            </a:endParaRPr>
          </a:p>
        </p:txBody>
      </p:sp>
    </p:spTree>
    <p:extLst>
      <p:ext uri="{BB962C8B-B14F-4D97-AF65-F5344CB8AC3E}">
        <p14:creationId xmlns:p14="http://schemas.microsoft.com/office/powerpoint/2010/main" val="1496961101"/>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539552" y="2132856"/>
            <a:ext cx="8280920" cy="4176464"/>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7.5.2</a:t>
            </a:r>
            <a:r>
              <a:rPr lang="zh-CN" altLang="en-US" sz="2400" dirty="0"/>
              <a:t>产品的清洁</a:t>
            </a:r>
            <a:endParaRPr lang="en-US" altLang="zh-CN" sz="2400" dirty="0"/>
          </a:p>
          <a:p>
            <a:pPr algn="l"/>
            <a:r>
              <a:rPr lang="zh-CN" altLang="en-US" sz="2400" dirty="0"/>
              <a:t>在下列情况，组织应将产品的清洁或污染控制要求形成文件：</a:t>
            </a:r>
            <a:r>
              <a:rPr lang="en-US" altLang="zh-CN" sz="2400" dirty="0"/>
              <a:t> </a:t>
            </a:r>
          </a:p>
          <a:p>
            <a:pPr algn="l"/>
            <a:r>
              <a:rPr lang="zh-CN" altLang="en-US" sz="2000" dirty="0">
                <a:latin typeface="楷体" panose="02010609060101010101" pitchFamily="49" charset="-122"/>
                <a:ea typeface="楷体" panose="02010609060101010101" pitchFamily="49" charset="-122"/>
              </a:rPr>
              <a:t>污染包括：生物、化学、物理污染</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清洁：去除产品的污染，使之达到预期用途或为进一步加工所需的程度</a:t>
            </a:r>
            <a:endParaRPr lang="en-US" altLang="zh-CN" sz="2000" dirty="0">
              <a:latin typeface="楷体" panose="02010609060101010101" pitchFamily="49" charset="-122"/>
              <a:ea typeface="楷体" panose="02010609060101010101" pitchFamily="49" charset="-122"/>
            </a:endParaRPr>
          </a:p>
          <a:p>
            <a:pPr algn="l"/>
            <a:r>
              <a:rPr lang="en-US" altLang="zh-CN" sz="2400" dirty="0"/>
              <a:t>a) </a:t>
            </a:r>
            <a:r>
              <a:rPr lang="zh-CN" altLang="en-US" sz="2400" dirty="0"/>
              <a:t>产品在灭菌或使用前由组织进行清洁；</a:t>
            </a:r>
          </a:p>
          <a:p>
            <a:pPr algn="l"/>
            <a:r>
              <a:rPr lang="en-US" altLang="zh-CN" sz="2400" dirty="0"/>
              <a:t>b) </a:t>
            </a:r>
            <a:r>
              <a:rPr lang="zh-CN" altLang="en-US" sz="2400" dirty="0"/>
              <a:t>产品是以非无菌形式提供且需在灭菌或使用前进行清洁处理；</a:t>
            </a:r>
          </a:p>
          <a:p>
            <a:pPr algn="l"/>
            <a:r>
              <a:rPr lang="en-US" altLang="zh-CN" sz="2400" dirty="0"/>
              <a:t>c) </a:t>
            </a:r>
            <a:r>
              <a:rPr lang="zh-CN" altLang="en-US" sz="2400" dirty="0"/>
              <a:t>产品在灭菌或使用前不能进行清洁，使用时其洁净是至关重要的；</a:t>
            </a:r>
          </a:p>
        </p:txBody>
      </p:sp>
    </p:spTree>
    <p:extLst>
      <p:ext uri="{BB962C8B-B14F-4D97-AF65-F5344CB8AC3E}">
        <p14:creationId xmlns:p14="http://schemas.microsoft.com/office/powerpoint/2010/main" val="614390888"/>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539552" y="2132856"/>
            <a:ext cx="7992888" cy="4248472"/>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7.5.2</a:t>
            </a:r>
            <a:r>
              <a:rPr lang="zh-CN" altLang="en-US" sz="2400" dirty="0"/>
              <a:t>产品的清洁</a:t>
            </a:r>
            <a:endParaRPr lang="en-US" altLang="zh-CN" sz="2400" dirty="0"/>
          </a:p>
          <a:p>
            <a:pPr algn="l"/>
            <a:r>
              <a:rPr lang="en-US" altLang="zh-CN" sz="2400" dirty="0"/>
              <a:t>d) </a:t>
            </a:r>
            <a:r>
              <a:rPr lang="zh-CN" altLang="en-US" sz="2400" dirty="0"/>
              <a:t>提供的产品为“非无菌使用”的，使用时其清洁是至关重要的；</a:t>
            </a:r>
          </a:p>
          <a:p>
            <a:pPr algn="l"/>
            <a:r>
              <a:rPr lang="en-US" altLang="zh-CN" sz="2400" dirty="0"/>
              <a:t>e) </a:t>
            </a:r>
            <a:r>
              <a:rPr lang="zh-CN" altLang="en-US" sz="2400" dirty="0"/>
              <a:t>在制造过程中从产品中除去过程添加物</a:t>
            </a:r>
            <a:r>
              <a:rPr lang="zh-CN" altLang="en-US" sz="24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生产过程可能会引入新的有害物质。比如：脱模剂、胶水、</a:t>
            </a:r>
            <a:r>
              <a:rPr lang="en-US" altLang="zh-CN" sz="2000" dirty="0">
                <a:ea typeface="楷体" panose="02010609060101010101" pitchFamily="49" charset="-122"/>
              </a:rPr>
              <a:t>EO/ECH</a:t>
            </a:r>
            <a:r>
              <a:rPr lang="zh-CN" altLang="en-US" sz="2000" dirty="0">
                <a:latin typeface="楷体" panose="02010609060101010101" pitchFamily="49" charset="-122"/>
                <a:ea typeface="楷体" panose="02010609060101010101" pitchFamily="49" charset="-122"/>
              </a:rPr>
              <a:t>残留等。</a:t>
            </a:r>
            <a:endParaRPr lang="en-US" altLang="zh-CN" sz="2400" dirty="0">
              <a:latin typeface="楷体" panose="02010609060101010101" pitchFamily="49" charset="-122"/>
              <a:ea typeface="楷体" panose="02010609060101010101" pitchFamily="49" charset="-122"/>
            </a:endParaRPr>
          </a:p>
          <a:p>
            <a:pPr algn="l"/>
            <a:r>
              <a:rPr lang="zh-CN" altLang="en-US" sz="2400" dirty="0"/>
              <a:t>如果产品是按照上述</a:t>
            </a:r>
            <a:r>
              <a:rPr lang="en-US" altLang="zh-CN" sz="2400" dirty="0"/>
              <a:t>a) </a:t>
            </a:r>
            <a:r>
              <a:rPr lang="zh-CN" altLang="en-US" sz="2400" dirty="0"/>
              <a:t>或 </a:t>
            </a:r>
            <a:r>
              <a:rPr lang="en-US" altLang="zh-CN" sz="2400" dirty="0"/>
              <a:t>b) </a:t>
            </a:r>
            <a:r>
              <a:rPr lang="zh-CN" altLang="en-US" sz="2400" dirty="0"/>
              <a:t>的要求进行清洁，则在清洁处理前</a:t>
            </a:r>
            <a:r>
              <a:rPr lang="en-US" altLang="zh-CN" sz="2400" dirty="0"/>
              <a:t>6.4.1</a:t>
            </a:r>
            <a:r>
              <a:rPr lang="zh-CN" altLang="en-US" sz="2400" dirty="0"/>
              <a:t>中包含的要求并不适用。</a:t>
            </a:r>
            <a:endParaRPr lang="en-US" altLang="zh-CN" sz="2400" dirty="0"/>
          </a:p>
          <a:p>
            <a:pPr algn="l"/>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医疗器械生物学评价和审查指南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中要求生物学评价报告需比较产品的材料、用途、生产过程是否相同。生产过程包括：加工、灭菌和包装。</a:t>
            </a:r>
          </a:p>
        </p:txBody>
      </p:sp>
    </p:spTree>
    <p:extLst>
      <p:ext uri="{BB962C8B-B14F-4D97-AF65-F5344CB8AC3E}">
        <p14:creationId xmlns:p14="http://schemas.microsoft.com/office/powerpoint/2010/main" val="250419620"/>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83568" y="1988840"/>
            <a:ext cx="7920880" cy="4680520"/>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7.5.3</a:t>
            </a:r>
            <a:r>
              <a:rPr lang="zh-CN" altLang="en-US" sz="2400" dirty="0"/>
              <a:t>安装活动</a:t>
            </a:r>
            <a:endParaRPr lang="en-US" altLang="zh-CN" sz="2400" dirty="0"/>
          </a:p>
          <a:p>
            <a:pPr algn="l"/>
            <a:r>
              <a:rPr lang="zh-CN" altLang="en-US" sz="2400" dirty="0"/>
              <a:t>适当时，组织应将医疗器械安装要求和安装验证接受准则形成文件。</a:t>
            </a:r>
          </a:p>
          <a:p>
            <a:pPr algn="l"/>
            <a:r>
              <a:rPr lang="zh-CN" altLang="en-US" sz="2400" dirty="0"/>
              <a:t>如果经同意的顾客要求允许除组织或其供方以外的外部方安装医疗器械，则组织应提供医疗器械安装和安装验证的形成文件的要求。</a:t>
            </a:r>
          </a:p>
          <a:p>
            <a:pPr algn="l"/>
            <a:r>
              <a:rPr lang="zh-CN" altLang="en-US" sz="2400" dirty="0"/>
              <a:t>应保留由组织或其供方完成的医疗器械安装和安装验证的记录（见 </a:t>
            </a:r>
            <a:r>
              <a:rPr lang="en-US" altLang="zh-CN" sz="2400" dirty="0"/>
              <a:t>4.2.5</a:t>
            </a:r>
            <a:r>
              <a:rPr lang="zh-CN" altLang="en-US" sz="2400" dirty="0"/>
              <a:t>）。</a:t>
            </a:r>
            <a:endParaRPr lang="en-US" altLang="zh-CN" sz="2000" dirty="0">
              <a:latin typeface="楷体" pitchFamily="49" charset="-122"/>
              <a:ea typeface="楷体" pitchFamily="49" charset="-122"/>
            </a:endParaRPr>
          </a:p>
          <a:p>
            <a:pPr algn="l"/>
            <a:r>
              <a:rPr lang="zh-CN" altLang="en-US" sz="2000" dirty="0">
                <a:latin typeface="楷体" pitchFamily="49" charset="-122"/>
                <a:ea typeface="楷体" pitchFamily="49" charset="-122"/>
              </a:rPr>
              <a:t>安装的含义：在使用地点将器械投入服务的活动，必须在使用者的现场进行组装或安装。</a:t>
            </a:r>
          </a:p>
          <a:p>
            <a:pPr algn="l"/>
            <a:r>
              <a:rPr lang="zh-CN" altLang="en-US" sz="2000" dirty="0">
                <a:latin typeface="楷体" pitchFamily="49" charset="-122"/>
                <a:ea typeface="楷体" pitchFamily="49" charset="-122"/>
              </a:rPr>
              <a:t>应提供安装作业指导书</a:t>
            </a:r>
          </a:p>
          <a:p>
            <a:pPr algn="l"/>
            <a:endParaRPr lang="zh-CN" altLang="en-US" sz="2000" dirty="0">
              <a:latin typeface="楷体" pitchFamily="49" charset="-122"/>
              <a:ea typeface="楷体" pitchFamily="49" charset="-122"/>
            </a:endParaRPr>
          </a:p>
          <a:p>
            <a:pPr algn="l"/>
            <a:endParaRPr lang="zh-CN" altLang="en-US" sz="2400" dirty="0"/>
          </a:p>
        </p:txBody>
      </p:sp>
    </p:spTree>
    <p:extLst>
      <p:ext uri="{BB962C8B-B14F-4D97-AF65-F5344CB8AC3E}">
        <p14:creationId xmlns:p14="http://schemas.microsoft.com/office/powerpoint/2010/main" val="2852228835"/>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755576" y="2204864"/>
            <a:ext cx="7776864" cy="4176464"/>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7.5.4</a:t>
            </a:r>
            <a:r>
              <a:rPr lang="zh-CN" altLang="en-US" sz="2400" dirty="0"/>
              <a:t>服务活动</a:t>
            </a:r>
            <a:endParaRPr lang="en-US" altLang="zh-CN" sz="2400" dirty="0"/>
          </a:p>
          <a:p>
            <a:pPr algn="l"/>
            <a:r>
              <a:rPr lang="zh-CN" altLang="en-US" sz="2400" dirty="0"/>
              <a:t>如果医疗器械服务有规定的要求，必要时，组织应将服务程序、所涉及的材料和所涉及的测量形成文件，用于实施服务活动并验证产品要求得到满足。</a:t>
            </a:r>
          </a:p>
          <a:p>
            <a:pPr algn="l"/>
            <a:r>
              <a:rPr lang="zh-CN" altLang="en-US" sz="2400" dirty="0"/>
              <a:t>组织应分析由组织或其供方实施的服务活动记录：</a:t>
            </a:r>
          </a:p>
          <a:p>
            <a:pPr algn="l"/>
            <a:r>
              <a:rPr lang="en-US" altLang="zh-CN" sz="2400" dirty="0"/>
              <a:t>a) </a:t>
            </a:r>
            <a:r>
              <a:rPr lang="zh-CN" altLang="en-US" sz="2400" dirty="0"/>
              <a:t>以确定该信息是否要按抱怨处理；</a:t>
            </a:r>
            <a:r>
              <a:rPr lang="zh-CN" altLang="en-US" sz="2000" dirty="0">
                <a:latin typeface="楷体" panose="02010609060101010101" pitchFamily="49" charset="-122"/>
                <a:ea typeface="楷体" panose="02010609060101010101" pitchFamily="49" charset="-122"/>
              </a:rPr>
              <a:t>要做趋势分析，用于分析改进</a:t>
            </a:r>
            <a:endParaRPr lang="zh-CN" altLang="en-US" sz="2400" dirty="0">
              <a:latin typeface="楷体" panose="02010609060101010101" pitchFamily="49" charset="-122"/>
              <a:ea typeface="楷体" panose="02010609060101010101" pitchFamily="49" charset="-122"/>
            </a:endParaRPr>
          </a:p>
          <a:p>
            <a:pPr algn="l"/>
            <a:r>
              <a:rPr lang="en-US" altLang="zh-CN" sz="2400" dirty="0"/>
              <a:t>b) </a:t>
            </a:r>
            <a:r>
              <a:rPr lang="zh-CN" altLang="en-US" sz="2400" dirty="0"/>
              <a:t>适当时，为改进过程形成输入。</a:t>
            </a:r>
          </a:p>
          <a:p>
            <a:pPr algn="l"/>
            <a:r>
              <a:rPr lang="zh-CN" altLang="en-US" sz="2400" dirty="0"/>
              <a:t>应保留组织或其供方实施服务活动的记录 </a:t>
            </a:r>
            <a:r>
              <a:rPr lang="en-US" altLang="zh-CN" sz="2400" dirty="0"/>
              <a:t>(</a:t>
            </a:r>
            <a:r>
              <a:rPr lang="zh-CN" altLang="en-US" sz="2400" dirty="0"/>
              <a:t>见 </a:t>
            </a:r>
            <a:r>
              <a:rPr lang="en-US" altLang="zh-CN" sz="2400" dirty="0"/>
              <a:t>4.2.5)</a:t>
            </a:r>
            <a:r>
              <a:rPr lang="zh-CN" altLang="en-US" sz="2400" dirty="0"/>
              <a:t>。</a:t>
            </a:r>
          </a:p>
          <a:p>
            <a:pPr algn="l"/>
            <a:endParaRPr lang="zh-CN" altLang="en-US" sz="2400" dirty="0"/>
          </a:p>
        </p:txBody>
      </p:sp>
    </p:spTree>
    <p:extLst>
      <p:ext uri="{BB962C8B-B14F-4D97-AF65-F5344CB8AC3E}">
        <p14:creationId xmlns:p14="http://schemas.microsoft.com/office/powerpoint/2010/main" val="3539662117"/>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755576" y="2204864"/>
            <a:ext cx="7776864" cy="2520280"/>
          </a:xfrm>
        </p:spPr>
        <p:txBody>
          <a:bodyPr/>
          <a:lstStyle/>
          <a:p>
            <a:pPr algn="l"/>
            <a:r>
              <a:rPr lang="zh-CN" altLang="en-US" sz="2400" dirty="0">
                <a:latin typeface="楷体" panose="02010609060101010101" pitchFamily="49" charset="-122"/>
                <a:ea typeface="楷体" panose="02010609060101010101" pitchFamily="49" charset="-122"/>
              </a:rPr>
              <a:t>服务活动包括：</a:t>
            </a:r>
            <a:endParaRPr lang="en-US" altLang="zh-CN" sz="24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产品维修（如：中国的“三包”）</a:t>
            </a:r>
            <a:endParaRPr lang="en-US" altLang="zh-CN" sz="24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产品保养、维护</a:t>
            </a:r>
            <a:endParaRPr lang="en-US" altLang="zh-CN" sz="24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顾客培训</a:t>
            </a:r>
            <a:endParaRPr lang="en-US" altLang="zh-CN" sz="24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产品使用指导</a:t>
            </a:r>
            <a:endParaRPr lang="en-US" altLang="zh-CN" sz="2400" dirty="0">
              <a:latin typeface="楷体" panose="02010609060101010101" pitchFamily="49" charset="-122"/>
              <a:ea typeface="楷体" panose="02010609060101010101" pitchFamily="49" charset="-122"/>
            </a:endParaRPr>
          </a:p>
          <a:p>
            <a:pPr algn="l"/>
            <a:endParaRPr lang="en-US" altLang="zh-CN"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831955261"/>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755576" y="2348880"/>
            <a:ext cx="7704856" cy="4248472"/>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7.5.5</a:t>
            </a:r>
            <a:r>
              <a:rPr lang="zh-CN" altLang="en-US" sz="2400" dirty="0"/>
              <a:t>无菌医疗器械的专用要求</a:t>
            </a:r>
            <a:endParaRPr lang="en-US" altLang="zh-CN" sz="2400" dirty="0"/>
          </a:p>
          <a:p>
            <a:pPr algn="l"/>
            <a:r>
              <a:rPr lang="zh-CN" altLang="en-US" sz="2400" dirty="0"/>
              <a:t>组织应保留每一灭菌批的灭菌过程参数的记录（见 </a:t>
            </a:r>
            <a:r>
              <a:rPr lang="en-US" altLang="zh-CN" sz="2400" dirty="0"/>
              <a:t>4.2.5</a:t>
            </a:r>
            <a:r>
              <a:rPr lang="zh-CN" altLang="en-US" sz="2400" dirty="0"/>
              <a:t>）。灭菌记录应可追溯到医疗器械的每一生产批。</a:t>
            </a:r>
            <a:endParaRPr lang="en-US" altLang="zh-CN" sz="2400" dirty="0"/>
          </a:p>
          <a:p>
            <a:pPr algn="l"/>
            <a:r>
              <a:rPr lang="zh-CN" altLang="en-US" sz="2000" dirty="0">
                <a:latin typeface="楷体" panose="02010609060101010101" pitchFamily="49" charset="-122"/>
                <a:ea typeface="楷体" panose="02010609060101010101" pitchFamily="49" charset="-122"/>
              </a:rPr>
              <a:t>举例：</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辐照灭菌的过程参数：剂量</a:t>
            </a:r>
            <a:endParaRPr lang="en-US" altLang="zh-CN" sz="2000" dirty="0">
              <a:latin typeface="楷体" panose="02010609060101010101" pitchFamily="49" charset="-122"/>
              <a:ea typeface="楷体" panose="02010609060101010101" pitchFamily="49" charset="-122"/>
            </a:endParaRPr>
          </a:p>
          <a:p>
            <a:pPr algn="l"/>
            <a:r>
              <a:rPr lang="en-US" altLang="zh-CN" sz="2000" dirty="0">
                <a:latin typeface="楷体" panose="02010609060101010101" pitchFamily="49" charset="-122"/>
                <a:ea typeface="楷体" panose="02010609060101010101" pitchFamily="49" charset="-122"/>
              </a:rPr>
              <a:t>ETO</a:t>
            </a:r>
            <a:r>
              <a:rPr lang="zh-CN" altLang="en-US" sz="2000" dirty="0">
                <a:latin typeface="楷体" panose="02010609060101010101" pitchFamily="49" charset="-122"/>
                <a:ea typeface="楷体" panose="02010609060101010101" pitchFamily="49" charset="-122"/>
              </a:rPr>
              <a:t>灭菌的过程参数：温度、湿度、压力、灭菌时间、</a:t>
            </a:r>
            <a:r>
              <a:rPr lang="en-US" altLang="zh-CN" sz="2000" dirty="0">
                <a:latin typeface="楷体" panose="02010609060101010101" pitchFamily="49" charset="-122"/>
                <a:ea typeface="楷体" panose="02010609060101010101" pitchFamily="49" charset="-122"/>
              </a:rPr>
              <a:t>EO</a:t>
            </a:r>
            <a:r>
              <a:rPr lang="zh-CN" altLang="en-US" sz="2000" dirty="0">
                <a:latin typeface="楷体" panose="02010609060101010101" pitchFamily="49" charset="-122"/>
                <a:ea typeface="楷体" panose="02010609060101010101" pitchFamily="49" charset="-122"/>
              </a:rPr>
              <a:t>用量</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浓度、柜内清洗次数、解析温度、解析的换气次数</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湿热灭菌过程参数：温度、压力、灭菌时间</a:t>
            </a:r>
            <a:endParaRPr lang="en-US" altLang="zh-CN" sz="2000" dirty="0">
              <a:latin typeface="楷体" panose="02010609060101010101" pitchFamily="49" charset="-122"/>
              <a:ea typeface="楷体" panose="02010609060101010101" pitchFamily="49" charset="-122"/>
            </a:endParaRPr>
          </a:p>
          <a:p>
            <a:pPr algn="l"/>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灭菌批号</a:t>
            </a:r>
            <a:r>
              <a:rPr lang="en-US" altLang="zh-CN" sz="2000" dirty="0">
                <a:latin typeface="楷体" panose="02010609060101010101" pitchFamily="49" charset="-122"/>
                <a:ea typeface="楷体" panose="02010609060101010101" pitchFamily="49" charset="-122"/>
                <a:sym typeface="Wingdings" panose="05000000000000000000" pitchFamily="2" charset="2"/>
              </a:rPr>
              <a:t></a:t>
            </a:r>
            <a:r>
              <a:rPr lang="zh-CN" altLang="en-US" sz="2000" dirty="0">
                <a:latin typeface="楷体" panose="02010609060101010101" pitchFamily="49" charset="-122"/>
                <a:ea typeface="楷体" panose="02010609060101010101" pitchFamily="49" charset="-122"/>
                <a:sym typeface="Wingdings" panose="05000000000000000000" pitchFamily="2" charset="2"/>
              </a:rPr>
              <a:t>灭菌参数</a:t>
            </a:r>
            <a:r>
              <a:rPr lang="en-US" altLang="zh-CN" sz="2000" dirty="0">
                <a:latin typeface="楷体" panose="02010609060101010101" pitchFamily="49" charset="-122"/>
                <a:ea typeface="楷体" panose="02010609060101010101" pitchFamily="49" charset="-122"/>
                <a:sym typeface="Wingdings" panose="05000000000000000000" pitchFamily="2" charset="2"/>
              </a:rPr>
              <a:t></a:t>
            </a:r>
            <a:r>
              <a:rPr lang="zh-CN" altLang="en-US" sz="2000" dirty="0">
                <a:latin typeface="楷体" panose="02010609060101010101" pitchFamily="49" charset="-122"/>
                <a:ea typeface="楷体" panose="02010609060101010101" pitchFamily="49" charset="-122"/>
                <a:sym typeface="Wingdings" panose="05000000000000000000" pitchFamily="2" charset="2"/>
              </a:rPr>
              <a:t>生产批号</a:t>
            </a:r>
            <a:endParaRPr lang="en-US" altLang="zh-CN" sz="20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49235472"/>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539552" y="2060848"/>
            <a:ext cx="7848872" cy="4248472"/>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7.5.6</a:t>
            </a:r>
            <a:r>
              <a:rPr lang="zh-CN" altLang="en-US" sz="2400" dirty="0"/>
              <a:t>生产和服务提供过程的确认</a:t>
            </a:r>
            <a:endParaRPr lang="en-US" altLang="zh-CN" sz="2400" dirty="0"/>
          </a:p>
          <a:p>
            <a:pPr algn="l"/>
            <a:r>
              <a:rPr lang="zh-CN" altLang="en-US" sz="2400" dirty="0"/>
              <a:t>当生产和服务提供过程的输出不能或不是由后续的监视或测量加以验证</a:t>
            </a:r>
            <a:r>
              <a:rPr lang="en-US" altLang="zh-CN" sz="2400" dirty="0"/>
              <a:t>,</a:t>
            </a:r>
            <a:r>
              <a:rPr lang="zh-CN" altLang="en-US" sz="2400" dirty="0"/>
              <a:t>并因此使问题仅在产品使用后或服务交付后才显现时，组织应对任何这样的过程进行确认。</a:t>
            </a:r>
          </a:p>
          <a:p>
            <a:pPr algn="l"/>
            <a:r>
              <a:rPr lang="zh-CN" altLang="en-US" sz="2400" dirty="0"/>
              <a:t>确认应证实这些过程稳定的实现所策划的结果的能力。</a:t>
            </a:r>
          </a:p>
          <a:p>
            <a:pPr algn="l"/>
            <a:r>
              <a:rPr lang="zh-CN" altLang="en-US" sz="2400" dirty="0"/>
              <a:t>组织应将过程确认程序形成文件，过程确认包括：</a:t>
            </a:r>
          </a:p>
          <a:p>
            <a:pPr algn="l"/>
            <a:r>
              <a:rPr lang="en-US" altLang="zh-CN" sz="2400" dirty="0"/>
              <a:t>a) </a:t>
            </a:r>
            <a:r>
              <a:rPr lang="zh-CN" altLang="en-US" sz="2400" dirty="0"/>
              <a:t>为过程的评审和批准所规定的准则；</a:t>
            </a:r>
          </a:p>
          <a:p>
            <a:pPr algn="l"/>
            <a:r>
              <a:rPr lang="en-US" altLang="zh-CN" sz="2400" dirty="0"/>
              <a:t>b) </a:t>
            </a:r>
            <a:r>
              <a:rPr lang="zh-CN" altLang="en-US" sz="2400" dirty="0"/>
              <a:t>设备鉴定和人员资格；</a:t>
            </a:r>
          </a:p>
          <a:p>
            <a:pPr algn="l"/>
            <a:r>
              <a:rPr lang="en-US" altLang="zh-CN" sz="2400" dirty="0"/>
              <a:t>c) </a:t>
            </a:r>
            <a:r>
              <a:rPr lang="zh-CN" altLang="en-US" sz="2400" dirty="0"/>
              <a:t>使用特定的方法、程序和接受准则；</a:t>
            </a:r>
          </a:p>
          <a:p>
            <a:pPr algn="l"/>
            <a:endParaRPr lang="zh-CN" altLang="en-US" sz="2400" dirty="0"/>
          </a:p>
        </p:txBody>
      </p:sp>
    </p:spTree>
    <p:extLst>
      <p:ext uri="{BB962C8B-B14F-4D97-AF65-F5344CB8AC3E}">
        <p14:creationId xmlns:p14="http://schemas.microsoft.com/office/powerpoint/2010/main" val="3524117052"/>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340768"/>
            <a:ext cx="7772400" cy="648072"/>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395536" y="1844824"/>
            <a:ext cx="8496944" cy="4968552"/>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7.5.6</a:t>
            </a:r>
            <a:r>
              <a:rPr lang="zh-CN" altLang="en-US" sz="2400" dirty="0"/>
              <a:t>生产和服务提供过程的确认</a:t>
            </a:r>
            <a:endParaRPr lang="en-US" altLang="zh-CN" sz="2400" dirty="0"/>
          </a:p>
          <a:p>
            <a:pPr algn="l"/>
            <a:r>
              <a:rPr lang="en-US" altLang="zh-CN" sz="2400" dirty="0"/>
              <a:t>d) </a:t>
            </a:r>
            <a:r>
              <a:rPr lang="zh-CN" altLang="en-US" sz="2400" dirty="0"/>
              <a:t>适当时，确定样本量的统计技术说明；</a:t>
            </a:r>
            <a:endParaRPr lang="en-US" altLang="zh-CN" sz="2400" dirty="0"/>
          </a:p>
          <a:p>
            <a:pPr algn="l"/>
            <a:r>
              <a:rPr lang="zh-CN" altLang="en-US" sz="2000" dirty="0">
                <a:latin typeface="楷体" panose="02010609060101010101" pitchFamily="49" charset="-122"/>
                <a:ea typeface="楷体" panose="02010609060101010101" pitchFamily="49" charset="-122"/>
              </a:rPr>
              <a:t>用于验证的抽样计划应以</a:t>
            </a:r>
            <a:r>
              <a:rPr lang="en-US" altLang="zh-CN" sz="2000" dirty="0">
                <a:latin typeface="楷体" panose="02010609060101010101" pitchFamily="49" charset="-122"/>
                <a:ea typeface="楷体" panose="02010609060101010101" pitchFamily="49" charset="-122"/>
              </a:rPr>
              <a:t>RQL</a:t>
            </a:r>
            <a:r>
              <a:rPr lang="zh-CN" altLang="en-US" sz="2000" dirty="0">
                <a:latin typeface="楷体" panose="02010609060101010101" pitchFamily="49" charset="-122"/>
                <a:ea typeface="楷体" panose="02010609060101010101" pitchFamily="49" charset="-122"/>
              </a:rPr>
              <a:t>（对于属性数据而言）和样本</a:t>
            </a:r>
            <a:r>
              <a:rPr lang="en-US" altLang="zh-CN" sz="2000" dirty="0">
                <a:latin typeface="楷体" panose="02010609060101010101" pitchFamily="49" charset="-122"/>
                <a:ea typeface="楷体" panose="02010609060101010101" pitchFamily="49" charset="-122"/>
              </a:rPr>
              <a:t>t</a:t>
            </a:r>
            <a:r>
              <a:rPr lang="zh-CN" altLang="en-US" sz="2000" dirty="0">
                <a:latin typeface="楷体" panose="02010609060101010101" pitchFamily="49" charset="-122"/>
                <a:ea typeface="楷体" panose="02010609060101010101" pitchFamily="49" charset="-122"/>
              </a:rPr>
              <a:t>检验（对于变量数据而言）的把握度分析为基础。</a:t>
            </a:r>
          </a:p>
          <a:p>
            <a:pPr algn="l"/>
            <a:r>
              <a:rPr lang="en-US" altLang="zh-CN" sz="2400" dirty="0"/>
              <a:t>e) </a:t>
            </a:r>
            <a:r>
              <a:rPr lang="zh-CN" altLang="en-US" sz="2400" dirty="0"/>
              <a:t>记录的要求（见 </a:t>
            </a:r>
            <a:r>
              <a:rPr lang="en-US" altLang="zh-CN" sz="2400" dirty="0"/>
              <a:t>4.2.5</a:t>
            </a:r>
            <a:r>
              <a:rPr lang="zh-CN" altLang="en-US" sz="2400" dirty="0"/>
              <a:t>）；</a:t>
            </a:r>
          </a:p>
          <a:p>
            <a:pPr algn="l"/>
            <a:r>
              <a:rPr lang="en-US" altLang="zh-CN" sz="2400" dirty="0"/>
              <a:t>f) </a:t>
            </a:r>
            <a:r>
              <a:rPr lang="zh-CN" altLang="en-US" sz="2400" dirty="0"/>
              <a:t>再确认，包括再确认的准则；</a:t>
            </a:r>
          </a:p>
          <a:p>
            <a:pPr algn="l"/>
            <a:r>
              <a:rPr lang="en-US" altLang="zh-CN" sz="2400" dirty="0"/>
              <a:t>g) </a:t>
            </a:r>
            <a:r>
              <a:rPr lang="zh-CN" altLang="en-US" sz="2400" dirty="0"/>
              <a:t>对过程更改的批准。</a:t>
            </a:r>
            <a:endParaRPr lang="en-US" altLang="zh-CN" sz="2400" dirty="0"/>
          </a:p>
          <a:p>
            <a:pPr algn="l"/>
            <a:r>
              <a:rPr lang="zh-CN" altLang="en-US" sz="2000" dirty="0">
                <a:latin typeface="楷体" panose="02010609060101010101" pitchFamily="49" charset="-122"/>
                <a:ea typeface="楷体" panose="02010609060101010101" pitchFamily="49" charset="-122"/>
              </a:rPr>
              <a:t>特殊过程：不易验证或不能经济的确认其输出是否合格的过程</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中国</a:t>
            </a:r>
            <a:r>
              <a:rPr lang="en-US" altLang="zh-CN" sz="2000" dirty="0">
                <a:ea typeface="楷体" panose="02010609060101010101" pitchFamily="49" charset="-122"/>
              </a:rPr>
              <a:t>GMP</a:t>
            </a:r>
            <a:r>
              <a:rPr lang="zh-CN" altLang="en-US" sz="2000" dirty="0">
                <a:latin typeface="楷体" panose="02010609060101010101" pitchFamily="49" charset="-122"/>
                <a:ea typeface="楷体" panose="02010609060101010101" pitchFamily="49" charset="-122"/>
              </a:rPr>
              <a:t>：指形成的产品是否合格难以通过其后续的监视和测量加以验证的过程。通常需要确认的过程：焊接（如：焊接的温度、焊丝的规格）、热处理、电镀、铸造、粘接、灭菌、包装封口、无菌灌装、末道清洗、洁净环境系统、注塑成型</a:t>
            </a:r>
          </a:p>
        </p:txBody>
      </p:sp>
    </p:spTree>
    <p:extLst>
      <p:ext uri="{BB962C8B-B14F-4D97-AF65-F5344CB8AC3E}">
        <p14:creationId xmlns:p14="http://schemas.microsoft.com/office/powerpoint/2010/main" val="957374877"/>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539552" y="2060848"/>
            <a:ext cx="7848872" cy="4248472"/>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7.5.6</a:t>
            </a:r>
            <a:r>
              <a:rPr lang="zh-CN" altLang="en-US" sz="2400" dirty="0"/>
              <a:t>生产和服务提供过程的确认</a:t>
            </a:r>
            <a:endParaRPr lang="en-US" altLang="zh-CN" sz="2400" dirty="0"/>
          </a:p>
          <a:p>
            <a:pPr algn="l"/>
            <a:r>
              <a:rPr lang="zh-CN" altLang="en-US" sz="2400" dirty="0"/>
              <a:t>组织应将用于生产和服务提供的计算机软件应用的确认程序形成文件。</a:t>
            </a:r>
            <a:r>
              <a:rPr lang="en-US" altLang="zh-CN" sz="2000" dirty="0">
                <a:latin typeface="楷体" panose="02010609060101010101" pitchFamily="49" charset="-122"/>
                <a:ea typeface="楷体" panose="02010609060101010101" pitchFamily="49" charset="-122"/>
              </a:rPr>
              <a:t>ISO80002-2</a:t>
            </a:r>
            <a:r>
              <a:rPr lang="zh-CN" altLang="en-US" sz="2000" dirty="0">
                <a:latin typeface="楷体" panose="02010609060101010101" pitchFamily="49" charset="-122"/>
                <a:ea typeface="楷体" panose="02010609060101010101" pitchFamily="49" charset="-122"/>
              </a:rPr>
              <a:t>用于体系软件应用的确认</a:t>
            </a:r>
            <a:endParaRPr lang="en-US" altLang="zh-CN" sz="2400" dirty="0">
              <a:latin typeface="楷体" panose="02010609060101010101" pitchFamily="49" charset="-122"/>
              <a:ea typeface="楷体" panose="02010609060101010101" pitchFamily="49" charset="-122"/>
            </a:endParaRPr>
          </a:p>
          <a:p>
            <a:pPr algn="l"/>
            <a:r>
              <a:rPr lang="zh-CN" altLang="en-US" sz="2400" dirty="0"/>
              <a:t>此类软件的应用在首次使用前应予确认，适当时，此类软件或其应用更改后对其应用也应予确认。</a:t>
            </a:r>
            <a:endParaRPr lang="en-US" altLang="zh-CN" sz="2400" dirty="0"/>
          </a:p>
          <a:p>
            <a:pPr algn="l"/>
            <a:r>
              <a:rPr lang="zh-CN" altLang="en-US" sz="2400" dirty="0"/>
              <a:t>有关软件确认和再确认的特定方法和活动应与软件使用有关的风险（包括对产品符合规范的能力的影响）相适应。</a:t>
            </a:r>
          </a:p>
          <a:p>
            <a:pPr algn="l"/>
            <a:r>
              <a:rPr lang="zh-CN" altLang="en-US" sz="2400" dirty="0"/>
              <a:t>应保留确认的结果和结论以及确认所采取的必要措施的记录（见 </a:t>
            </a:r>
            <a:r>
              <a:rPr lang="en-US" altLang="zh-CN" sz="2400" dirty="0"/>
              <a:t>4.2.4 </a:t>
            </a:r>
            <a:r>
              <a:rPr lang="zh-CN" altLang="en-US" sz="2400" dirty="0"/>
              <a:t>和 </a:t>
            </a:r>
            <a:r>
              <a:rPr lang="en-US" altLang="zh-CN" sz="2400" dirty="0"/>
              <a:t>4.2.5</a:t>
            </a:r>
            <a:r>
              <a:rPr lang="zh-CN" altLang="en-US" sz="2400" dirty="0"/>
              <a:t>）。</a:t>
            </a:r>
          </a:p>
          <a:p>
            <a:pPr algn="l"/>
            <a:endParaRPr lang="zh-CN" altLang="en-US" sz="2400" dirty="0"/>
          </a:p>
        </p:txBody>
      </p:sp>
    </p:spTree>
    <p:extLst>
      <p:ext uri="{BB962C8B-B14F-4D97-AF65-F5344CB8AC3E}">
        <p14:creationId xmlns:p14="http://schemas.microsoft.com/office/powerpoint/2010/main" val="589363691"/>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340768"/>
            <a:ext cx="7772400" cy="576064"/>
          </a:xfrm>
        </p:spPr>
        <p:txBody>
          <a:bodyPr/>
          <a:lstStyle/>
          <a:p>
            <a:r>
              <a:rPr lang="zh-CN" altLang="en-US" dirty="0"/>
              <a:t>环氧乙烷灭菌</a:t>
            </a:r>
          </a:p>
        </p:txBody>
      </p:sp>
      <p:sp>
        <p:nvSpPr>
          <p:cNvPr id="3" name="副标题 2"/>
          <p:cNvSpPr>
            <a:spLocks noGrp="1"/>
          </p:cNvSpPr>
          <p:nvPr>
            <p:ph type="subTitle" idx="1"/>
          </p:nvPr>
        </p:nvSpPr>
        <p:spPr>
          <a:xfrm>
            <a:off x="539552" y="1916832"/>
            <a:ext cx="8136904" cy="4680520"/>
          </a:xfrm>
        </p:spPr>
        <p:txBody>
          <a:bodyPr/>
          <a:lstStyle/>
          <a:p>
            <a:pPr marL="457200" indent="-457200" algn="l">
              <a:buFont typeface="+mj-lt"/>
              <a:buAutoNum type="arabicPeriod"/>
            </a:pPr>
            <a:r>
              <a:rPr lang="zh-CN" altLang="en-US" sz="2400" dirty="0">
                <a:latin typeface="Arial" panose="020B0604020202020204" pitchFamily="34" charset="0"/>
                <a:ea typeface="楷体" panose="02010609060101010101" pitchFamily="49" charset="-122"/>
                <a:cs typeface="Arial" panose="020B0604020202020204" pitchFamily="34" charset="0"/>
              </a:rPr>
              <a:t>半周期要用</a:t>
            </a:r>
            <a:r>
              <a:rPr lang="en-US" altLang="zh-CN" sz="2400" dirty="0">
                <a:latin typeface="Arial" panose="020B0604020202020204" pitchFamily="34" charset="0"/>
                <a:ea typeface="楷体" panose="02010609060101010101" pitchFamily="49" charset="-122"/>
                <a:cs typeface="Arial" panose="020B0604020202020204" pitchFamily="34" charset="0"/>
              </a:rPr>
              <a:t>IPCD</a:t>
            </a:r>
            <a:r>
              <a:rPr lang="zh-CN" altLang="en-US" sz="2400" dirty="0">
                <a:latin typeface="Arial" panose="020B0604020202020204" pitchFamily="34" charset="0"/>
                <a:ea typeface="楷体" panose="02010609060101010101" pitchFamily="49" charset="-122"/>
                <a:cs typeface="Arial" panose="020B0604020202020204" pitchFamily="34" charset="0"/>
              </a:rPr>
              <a:t>和</a:t>
            </a:r>
            <a:r>
              <a:rPr lang="en-US" altLang="zh-CN" sz="2400" dirty="0">
                <a:latin typeface="Arial" panose="020B0604020202020204" pitchFamily="34" charset="0"/>
                <a:ea typeface="楷体" panose="02010609060101010101" pitchFamily="49" charset="-122"/>
                <a:cs typeface="Arial" panose="020B0604020202020204" pitchFamily="34" charset="0"/>
              </a:rPr>
              <a:t>EPCD</a:t>
            </a:r>
            <a:r>
              <a:rPr lang="zh-CN" altLang="en-US" sz="2400" dirty="0">
                <a:latin typeface="Arial" panose="020B0604020202020204" pitchFamily="34" charset="0"/>
                <a:ea typeface="楷体" panose="02010609060101010101" pitchFamily="49" charset="-122"/>
                <a:cs typeface="Arial" panose="020B0604020202020204" pitchFamily="34" charset="0"/>
              </a:rPr>
              <a:t>。</a:t>
            </a:r>
            <a:endParaRPr lang="en-US" altLang="zh-CN" sz="2400" dirty="0">
              <a:latin typeface="Arial" panose="020B0604020202020204" pitchFamily="34" charset="0"/>
              <a:ea typeface="楷体" panose="02010609060101010101" pitchFamily="49" charset="-122"/>
              <a:cs typeface="Arial" panose="020B0604020202020204" pitchFamily="34" charset="0"/>
            </a:endParaRPr>
          </a:p>
          <a:p>
            <a:pPr marL="457200" indent="-457200" algn="l">
              <a:buFont typeface="+mj-lt"/>
              <a:buAutoNum type="arabicPeriod"/>
            </a:pPr>
            <a:r>
              <a:rPr lang="zh-CN" altLang="en-US" sz="2400" dirty="0">
                <a:latin typeface="Arial" panose="020B0604020202020204" pitchFamily="34" charset="0"/>
                <a:ea typeface="楷体" panose="02010609060101010101" pitchFamily="49" charset="-122"/>
                <a:cs typeface="Arial" panose="020B0604020202020204" pitchFamily="34" charset="0"/>
              </a:rPr>
              <a:t>灭菌确认过程中，过程定义采用生物指示物</a:t>
            </a:r>
            <a:r>
              <a:rPr lang="en-US" altLang="zh-CN" sz="2400" dirty="0">
                <a:latin typeface="Arial" panose="020B0604020202020204" pitchFamily="34" charset="0"/>
                <a:ea typeface="楷体" panose="02010609060101010101" pitchFamily="49" charset="-122"/>
                <a:cs typeface="Arial" panose="020B0604020202020204" pitchFamily="34" charset="0"/>
              </a:rPr>
              <a:t>/</a:t>
            </a:r>
            <a:r>
              <a:rPr lang="zh-CN" altLang="en-US" sz="2400" dirty="0">
                <a:latin typeface="Arial" panose="020B0604020202020204" pitchFamily="34" charset="0"/>
                <a:ea typeface="楷体" panose="02010609060101010101" pitchFamily="49" charset="-122"/>
                <a:cs typeface="Arial" panose="020B0604020202020204" pitchFamily="34" charset="0"/>
              </a:rPr>
              <a:t>生物负载法时，</a:t>
            </a:r>
            <a:r>
              <a:rPr lang="en-US" altLang="zh-CN" sz="2400" dirty="0">
                <a:latin typeface="Arial" panose="020B0604020202020204" pitchFamily="34" charset="0"/>
                <a:ea typeface="楷体" panose="02010609060101010101" pitchFamily="49" charset="-122"/>
                <a:cs typeface="Arial" panose="020B0604020202020204" pitchFamily="34" charset="0"/>
              </a:rPr>
              <a:t>BI</a:t>
            </a:r>
            <a:r>
              <a:rPr lang="zh-CN" altLang="en-US" sz="2400" dirty="0">
                <a:latin typeface="Arial" panose="020B0604020202020204" pitchFamily="34" charset="0"/>
                <a:ea typeface="楷体" panose="02010609060101010101" pitchFamily="49" charset="-122"/>
                <a:cs typeface="Arial" panose="020B0604020202020204" pitchFamily="34" charset="0"/>
              </a:rPr>
              <a:t>部分存活，产品生物负载全部灭活。</a:t>
            </a:r>
            <a:endParaRPr lang="en-US" altLang="zh-CN" sz="2400" dirty="0">
              <a:latin typeface="Arial" panose="020B0604020202020204" pitchFamily="34" charset="0"/>
              <a:ea typeface="楷体" panose="02010609060101010101" pitchFamily="49" charset="-122"/>
              <a:cs typeface="Arial" panose="020B0604020202020204" pitchFamily="34" charset="0"/>
            </a:endParaRPr>
          </a:p>
          <a:p>
            <a:pPr marL="457200" indent="-457200" algn="l">
              <a:buFont typeface="+mj-lt"/>
              <a:buAutoNum type="arabicPeriod"/>
            </a:pPr>
            <a:r>
              <a:rPr lang="zh-CN" altLang="en-US" sz="2400" dirty="0">
                <a:latin typeface="Arial" panose="020B0604020202020204" pitchFamily="34" charset="0"/>
                <a:ea typeface="楷体" panose="02010609060101010101" pitchFamily="49" charset="-122"/>
                <a:cs typeface="Arial" panose="020B0604020202020204" pitchFamily="34" charset="0"/>
              </a:rPr>
              <a:t>环氧乙烷灭菌验证装载用最大装载。</a:t>
            </a:r>
            <a:endParaRPr lang="en-US" altLang="zh-CN" sz="2400" dirty="0">
              <a:latin typeface="Arial" panose="020B0604020202020204" pitchFamily="34" charset="0"/>
              <a:ea typeface="楷体" panose="02010609060101010101" pitchFamily="49" charset="-122"/>
              <a:cs typeface="Arial" panose="020B0604020202020204" pitchFamily="34" charset="0"/>
            </a:endParaRPr>
          </a:p>
          <a:p>
            <a:pPr marL="457200" indent="-457200" algn="l">
              <a:buFont typeface="+mj-lt"/>
              <a:buAutoNum type="arabicPeriod"/>
            </a:pPr>
            <a:r>
              <a:rPr lang="zh-CN" altLang="en-US" sz="2400" dirty="0">
                <a:latin typeface="Arial" panose="020B0604020202020204" pitchFamily="34" charset="0"/>
                <a:ea typeface="楷体" panose="02010609060101010101" pitchFamily="49" charset="-122"/>
                <a:cs typeface="Arial" panose="020B0604020202020204" pitchFamily="34" charset="0"/>
              </a:rPr>
              <a:t>灭菌验证需要确认产品的中心温度，冷点建议达到</a:t>
            </a:r>
            <a:r>
              <a:rPr lang="en-US" altLang="zh-CN" sz="2400" dirty="0">
                <a:latin typeface="Arial" panose="020B0604020202020204" pitchFamily="34" charset="0"/>
                <a:ea typeface="楷体" panose="02010609060101010101" pitchFamily="49" charset="-122"/>
                <a:cs typeface="Arial" panose="020B0604020202020204" pitchFamily="34" charset="0"/>
              </a:rPr>
              <a:t>40</a:t>
            </a:r>
            <a:r>
              <a:rPr lang="zh-CN" altLang="en-US" sz="2400" dirty="0">
                <a:latin typeface="Arial" panose="020B0604020202020204" pitchFamily="34" charset="0"/>
                <a:ea typeface="楷体" panose="02010609060101010101" pitchFamily="49" charset="-122"/>
                <a:cs typeface="Arial" panose="020B0604020202020204" pitchFamily="34" charset="0"/>
              </a:rPr>
              <a:t>度左右（最低要求≥</a:t>
            </a:r>
            <a:r>
              <a:rPr lang="en-US" altLang="zh-CN" sz="2400" dirty="0">
                <a:latin typeface="Arial" panose="020B0604020202020204" pitchFamily="34" charset="0"/>
                <a:ea typeface="楷体" panose="02010609060101010101" pitchFamily="49" charset="-122"/>
                <a:cs typeface="Arial" panose="020B0604020202020204" pitchFamily="34" charset="0"/>
              </a:rPr>
              <a:t>35</a:t>
            </a:r>
            <a:r>
              <a:rPr lang="zh-CN" altLang="en-US" sz="2400" dirty="0">
                <a:latin typeface="Arial" panose="020B0604020202020204" pitchFamily="34" charset="0"/>
                <a:ea typeface="楷体" panose="02010609060101010101" pitchFamily="49" charset="-122"/>
                <a:cs typeface="Arial" panose="020B0604020202020204" pitchFamily="34" charset="0"/>
              </a:rPr>
              <a:t>）。</a:t>
            </a:r>
            <a:endParaRPr lang="en-US" altLang="zh-CN" sz="2400" dirty="0">
              <a:latin typeface="Arial" panose="020B0604020202020204" pitchFamily="34" charset="0"/>
              <a:ea typeface="楷体" panose="02010609060101010101" pitchFamily="49" charset="-122"/>
              <a:cs typeface="Arial" panose="020B0604020202020204" pitchFamily="34" charset="0"/>
            </a:endParaRPr>
          </a:p>
          <a:p>
            <a:pPr marL="457200" indent="-457200" algn="l">
              <a:buFont typeface="+mj-lt"/>
              <a:buAutoNum type="arabicPeriod"/>
            </a:pPr>
            <a:r>
              <a:rPr lang="en-US" altLang="zh-CN" sz="2400" dirty="0">
                <a:latin typeface="Arial" panose="020B0604020202020204" pitchFamily="34" charset="0"/>
                <a:ea typeface="楷体" panose="02010609060101010101" pitchFamily="49" charset="-122"/>
                <a:cs typeface="Arial" panose="020B0604020202020204" pitchFamily="34" charset="0"/>
              </a:rPr>
              <a:t>EO</a:t>
            </a:r>
            <a:r>
              <a:rPr lang="zh-CN" altLang="en-US" sz="2400" dirty="0">
                <a:latin typeface="Arial" panose="020B0604020202020204" pitchFamily="34" charset="0"/>
                <a:ea typeface="楷体" panose="02010609060101010101" pitchFamily="49" charset="-122"/>
                <a:cs typeface="Arial" panose="020B0604020202020204" pitchFamily="34" charset="0"/>
              </a:rPr>
              <a:t>残留曲线一般</a:t>
            </a:r>
            <a:r>
              <a:rPr lang="en-US" altLang="zh-CN" sz="2400" dirty="0">
                <a:latin typeface="Arial" panose="020B0604020202020204" pitchFamily="34" charset="0"/>
                <a:ea typeface="楷体" panose="02010609060101010101" pitchFamily="49" charset="-122"/>
                <a:cs typeface="Arial" panose="020B0604020202020204" pitchFamily="34" charset="0"/>
              </a:rPr>
              <a:t>5</a:t>
            </a:r>
            <a:r>
              <a:rPr lang="zh-CN" altLang="en-US" sz="2400" dirty="0">
                <a:latin typeface="Arial" panose="020B0604020202020204" pitchFamily="34" charset="0"/>
                <a:ea typeface="楷体" panose="02010609060101010101" pitchFamily="49" charset="-122"/>
                <a:cs typeface="Arial" panose="020B0604020202020204" pitchFamily="34" charset="0"/>
              </a:rPr>
              <a:t>个时间点，点数越多的话斜率越准确。</a:t>
            </a:r>
            <a:endParaRPr lang="en-US" altLang="zh-CN" sz="2400" dirty="0">
              <a:latin typeface="Arial" panose="020B0604020202020204" pitchFamily="34" charset="0"/>
              <a:ea typeface="楷体" panose="02010609060101010101" pitchFamily="49" charset="-122"/>
              <a:cs typeface="Arial" panose="020B0604020202020204" pitchFamily="34" charset="0"/>
            </a:endParaRPr>
          </a:p>
          <a:p>
            <a:pPr marL="457200" indent="-457200" algn="l">
              <a:buFont typeface="+mj-lt"/>
              <a:buAutoNum type="arabicPeriod"/>
            </a:pPr>
            <a:r>
              <a:rPr lang="zh-CN" altLang="en-US" sz="2400" dirty="0">
                <a:latin typeface="Arial" panose="020B0604020202020204" pitchFamily="34" charset="0"/>
                <a:ea typeface="楷体" panose="02010609060101010101" pitchFamily="49" charset="-122"/>
                <a:cs typeface="Arial" panose="020B0604020202020204" pitchFamily="34" charset="0"/>
              </a:rPr>
              <a:t>环氧乙烷年度验证，如果有租冷柜，有强制解析房的话影响不大。</a:t>
            </a:r>
            <a:endParaRPr lang="en-US" altLang="zh-CN" sz="2400" dirty="0">
              <a:latin typeface="Arial" panose="020B0604020202020204" pitchFamily="34" charset="0"/>
              <a:ea typeface="楷体" panose="02010609060101010101" pitchFamily="49" charset="-122"/>
              <a:cs typeface="Arial" panose="020B0604020202020204" pitchFamily="34" charset="0"/>
            </a:endParaRPr>
          </a:p>
          <a:p>
            <a:pPr marL="457200" indent="-457200" algn="l">
              <a:buFont typeface="+mj-lt"/>
              <a:buAutoNum type="arabicPeriod"/>
            </a:pPr>
            <a:r>
              <a:rPr lang="zh-CN" altLang="en-US" sz="2400" dirty="0">
                <a:latin typeface="Arial" panose="020B0604020202020204" pitchFamily="34" charset="0"/>
                <a:ea typeface="楷体" panose="02010609060101010101" pitchFamily="49" charset="-122"/>
                <a:cs typeface="Arial" panose="020B0604020202020204" pitchFamily="34" charset="0"/>
              </a:rPr>
              <a:t>残留量扩散曲线，可以做三个批次证明再现性</a:t>
            </a:r>
            <a:endParaRPr lang="en-US" altLang="zh-CN" sz="2400" dirty="0">
              <a:latin typeface="Arial" panose="020B0604020202020204" pitchFamily="34" charset="0"/>
              <a:ea typeface="楷体" panose="02010609060101010101" pitchFamily="49" charset="-122"/>
              <a:cs typeface="Arial" panose="020B0604020202020204" pitchFamily="34" charset="0"/>
            </a:endParaRPr>
          </a:p>
          <a:p>
            <a:pPr marL="457200" indent="-457200" algn="l">
              <a:buFont typeface="+mj-lt"/>
              <a:buAutoNum type="arabicPeriod"/>
            </a:pPr>
            <a:r>
              <a:rPr lang="zh-CN" altLang="en-US" sz="2400" dirty="0">
                <a:latin typeface="Arial" panose="020B0604020202020204" pitchFamily="34" charset="0"/>
                <a:ea typeface="楷体" panose="02010609060101010101" pitchFamily="49" charset="-122"/>
                <a:cs typeface="Arial" panose="020B0604020202020204" pitchFamily="34" charset="0"/>
              </a:rPr>
              <a:t>自然解析条件产品，建议一个时间点</a:t>
            </a:r>
            <a:r>
              <a:rPr lang="en-US" altLang="zh-CN" sz="2400" dirty="0">
                <a:latin typeface="Arial" panose="020B0604020202020204" pitchFamily="34" charset="0"/>
                <a:ea typeface="楷体" panose="02010609060101010101" pitchFamily="49" charset="-122"/>
                <a:cs typeface="Arial" panose="020B0604020202020204" pitchFamily="34" charset="0"/>
              </a:rPr>
              <a:t>3</a:t>
            </a:r>
            <a:r>
              <a:rPr lang="zh-CN" altLang="en-US" sz="2400" dirty="0">
                <a:latin typeface="Arial" panose="020B0604020202020204" pitchFamily="34" charset="0"/>
                <a:ea typeface="楷体" panose="02010609060101010101" pitchFamily="49" charset="-122"/>
                <a:cs typeface="Arial" panose="020B0604020202020204" pitchFamily="34" charset="0"/>
              </a:rPr>
              <a:t>个样品平行试验。</a:t>
            </a:r>
            <a:endParaRPr lang="en-US" altLang="zh-CN" sz="2400" dirty="0">
              <a:latin typeface="Arial" panose="020B0604020202020204" pitchFamily="34" charset="0"/>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07492782"/>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340768"/>
            <a:ext cx="7772400" cy="576064"/>
          </a:xfrm>
        </p:spPr>
        <p:txBody>
          <a:bodyPr/>
          <a:lstStyle/>
          <a:p>
            <a:r>
              <a:rPr lang="zh-CN" altLang="en-US" dirty="0"/>
              <a:t>环氧乙烷灭菌</a:t>
            </a:r>
          </a:p>
        </p:txBody>
      </p:sp>
      <p:sp>
        <p:nvSpPr>
          <p:cNvPr id="3" name="副标题 2"/>
          <p:cNvSpPr>
            <a:spLocks noGrp="1"/>
          </p:cNvSpPr>
          <p:nvPr>
            <p:ph type="subTitle" idx="1"/>
          </p:nvPr>
        </p:nvSpPr>
        <p:spPr>
          <a:xfrm>
            <a:off x="539552" y="2132856"/>
            <a:ext cx="7988424" cy="4176464"/>
          </a:xfrm>
        </p:spPr>
        <p:txBody>
          <a:bodyPr/>
          <a:lstStyle/>
          <a:p>
            <a:pPr marL="457200" indent="-457200" algn="l">
              <a:buAutoNum type="arabicPeriod"/>
            </a:pPr>
            <a:r>
              <a:rPr lang="en-US" altLang="zh-CN" sz="2400" dirty="0">
                <a:latin typeface="Arial" panose="020B0604020202020204" pitchFamily="34" charset="0"/>
                <a:ea typeface="楷体" panose="02010609060101010101" pitchFamily="49" charset="-122"/>
                <a:cs typeface="Arial" panose="020B0604020202020204" pitchFamily="34" charset="0"/>
              </a:rPr>
              <a:t>EO</a:t>
            </a:r>
            <a:r>
              <a:rPr lang="zh-CN" altLang="en-US" sz="2400" dirty="0">
                <a:latin typeface="Arial" panose="020B0604020202020204" pitchFamily="34" charset="0"/>
                <a:ea typeface="楷体" panose="02010609060101010101" pitchFamily="49" charset="-122"/>
                <a:cs typeface="Arial" panose="020B0604020202020204" pitchFamily="34" charset="0"/>
              </a:rPr>
              <a:t>、</a:t>
            </a:r>
            <a:r>
              <a:rPr lang="en-US" altLang="zh-CN" sz="2400" dirty="0">
                <a:latin typeface="Arial" panose="020B0604020202020204" pitchFamily="34" charset="0"/>
                <a:ea typeface="楷体" panose="02010609060101010101" pitchFamily="49" charset="-122"/>
                <a:cs typeface="Arial" panose="020B0604020202020204" pitchFamily="34" charset="0"/>
              </a:rPr>
              <a:t>ECH</a:t>
            </a:r>
            <a:r>
              <a:rPr lang="zh-CN" altLang="en-US" sz="2400" dirty="0">
                <a:latin typeface="Arial" panose="020B0604020202020204" pitchFamily="34" charset="0"/>
                <a:ea typeface="楷体" panose="02010609060101010101" pitchFamily="49" charset="-122"/>
                <a:cs typeface="Arial" panose="020B0604020202020204" pitchFamily="34" charset="0"/>
              </a:rPr>
              <a:t>残留测试要在文件中明确定义监控频率。</a:t>
            </a:r>
            <a:endParaRPr lang="en-US" altLang="zh-CN" sz="2400" dirty="0">
              <a:latin typeface="Arial" panose="020B0604020202020204" pitchFamily="34" charset="0"/>
              <a:ea typeface="楷体" panose="02010609060101010101" pitchFamily="49" charset="-122"/>
              <a:cs typeface="Arial" panose="020B0604020202020204" pitchFamily="34" charset="0"/>
            </a:endParaRPr>
          </a:p>
          <a:p>
            <a:pPr algn="l"/>
            <a:r>
              <a:rPr lang="zh-CN" altLang="en-US" sz="2400" dirty="0">
                <a:latin typeface="Arial" panose="020B0604020202020204" pitchFamily="34" charset="0"/>
                <a:ea typeface="楷体" panose="02010609060101010101" pitchFamily="49" charset="-122"/>
                <a:cs typeface="Arial" panose="020B0604020202020204" pitchFamily="34" charset="0"/>
              </a:rPr>
              <a:t/>
            </a:r>
            <a:br>
              <a:rPr lang="zh-CN" altLang="en-US" sz="2400" dirty="0">
                <a:latin typeface="Arial" panose="020B0604020202020204" pitchFamily="34" charset="0"/>
                <a:ea typeface="楷体" panose="02010609060101010101" pitchFamily="49" charset="-122"/>
                <a:cs typeface="Arial" panose="020B0604020202020204" pitchFamily="34" charset="0"/>
              </a:rPr>
            </a:br>
            <a:r>
              <a:rPr lang="en-US" altLang="zh-CN" sz="2400" dirty="0">
                <a:latin typeface="Arial" panose="020B0604020202020204" pitchFamily="34" charset="0"/>
                <a:ea typeface="楷体" panose="02010609060101010101" pitchFamily="49" charset="-122"/>
                <a:cs typeface="Arial" panose="020B0604020202020204" pitchFamily="34" charset="0"/>
              </a:rPr>
              <a:t>2. </a:t>
            </a:r>
            <a:r>
              <a:rPr lang="zh-CN" altLang="en-US" sz="2400" dirty="0">
                <a:latin typeface="Arial" panose="020B0604020202020204" pitchFamily="34" charset="0"/>
                <a:ea typeface="楷体" panose="02010609060101010101" pitchFamily="49" charset="-122"/>
                <a:cs typeface="Arial" panose="020B0604020202020204" pitchFamily="34" charset="0"/>
              </a:rPr>
              <a:t>一些企业出于特殊原因，没有做</a:t>
            </a:r>
            <a:r>
              <a:rPr lang="en-US" altLang="zh-CN" sz="2400" dirty="0">
                <a:latin typeface="Arial" panose="020B0604020202020204" pitchFamily="34" charset="0"/>
                <a:ea typeface="楷体" panose="02010609060101010101" pitchFamily="49" charset="-122"/>
                <a:cs typeface="Arial" panose="020B0604020202020204" pitchFamily="34" charset="0"/>
              </a:rPr>
              <a:t>ECH</a:t>
            </a:r>
            <a:r>
              <a:rPr lang="zh-CN" altLang="en-US" sz="2400" dirty="0">
                <a:latin typeface="Arial" panose="020B0604020202020204" pitchFamily="34" charset="0"/>
                <a:ea typeface="楷体" panose="02010609060101010101" pitchFamily="49" charset="-122"/>
                <a:cs typeface="Arial" panose="020B0604020202020204" pitchFamily="34" charset="0"/>
              </a:rPr>
              <a:t>测试。</a:t>
            </a:r>
            <a:endParaRPr lang="en-US" altLang="zh-CN" sz="2400" dirty="0">
              <a:latin typeface="Arial" panose="020B0604020202020204" pitchFamily="34" charset="0"/>
              <a:ea typeface="楷体" panose="02010609060101010101" pitchFamily="49" charset="-122"/>
              <a:cs typeface="Arial" panose="020B0604020202020204" pitchFamily="34" charset="0"/>
            </a:endParaRPr>
          </a:p>
          <a:p>
            <a:pPr algn="l"/>
            <a:r>
              <a:rPr lang="zh-CN" altLang="en-US" sz="2400" dirty="0">
                <a:latin typeface="Arial" panose="020B0604020202020204" pitchFamily="34" charset="0"/>
                <a:ea typeface="楷体" panose="02010609060101010101" pitchFamily="49" charset="-122"/>
                <a:cs typeface="Arial" panose="020B0604020202020204" pitchFamily="34" charset="0"/>
              </a:rPr>
              <a:t/>
            </a:r>
            <a:br>
              <a:rPr lang="zh-CN" altLang="en-US" sz="2400" dirty="0">
                <a:latin typeface="Arial" panose="020B0604020202020204" pitchFamily="34" charset="0"/>
                <a:ea typeface="楷体" panose="02010609060101010101" pitchFamily="49" charset="-122"/>
                <a:cs typeface="Arial" panose="020B0604020202020204" pitchFamily="34" charset="0"/>
              </a:rPr>
            </a:br>
            <a:r>
              <a:rPr lang="en-US" altLang="zh-CN" sz="2400" dirty="0">
                <a:latin typeface="Arial" panose="020B0604020202020204" pitchFamily="34" charset="0"/>
                <a:ea typeface="楷体" panose="02010609060101010101" pitchFamily="49" charset="-122"/>
                <a:cs typeface="Arial" panose="020B0604020202020204" pitchFamily="34" charset="0"/>
              </a:rPr>
              <a:t>3. </a:t>
            </a:r>
            <a:r>
              <a:rPr lang="zh-CN" altLang="en-US" sz="2400" dirty="0">
                <a:latin typeface="Arial" panose="020B0604020202020204" pitchFamily="34" charset="0"/>
                <a:ea typeface="楷体" panose="02010609060101010101" pitchFamily="49" charset="-122"/>
                <a:cs typeface="Arial" panose="020B0604020202020204" pitchFamily="34" charset="0"/>
              </a:rPr>
              <a:t>虽然理论上</a:t>
            </a:r>
            <a:r>
              <a:rPr lang="en-US" altLang="zh-CN" sz="2400" dirty="0">
                <a:latin typeface="Arial" panose="020B0604020202020204" pitchFamily="34" charset="0"/>
                <a:ea typeface="楷体" panose="02010609060101010101" pitchFamily="49" charset="-122"/>
                <a:cs typeface="Arial" panose="020B0604020202020204" pitchFamily="34" charset="0"/>
              </a:rPr>
              <a:t>EO</a:t>
            </a:r>
            <a:r>
              <a:rPr lang="zh-CN" altLang="en-US" sz="2400" dirty="0">
                <a:latin typeface="Arial" panose="020B0604020202020204" pitchFamily="34" charset="0"/>
                <a:ea typeface="楷体" panose="02010609060101010101" pitchFamily="49" charset="-122"/>
                <a:cs typeface="Arial" panose="020B0604020202020204" pitchFamily="34" charset="0"/>
              </a:rPr>
              <a:t>残留通过，</a:t>
            </a:r>
            <a:r>
              <a:rPr lang="en-US" altLang="zh-CN" sz="2400" dirty="0">
                <a:latin typeface="Arial" panose="020B0604020202020204" pitchFamily="34" charset="0"/>
                <a:ea typeface="楷体" panose="02010609060101010101" pitchFamily="49" charset="-122"/>
                <a:cs typeface="Arial" panose="020B0604020202020204" pitchFamily="34" charset="0"/>
              </a:rPr>
              <a:t>ECH</a:t>
            </a:r>
            <a:r>
              <a:rPr lang="zh-CN" altLang="en-US" sz="2400" dirty="0">
                <a:latin typeface="Arial" panose="020B0604020202020204" pitchFamily="34" charset="0"/>
                <a:ea typeface="楷体" panose="02010609060101010101" pitchFamily="49" charset="-122"/>
                <a:cs typeface="Arial" panose="020B0604020202020204" pitchFamily="34" charset="0"/>
              </a:rPr>
              <a:t>不会超标。但是，考虑到灭菌过程水的引入，可能会给灭菌对象和灭菌柜内腔带来污染，水需要定期检测其质量。</a:t>
            </a:r>
            <a:endParaRPr lang="en-US" altLang="zh-CN" sz="2400" dirty="0">
              <a:latin typeface="Arial" panose="020B0604020202020204" pitchFamily="34" charset="0"/>
              <a:ea typeface="楷体" panose="02010609060101010101" pitchFamily="49" charset="-122"/>
              <a:cs typeface="Arial" panose="020B0604020202020204" pitchFamily="34" charset="0"/>
            </a:endParaRPr>
          </a:p>
          <a:p>
            <a:pPr algn="l"/>
            <a:endParaRPr lang="en-US" altLang="zh-CN" sz="2400" dirty="0">
              <a:latin typeface="Arial" panose="020B0604020202020204" pitchFamily="34" charset="0"/>
              <a:ea typeface="楷体" panose="02010609060101010101" pitchFamily="49" charset="-122"/>
              <a:cs typeface="Arial" panose="020B0604020202020204" pitchFamily="34" charset="0"/>
            </a:endParaRPr>
          </a:p>
          <a:p>
            <a:pPr algn="l"/>
            <a:r>
              <a:rPr lang="en-US" altLang="zh-CN" sz="2400" dirty="0">
                <a:latin typeface="Arial" panose="020B0604020202020204" pitchFamily="34" charset="0"/>
                <a:ea typeface="楷体" panose="02010609060101010101" pitchFamily="49" charset="-122"/>
                <a:cs typeface="Arial" panose="020B0604020202020204" pitchFamily="34" charset="0"/>
              </a:rPr>
              <a:t>4. </a:t>
            </a:r>
            <a:r>
              <a:rPr lang="zh-CN" altLang="en-US" sz="2400" dirty="0">
                <a:latin typeface="Arial" panose="020B0604020202020204" pitchFamily="34" charset="0"/>
                <a:ea typeface="楷体" panose="02010609060101010101" pitchFamily="49" charset="-122"/>
                <a:cs typeface="Arial" panose="020B0604020202020204" pitchFamily="34" charset="0"/>
              </a:rPr>
              <a:t>在</a:t>
            </a:r>
            <a:r>
              <a:rPr lang="en-US" altLang="zh-CN" sz="2400" dirty="0">
                <a:latin typeface="Arial" panose="020B0604020202020204" pitchFamily="34" charset="0"/>
                <a:ea typeface="楷体" panose="02010609060101010101" pitchFamily="49" charset="-122"/>
                <a:cs typeface="Arial" panose="020B0604020202020204" pitchFamily="34" charset="0"/>
              </a:rPr>
              <a:t>AAMI</a:t>
            </a:r>
            <a:r>
              <a:rPr lang="zh-CN" altLang="en-US" sz="2400" dirty="0">
                <a:latin typeface="Arial" panose="020B0604020202020204" pitchFamily="34" charset="0"/>
                <a:ea typeface="楷体" panose="02010609060101010101" pitchFamily="49" charset="-122"/>
                <a:cs typeface="Arial" panose="020B0604020202020204" pitchFamily="34" charset="0"/>
              </a:rPr>
              <a:t>多份标准、灭菌柜标准中多次提及水对灭菌柜和产品带来潜在污染的可能性。</a:t>
            </a:r>
            <a:endParaRPr lang="en-US" altLang="zh-CN" sz="2400" dirty="0">
              <a:latin typeface="Arial" panose="020B0604020202020204" pitchFamily="34" charset="0"/>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866135914"/>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6">
            <a:extLst>
              <a:ext uri="{FF2B5EF4-FFF2-40B4-BE49-F238E27FC236}">
                <a16:creationId xmlns:a16="http://schemas.microsoft.com/office/drawing/2014/main" xmlns="" id="{691A6753-7257-4366-9854-671FAF8A5466}"/>
              </a:ext>
            </a:extLst>
          </p:cNvPr>
          <p:cNvGraphicFramePr>
            <a:graphicFrameLocks noGrp="1"/>
          </p:cNvGraphicFramePr>
          <p:nvPr>
            <p:ph idx="4294967295"/>
            <p:extLst>
              <p:ext uri="{D42A27DB-BD31-4B8C-83A1-F6EECF244321}">
                <p14:modId xmlns:p14="http://schemas.microsoft.com/office/powerpoint/2010/main" val="2552126910"/>
              </p:ext>
            </p:extLst>
          </p:nvPr>
        </p:nvGraphicFramePr>
        <p:xfrm>
          <a:off x="471337" y="1975756"/>
          <a:ext cx="8393532" cy="4429870"/>
        </p:xfrm>
        <a:graphic>
          <a:graphicData uri="http://schemas.openxmlformats.org/drawingml/2006/table">
            <a:tbl>
              <a:tblPr firstRow="1" bandRow="1">
                <a:tableStyleId>{5C22544A-7EE6-4342-B048-85BDC9FD1C3A}</a:tableStyleId>
              </a:tblPr>
              <a:tblGrid>
                <a:gridCol w="2462765">
                  <a:extLst>
                    <a:ext uri="{9D8B030D-6E8A-4147-A177-3AD203B41FA5}">
                      <a16:colId xmlns:a16="http://schemas.microsoft.com/office/drawing/2014/main" xmlns="" val="3664490747"/>
                    </a:ext>
                  </a:extLst>
                </a:gridCol>
                <a:gridCol w="1200972">
                  <a:extLst>
                    <a:ext uri="{9D8B030D-6E8A-4147-A177-3AD203B41FA5}">
                      <a16:colId xmlns:a16="http://schemas.microsoft.com/office/drawing/2014/main" xmlns="" val="2985076262"/>
                    </a:ext>
                  </a:extLst>
                </a:gridCol>
                <a:gridCol w="1134758">
                  <a:extLst>
                    <a:ext uri="{9D8B030D-6E8A-4147-A177-3AD203B41FA5}">
                      <a16:colId xmlns:a16="http://schemas.microsoft.com/office/drawing/2014/main" xmlns="" val="1383557994"/>
                    </a:ext>
                  </a:extLst>
                </a:gridCol>
                <a:gridCol w="1269093">
                  <a:extLst>
                    <a:ext uri="{9D8B030D-6E8A-4147-A177-3AD203B41FA5}">
                      <a16:colId xmlns:a16="http://schemas.microsoft.com/office/drawing/2014/main" xmlns="" val="546112698"/>
                    </a:ext>
                  </a:extLst>
                </a:gridCol>
                <a:gridCol w="2325944">
                  <a:extLst>
                    <a:ext uri="{9D8B030D-6E8A-4147-A177-3AD203B41FA5}">
                      <a16:colId xmlns:a16="http://schemas.microsoft.com/office/drawing/2014/main" xmlns="" val="2573433633"/>
                    </a:ext>
                  </a:extLst>
                </a:gridCol>
              </a:tblGrid>
              <a:tr h="450929">
                <a:tc>
                  <a:txBody>
                    <a:bodyPr/>
                    <a:lstStyle/>
                    <a:p>
                      <a:pPr algn="ctr"/>
                      <a:r>
                        <a:rPr lang="zh-CN" altLang="en-US" sz="1100" b="0" dirty="0"/>
                        <a:t>材料</a:t>
                      </a:r>
                    </a:p>
                  </a:txBody>
                  <a:tcPr marL="51435" marR="51435" marT="25718" marB="25718" anchor="ctr"/>
                </a:tc>
                <a:tc>
                  <a:txBody>
                    <a:bodyPr/>
                    <a:lstStyle/>
                    <a:p>
                      <a:pPr algn="ctr"/>
                      <a:r>
                        <a:rPr lang="zh-CN" altLang="en-US" sz="1100" b="0" dirty="0"/>
                        <a:t>一次性使用</a:t>
                      </a:r>
                      <a:endParaRPr lang="en-US" altLang="zh-CN" sz="1100" b="0" dirty="0"/>
                    </a:p>
                    <a:p>
                      <a:pPr algn="ctr"/>
                      <a:r>
                        <a:rPr lang="zh-CN" altLang="en-US" sz="1100" b="0" dirty="0"/>
                        <a:t>（</a:t>
                      </a:r>
                      <a:r>
                        <a:rPr lang="en-US" altLang="zh-CN" sz="1100" b="0" dirty="0"/>
                        <a:t>1</a:t>
                      </a:r>
                      <a:r>
                        <a:rPr lang="zh-CN" altLang="en-US" sz="1100" b="0" dirty="0"/>
                        <a:t>或</a:t>
                      </a:r>
                      <a:r>
                        <a:rPr lang="en-US" altLang="zh-CN" sz="1100" b="0" dirty="0"/>
                        <a:t>2</a:t>
                      </a:r>
                      <a:r>
                        <a:rPr lang="zh-CN" altLang="en-US" sz="1100" b="0" dirty="0"/>
                        <a:t>个灭菌周期）</a:t>
                      </a:r>
                    </a:p>
                  </a:txBody>
                  <a:tcPr marL="51435" marR="51435" marT="25718" marB="25718" anchor="ctr"/>
                </a:tc>
                <a:tc>
                  <a:txBody>
                    <a:bodyPr/>
                    <a:lstStyle/>
                    <a:p>
                      <a:pPr algn="ctr"/>
                      <a:r>
                        <a:rPr lang="zh-CN" altLang="en-US" sz="1100" b="0" dirty="0"/>
                        <a:t>备注</a:t>
                      </a:r>
                    </a:p>
                  </a:txBody>
                  <a:tcPr marL="51435" marR="51435" marT="25718" marB="25718" anchor="ctr"/>
                </a:tc>
                <a:tc>
                  <a:txBody>
                    <a:bodyPr/>
                    <a:lstStyle/>
                    <a:p>
                      <a:pPr algn="ctr"/>
                      <a:r>
                        <a:rPr lang="zh-CN" altLang="en-US" sz="1100" b="0" dirty="0"/>
                        <a:t>重复灭菌</a:t>
                      </a:r>
                      <a:endParaRPr lang="en-US" altLang="zh-CN" sz="1100" b="0" dirty="0"/>
                    </a:p>
                    <a:p>
                      <a:pPr algn="ctr"/>
                      <a:r>
                        <a:rPr lang="en-US" altLang="zh-CN" sz="1100" b="0" dirty="0"/>
                        <a:t>(&gt;10</a:t>
                      </a:r>
                      <a:r>
                        <a:rPr lang="zh-CN" altLang="en-US" sz="1100" b="0" dirty="0"/>
                        <a:t>个灭菌周期）</a:t>
                      </a:r>
                    </a:p>
                  </a:txBody>
                  <a:tcPr marL="51435" marR="51435" marT="25718" marB="2571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b="0" dirty="0"/>
                        <a:t>备注</a:t>
                      </a:r>
                    </a:p>
                  </a:txBody>
                  <a:tcPr marL="51435" marR="51435" marT="25718" marB="25718" anchor="ctr"/>
                </a:tc>
                <a:extLst>
                  <a:ext uri="{0D108BD9-81ED-4DB2-BD59-A6C34878D82A}">
                    <a16:rowId xmlns:a16="http://schemas.microsoft.com/office/drawing/2014/main" xmlns="" val="3462253290"/>
                  </a:ext>
                </a:extLst>
              </a:tr>
              <a:tr h="251849">
                <a:tc gridSpan="5">
                  <a:txBody>
                    <a:bodyPr/>
                    <a:lstStyle/>
                    <a:p>
                      <a:pPr algn="ctr"/>
                      <a:r>
                        <a:rPr lang="zh-CN" altLang="en-US" sz="1100" b="1" dirty="0"/>
                        <a:t>热塑性塑料</a:t>
                      </a:r>
                    </a:p>
                  </a:txBody>
                  <a:tcPr marL="51435" marR="51435" marT="25718" marB="25718" anchor="ctr">
                    <a:solidFill>
                      <a:srgbClr val="FFFF00"/>
                    </a:solidFill>
                  </a:tcPr>
                </a:tc>
                <a:tc hMerge="1">
                  <a:txBody>
                    <a:bodyPr/>
                    <a:lstStyle/>
                    <a:p>
                      <a:pPr algn="ctr"/>
                      <a:endParaRPr lang="zh-CN" altLang="en-US" sz="1200" b="0" dirty="0"/>
                    </a:p>
                  </a:txBody>
                  <a:tcPr anchor="ctr"/>
                </a:tc>
                <a:tc hMerge="1">
                  <a:txBody>
                    <a:bodyPr/>
                    <a:lstStyle/>
                    <a:p>
                      <a:pPr algn="ctr"/>
                      <a:endParaRPr lang="zh-CN" altLang="en-US" sz="1200" b="0" dirty="0"/>
                    </a:p>
                  </a:txBody>
                  <a:tcPr anchor="ctr"/>
                </a:tc>
                <a:tc hMerge="1">
                  <a:txBody>
                    <a:bodyPr/>
                    <a:lstStyle/>
                    <a:p>
                      <a:endParaRPr lang="zh-CN" alt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200" b="0" dirty="0"/>
                    </a:p>
                  </a:txBody>
                  <a:tcPr anchor="ctr"/>
                </a:tc>
                <a:extLst>
                  <a:ext uri="{0D108BD9-81ED-4DB2-BD59-A6C34878D82A}">
                    <a16:rowId xmlns:a16="http://schemas.microsoft.com/office/drawing/2014/main" xmlns="" val="1076948743"/>
                  </a:ext>
                </a:extLst>
              </a:tr>
              <a:tr h="373439">
                <a:tc>
                  <a:txBody>
                    <a:bodyPr/>
                    <a:lstStyle/>
                    <a:p>
                      <a:pPr lvl="0"/>
                      <a:r>
                        <a:rPr lang="zh-CN" altLang="en-US" sz="1100" kern="1200" dirty="0">
                          <a:solidFill>
                            <a:schemeClr val="dk1"/>
                          </a:solidFill>
                          <a:latin typeface="+mn-lt"/>
                          <a:ea typeface="+mn-ea"/>
                          <a:cs typeface="+mn-cs"/>
                        </a:rPr>
                        <a:t>丙烯腈</a:t>
                      </a:r>
                      <a:r>
                        <a:rPr lang="en-US" altLang="zh-CN" sz="1100" kern="1200" dirty="0">
                          <a:solidFill>
                            <a:schemeClr val="dk1"/>
                          </a:solidFill>
                          <a:latin typeface="+mn-lt"/>
                          <a:ea typeface="+mn-ea"/>
                          <a:cs typeface="+mn-cs"/>
                        </a:rPr>
                        <a:t>-</a:t>
                      </a:r>
                      <a:r>
                        <a:rPr lang="zh-CN" altLang="en-US" sz="1100" kern="1200" dirty="0">
                          <a:solidFill>
                            <a:schemeClr val="dk1"/>
                          </a:solidFill>
                          <a:latin typeface="+mn-lt"/>
                          <a:ea typeface="+mn-ea"/>
                          <a:cs typeface="+mn-cs"/>
                        </a:rPr>
                        <a:t>丁二烯</a:t>
                      </a:r>
                      <a:r>
                        <a:rPr lang="en-US" altLang="zh-CN" sz="1100" kern="1200" dirty="0">
                          <a:solidFill>
                            <a:schemeClr val="dk1"/>
                          </a:solidFill>
                          <a:latin typeface="+mn-lt"/>
                          <a:ea typeface="+mn-ea"/>
                          <a:cs typeface="+mn-cs"/>
                        </a:rPr>
                        <a:t>-</a:t>
                      </a:r>
                      <a:r>
                        <a:rPr lang="zh-CN" altLang="en-US" sz="1100" kern="1200" dirty="0">
                          <a:solidFill>
                            <a:schemeClr val="dk1"/>
                          </a:solidFill>
                          <a:latin typeface="+mn-lt"/>
                          <a:ea typeface="+mn-ea"/>
                          <a:cs typeface="+mn-cs"/>
                        </a:rPr>
                        <a:t>苯乙烯（</a:t>
                      </a:r>
                      <a:r>
                        <a:rPr lang="en-US" altLang="zh-CN" sz="1100" dirty="0"/>
                        <a:t>ABS</a:t>
                      </a:r>
                      <a:r>
                        <a:rPr lang="zh-CN" altLang="en-US" sz="1100" dirty="0"/>
                        <a:t>）</a:t>
                      </a:r>
                    </a:p>
                  </a:txBody>
                  <a:tcPr marL="51435" marR="51435" marT="25718" marB="25718"/>
                </a:tc>
                <a:tc>
                  <a:txBody>
                    <a:bodyPr/>
                    <a:lstStyle/>
                    <a:p>
                      <a:pPr algn="ctr"/>
                      <a:r>
                        <a:rPr lang="zh-CN" altLang="en-US" sz="1100" dirty="0"/>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algn="ctr"/>
                      <a:r>
                        <a:rPr lang="zh-CN" altLang="en-US" sz="1100"/>
                        <a:t>适合</a:t>
                      </a:r>
                      <a:endParaRPr lang="zh-CN" altLang="en-US" sz="1100" dirty="0"/>
                    </a:p>
                  </a:txBody>
                  <a:tcPr marL="51435" marR="51435" marT="25718" marB="25718"/>
                </a:tc>
                <a:tc>
                  <a:txBody>
                    <a:bodyPr/>
                    <a:lstStyle/>
                    <a:p>
                      <a:r>
                        <a:rPr lang="zh-CN" altLang="en-US" sz="1100" dirty="0"/>
                        <a:t>在多次灭菌后，某些材料的性质可能会变差</a:t>
                      </a:r>
                    </a:p>
                  </a:txBody>
                  <a:tcPr marL="51435" marR="51435" marT="25718" marB="25718"/>
                </a:tc>
                <a:extLst>
                  <a:ext uri="{0D108BD9-81ED-4DB2-BD59-A6C34878D82A}">
                    <a16:rowId xmlns:a16="http://schemas.microsoft.com/office/drawing/2014/main" xmlns="" val="3222379198"/>
                  </a:ext>
                </a:extLst>
              </a:tr>
              <a:tr h="259933">
                <a:tc>
                  <a:txBody>
                    <a:bodyPr/>
                    <a:lstStyle/>
                    <a:p>
                      <a:pPr lvl="0"/>
                      <a:r>
                        <a:rPr lang="zh-CN" altLang="en-US" sz="1100" dirty="0"/>
                        <a:t>含氟聚合物</a:t>
                      </a:r>
                    </a:p>
                  </a:txBody>
                  <a:tcPr marL="51435" marR="51435" marT="25718" marB="25718"/>
                </a:tc>
                <a:tc>
                  <a:txBody>
                    <a:bodyPr/>
                    <a:lstStyle/>
                    <a:p>
                      <a:pPr algn="ctr"/>
                      <a:endParaRPr lang="zh-CN" altLang="en-US" sz="1100" dirty="0"/>
                    </a:p>
                  </a:txBody>
                  <a:tcPr marL="51435" marR="51435" marT="25718" marB="25718"/>
                </a:tc>
                <a:tc>
                  <a:txBody>
                    <a:bodyPr/>
                    <a:lstStyle/>
                    <a:p>
                      <a:pPr algn="ctr"/>
                      <a:endParaRPr lang="zh-CN" altLang="en-US" sz="1100" dirty="0"/>
                    </a:p>
                  </a:txBody>
                  <a:tcPr marL="51435" marR="51435" marT="25718" marB="25718"/>
                </a:tc>
                <a:tc>
                  <a:txBody>
                    <a:bodyPr/>
                    <a:lstStyle/>
                    <a:p>
                      <a:pPr algn="ctr"/>
                      <a:endParaRPr lang="zh-CN" altLang="en-US" sz="1100" dirty="0"/>
                    </a:p>
                  </a:txBody>
                  <a:tcPr marL="51435" marR="51435" marT="25718" marB="25718"/>
                </a:tc>
                <a:tc>
                  <a:txBody>
                    <a:bodyPr/>
                    <a:lstStyle/>
                    <a:p>
                      <a:endParaRPr lang="zh-CN" altLang="en-US" sz="1100" dirty="0"/>
                    </a:p>
                  </a:txBody>
                  <a:tcPr marL="51435" marR="51435" marT="25718" marB="25718"/>
                </a:tc>
                <a:extLst>
                  <a:ext uri="{0D108BD9-81ED-4DB2-BD59-A6C34878D82A}">
                    <a16:rowId xmlns:a16="http://schemas.microsoft.com/office/drawing/2014/main" xmlns="" val="2417870592"/>
                  </a:ext>
                </a:extLst>
              </a:tr>
              <a:tr h="275448">
                <a:tc>
                  <a:txBody>
                    <a:bodyPr/>
                    <a:lstStyle/>
                    <a:p>
                      <a:pPr lvl="1"/>
                      <a:r>
                        <a:rPr lang="zh-CN" altLang="en-US" sz="1100" dirty="0"/>
                        <a:t>聚四氟乙烯（</a:t>
                      </a:r>
                      <a:r>
                        <a:rPr lang="en-US" altLang="zh-CN" sz="1100" dirty="0"/>
                        <a:t>PTFE</a:t>
                      </a:r>
                      <a:r>
                        <a:rPr lang="zh-CN" altLang="en-US" sz="1100" dirty="0"/>
                        <a:t>）</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algn="ctr"/>
                      <a:r>
                        <a:rPr kumimoji="0" lang="zh-CN" altLang="en-US"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适合</a:t>
                      </a:r>
                      <a:endParaRPr lang="zh-CN" altLang="en-US" sz="1100" dirty="0"/>
                    </a:p>
                  </a:txBody>
                  <a:tcPr marL="51435" marR="51435" marT="25718" marB="25718"/>
                </a:tc>
                <a:tc>
                  <a:txBody>
                    <a:bodyPr/>
                    <a:lstStyle/>
                    <a:p>
                      <a:r>
                        <a:rPr lang="zh-CN" altLang="en-US" sz="1100" dirty="0"/>
                        <a:t>极好</a:t>
                      </a:r>
                    </a:p>
                  </a:txBody>
                  <a:tcPr marL="51435" marR="51435" marT="25718" marB="25718"/>
                </a:tc>
                <a:extLst>
                  <a:ext uri="{0D108BD9-81ED-4DB2-BD59-A6C34878D82A}">
                    <a16:rowId xmlns:a16="http://schemas.microsoft.com/office/drawing/2014/main" xmlns="" val="14620718"/>
                  </a:ext>
                </a:extLst>
              </a:tr>
              <a:tr h="373439">
                <a:tc>
                  <a:txBody>
                    <a:bodyPr/>
                    <a:lstStyle/>
                    <a:p>
                      <a:pPr lvl="1"/>
                      <a:r>
                        <a:rPr lang="zh-CN" altLang="en-US" sz="1100" dirty="0"/>
                        <a:t>四氟乙烯</a:t>
                      </a:r>
                      <a:r>
                        <a:rPr lang="en-US" altLang="zh-CN" sz="1100" dirty="0"/>
                        <a:t>-</a:t>
                      </a:r>
                      <a:r>
                        <a:rPr lang="zh-CN" altLang="en-US" sz="1100" dirty="0"/>
                        <a:t>全氟烷氧基乙烯</a:t>
                      </a:r>
                      <a:r>
                        <a:rPr lang="en-US" altLang="zh-CN" sz="1100" dirty="0"/>
                        <a:t>-</a:t>
                      </a:r>
                      <a:r>
                        <a:rPr lang="zh-CN" altLang="en-US" sz="1100" dirty="0"/>
                        <a:t>基醚聚合物（</a:t>
                      </a:r>
                      <a:r>
                        <a:rPr lang="en-US" altLang="zh-CN" sz="1100" dirty="0"/>
                        <a:t>PFA</a:t>
                      </a:r>
                      <a:r>
                        <a:rPr lang="zh-CN" altLang="en-US" sz="1100" dirty="0"/>
                        <a:t>）</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algn="ctr"/>
                      <a:r>
                        <a:rPr kumimoji="0" lang="zh-CN" altLang="en-US"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适合</a:t>
                      </a:r>
                      <a:endParaRPr lang="zh-CN" altLang="en-US" sz="1100" dirty="0"/>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700658341"/>
                  </a:ext>
                </a:extLst>
              </a:tr>
              <a:tr h="275448">
                <a:tc>
                  <a:txBody>
                    <a:bodyPr/>
                    <a:lstStyle/>
                    <a:p>
                      <a:pPr lvl="1"/>
                      <a:r>
                        <a:rPr lang="zh-CN" altLang="en-US" sz="1100" dirty="0"/>
                        <a:t>聚三氟氯乙烯（</a:t>
                      </a:r>
                      <a:r>
                        <a:rPr lang="en-US" altLang="zh-CN" sz="1100" dirty="0"/>
                        <a:t>PCTFE</a:t>
                      </a:r>
                      <a:r>
                        <a:rPr lang="zh-CN" altLang="en-US" sz="1100" dirty="0"/>
                        <a:t>）</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algn="ctr"/>
                      <a:r>
                        <a:rPr kumimoji="0" lang="zh-CN" altLang="en-US"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适合</a:t>
                      </a:r>
                      <a:endParaRPr lang="zh-CN" altLang="en-US" sz="1100" dirty="0"/>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699378450"/>
                  </a:ext>
                </a:extLst>
              </a:tr>
              <a:tr h="275448">
                <a:tc>
                  <a:txBody>
                    <a:bodyPr/>
                    <a:lstStyle/>
                    <a:p>
                      <a:pPr lvl="1"/>
                      <a:r>
                        <a:rPr lang="zh-CN" altLang="en-US" sz="1100" dirty="0"/>
                        <a:t>聚氟乙烯（</a:t>
                      </a:r>
                      <a:r>
                        <a:rPr lang="en-US" altLang="zh-CN" sz="1100" dirty="0"/>
                        <a:t>PVF</a:t>
                      </a:r>
                      <a:r>
                        <a:rPr lang="zh-CN" altLang="en-US" sz="1100" dirty="0"/>
                        <a:t>）</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algn="ctr"/>
                      <a:r>
                        <a:rPr kumimoji="0" lang="zh-CN" altLang="en-US"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适合</a:t>
                      </a:r>
                      <a:endParaRPr lang="zh-CN" altLang="en-US" sz="1100" dirty="0"/>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81351783"/>
                  </a:ext>
                </a:extLst>
              </a:tr>
              <a:tr h="275448">
                <a:tc>
                  <a:txBody>
                    <a:bodyPr/>
                    <a:lstStyle/>
                    <a:p>
                      <a:pPr lvl="1"/>
                      <a:r>
                        <a:rPr lang="zh-CN" altLang="en-US" sz="1100" dirty="0"/>
                        <a:t>聚偏氟乙烯（</a:t>
                      </a:r>
                      <a:r>
                        <a:rPr lang="en-US" altLang="zh-CN" sz="1100" dirty="0"/>
                        <a:t>PVDF</a:t>
                      </a:r>
                      <a:r>
                        <a:rPr lang="zh-CN" altLang="en-US" sz="1100" dirty="0"/>
                        <a:t>）</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algn="ctr"/>
                      <a:r>
                        <a:rPr kumimoji="0" lang="zh-CN" altLang="en-US"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适合</a:t>
                      </a:r>
                      <a:endParaRPr lang="zh-CN" altLang="en-US" sz="1100" dirty="0"/>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4040772946"/>
                  </a:ext>
                </a:extLst>
              </a:tr>
              <a:tr h="275448">
                <a:tc>
                  <a:txBody>
                    <a:bodyPr/>
                    <a:lstStyle/>
                    <a:p>
                      <a:pPr lvl="1"/>
                      <a:r>
                        <a:rPr lang="zh-CN" altLang="en-US" sz="1100" dirty="0"/>
                        <a:t>乙烯</a:t>
                      </a:r>
                      <a:r>
                        <a:rPr lang="en-US" altLang="zh-CN" sz="1100" dirty="0"/>
                        <a:t>-</a:t>
                      </a:r>
                      <a:r>
                        <a:rPr lang="zh-CN" altLang="en-US" sz="1100" dirty="0"/>
                        <a:t>四氟乙烯聚合物（</a:t>
                      </a:r>
                      <a:r>
                        <a:rPr lang="en-US" altLang="zh-CN" sz="1100" dirty="0"/>
                        <a:t>ETFE</a:t>
                      </a:r>
                      <a:r>
                        <a:rPr lang="zh-CN" altLang="en-US" sz="1100" dirty="0"/>
                        <a:t>）</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algn="ctr"/>
                      <a:r>
                        <a:rPr kumimoji="0" lang="zh-CN" altLang="en-US"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适合</a:t>
                      </a:r>
                      <a:endParaRPr lang="zh-CN" altLang="en-US" sz="1100" dirty="0"/>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35932994"/>
                  </a:ext>
                </a:extLst>
              </a:tr>
              <a:tr h="275448">
                <a:tc>
                  <a:txBody>
                    <a:bodyPr/>
                    <a:lstStyle/>
                    <a:p>
                      <a:pPr lvl="1"/>
                      <a:r>
                        <a:rPr lang="zh-CN" altLang="en-US" sz="1100" dirty="0"/>
                        <a:t>氟化乙烯丙烯聚合无（</a:t>
                      </a:r>
                      <a:r>
                        <a:rPr lang="en-US" altLang="zh-CN" sz="1100" dirty="0"/>
                        <a:t>FEP</a:t>
                      </a:r>
                      <a:r>
                        <a:rPr lang="zh-CN" altLang="en-US" sz="1100" dirty="0"/>
                        <a:t>）</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algn="ctr"/>
                      <a:r>
                        <a:rPr kumimoji="0" lang="zh-CN" altLang="en-US"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适合</a:t>
                      </a:r>
                      <a:endParaRPr lang="zh-CN" altLang="en-US" sz="1100" dirty="0"/>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231373073"/>
                  </a:ext>
                </a:extLst>
              </a:tr>
              <a:tr h="275448">
                <a:tc>
                  <a:txBody>
                    <a:bodyPr/>
                    <a:lstStyle/>
                    <a:p>
                      <a:pPr lvl="0"/>
                      <a:r>
                        <a:rPr lang="zh-CN" altLang="en-US" sz="1100" dirty="0"/>
                        <a:t>聚缩醛树脂（如：聚甲醛）</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algn="ctr"/>
                      <a:r>
                        <a:rPr kumimoji="0" lang="zh-CN" altLang="en-US"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适合</a:t>
                      </a:r>
                      <a:endParaRPr lang="zh-CN" altLang="en-US" sz="1100" dirty="0"/>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1773189654"/>
                  </a:ext>
                </a:extLst>
              </a:tr>
              <a:tr h="275448">
                <a:tc>
                  <a:txBody>
                    <a:bodyPr/>
                    <a:lstStyle/>
                    <a:p>
                      <a:pPr lvl="0"/>
                      <a:r>
                        <a:rPr lang="zh-CN" altLang="en-US" sz="1100" dirty="0"/>
                        <a:t>聚丙烯酸酯（如：有机玻璃）</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中等</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algn="ctr"/>
                      <a:r>
                        <a:rPr kumimoji="0" lang="zh-CN" altLang="en-US" sz="1100" b="0" i="0" u="none" strike="noStrike" kern="1200" cap="none" spc="0" normalizeH="0" baseline="0" noProof="0">
                          <a:ln>
                            <a:noFill/>
                          </a:ln>
                          <a:solidFill>
                            <a:prstClr val="black"/>
                          </a:solidFill>
                          <a:effectLst/>
                          <a:uLnTx/>
                          <a:uFillTx/>
                          <a:latin typeface="+mn-lt"/>
                          <a:ea typeface="+mn-ea"/>
                          <a:cs typeface="+mn-cs"/>
                        </a:rPr>
                        <a:t>不适合</a:t>
                      </a:r>
                      <a:endParaRPr lang="zh-CN" altLang="en-US" sz="1100" dirty="0"/>
                    </a:p>
                  </a:txBody>
                  <a:tcPr marL="51435" marR="51435" marT="25718" marB="25718"/>
                </a:tc>
                <a:tc>
                  <a:txBody>
                    <a:bodyPr/>
                    <a:lstStyle/>
                    <a:p>
                      <a:r>
                        <a:rPr lang="zh-CN" altLang="en-US" sz="1100" dirty="0"/>
                        <a:t>多次灭菌后，材料的拉伸性能会降低</a:t>
                      </a:r>
                    </a:p>
                  </a:txBody>
                  <a:tcPr marL="51435" marR="51435" marT="25718" marB="25718"/>
                </a:tc>
                <a:extLst>
                  <a:ext uri="{0D108BD9-81ED-4DB2-BD59-A6C34878D82A}">
                    <a16:rowId xmlns:a16="http://schemas.microsoft.com/office/drawing/2014/main" xmlns="" val="3955587975"/>
                  </a:ext>
                </a:extLst>
              </a:tr>
              <a:tr h="275448">
                <a:tc>
                  <a:txBody>
                    <a:bodyPr/>
                    <a:lstStyle/>
                    <a:p>
                      <a:pPr lvl="0"/>
                      <a:r>
                        <a:rPr lang="zh-CN" altLang="en-US" sz="1100" b="0" i="0" kern="1200" dirty="0">
                          <a:solidFill>
                            <a:schemeClr val="dk1"/>
                          </a:solidFill>
                          <a:effectLst/>
                          <a:latin typeface="+mn-lt"/>
                          <a:ea typeface="+mn-ea"/>
                          <a:cs typeface="+mn-cs"/>
                        </a:rPr>
                        <a:t>聚酰胺（如：尼龙）</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endParaRPr lang="zh-CN" altLang="en-US" sz="1100" dirty="0"/>
                    </a:p>
                  </a:txBody>
                  <a:tcPr marL="51435" marR="51435" marT="25718" marB="25718"/>
                </a:tc>
                <a:tc>
                  <a:txBody>
                    <a:bodyPr/>
                    <a:lstStyle/>
                    <a:p>
                      <a:pPr algn="ctr"/>
                      <a:r>
                        <a:rPr kumimoji="0" lang="zh-CN" altLang="en-US" sz="1100" b="0" i="0" u="none" strike="noStrike" kern="1200" cap="none" spc="0" normalizeH="0" baseline="0" noProof="0" dirty="0">
                          <a:ln>
                            <a:noFill/>
                          </a:ln>
                          <a:solidFill>
                            <a:prstClr val="black"/>
                          </a:solidFill>
                          <a:effectLst/>
                          <a:uLnTx/>
                          <a:uFillTx/>
                          <a:latin typeface="+mn-lt"/>
                          <a:ea typeface="+mn-ea"/>
                          <a:cs typeface="+mn-cs"/>
                        </a:rPr>
                        <a:t>适合</a:t>
                      </a:r>
                      <a:endParaRPr lang="zh-CN" altLang="en-US" sz="1100" dirty="0"/>
                    </a:p>
                  </a:txBody>
                  <a:tcPr marL="51435" marR="51435" marT="25718" marB="25718"/>
                </a:tc>
                <a:tc>
                  <a:txBody>
                    <a:bodyPr/>
                    <a:lstStyle/>
                    <a:p>
                      <a:endParaRPr lang="zh-CN" altLang="en-US" sz="1100" dirty="0"/>
                    </a:p>
                  </a:txBody>
                  <a:tcPr marL="51435" marR="51435" marT="25718" marB="25718"/>
                </a:tc>
                <a:extLst>
                  <a:ext uri="{0D108BD9-81ED-4DB2-BD59-A6C34878D82A}">
                    <a16:rowId xmlns:a16="http://schemas.microsoft.com/office/drawing/2014/main" xmlns="" val="1183494562"/>
                  </a:ext>
                </a:extLst>
              </a:tr>
            </a:tbl>
          </a:graphicData>
        </a:graphic>
      </p:graphicFrame>
      <p:sp>
        <p:nvSpPr>
          <p:cNvPr id="5" name="文本框 4">
            <a:extLst>
              <a:ext uri="{FF2B5EF4-FFF2-40B4-BE49-F238E27FC236}">
                <a16:creationId xmlns:a16="http://schemas.microsoft.com/office/drawing/2014/main" xmlns="" id="{6AAF6B32-E674-43AB-9E7D-8469347401BB}"/>
              </a:ext>
            </a:extLst>
          </p:cNvPr>
          <p:cNvSpPr txBox="1"/>
          <p:nvPr/>
        </p:nvSpPr>
        <p:spPr>
          <a:xfrm>
            <a:off x="0" y="1340768"/>
            <a:ext cx="9144000" cy="553998"/>
          </a:xfrm>
          <a:prstGeom prst="rect">
            <a:avLst/>
          </a:prstGeom>
          <a:noFill/>
        </p:spPr>
        <p:txBody>
          <a:bodyPr wrap="square" rtlCol="0">
            <a:spAutoFit/>
          </a:bodyPr>
          <a:lstStyle/>
          <a:p>
            <a:pPr algn="ctr"/>
            <a:r>
              <a:rPr lang="en-US" altLang="zh-CN" sz="3000" dirty="0">
                <a:solidFill>
                  <a:srgbClr val="0070C0"/>
                </a:solidFill>
              </a:rPr>
              <a:t>ETO</a:t>
            </a:r>
            <a:r>
              <a:rPr lang="zh-CN" altLang="en-US" sz="3000" dirty="0">
                <a:solidFill>
                  <a:srgbClr val="0070C0"/>
                </a:solidFill>
              </a:rPr>
              <a:t>灭菌过程和材料的相容性</a:t>
            </a:r>
          </a:p>
        </p:txBody>
      </p:sp>
    </p:spTree>
    <p:extLst>
      <p:ext uri="{BB962C8B-B14F-4D97-AF65-F5344CB8AC3E}">
        <p14:creationId xmlns:p14="http://schemas.microsoft.com/office/powerpoint/2010/main" val="2112155865"/>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a:extLst>
              <a:ext uri="{FF2B5EF4-FFF2-40B4-BE49-F238E27FC236}">
                <a16:creationId xmlns:a16="http://schemas.microsoft.com/office/drawing/2014/main" xmlns="" id="{3DF10D19-5E96-4E31-8619-CB406B0E743C}"/>
              </a:ext>
            </a:extLst>
          </p:cNvPr>
          <p:cNvGraphicFramePr>
            <a:graphicFrameLocks/>
          </p:cNvGraphicFramePr>
          <p:nvPr>
            <p:extLst>
              <p:ext uri="{D42A27DB-BD31-4B8C-83A1-F6EECF244321}">
                <p14:modId xmlns:p14="http://schemas.microsoft.com/office/powerpoint/2010/main" val="855999251"/>
              </p:ext>
            </p:extLst>
          </p:nvPr>
        </p:nvGraphicFramePr>
        <p:xfrm>
          <a:off x="389823" y="1871683"/>
          <a:ext cx="8424512" cy="4590364"/>
        </p:xfrm>
        <a:graphic>
          <a:graphicData uri="http://schemas.openxmlformats.org/drawingml/2006/table">
            <a:tbl>
              <a:tblPr firstRow="1" bandRow="1">
                <a:tableStyleId>{5C22544A-7EE6-4342-B048-85BDC9FD1C3A}</a:tableStyleId>
              </a:tblPr>
              <a:tblGrid>
                <a:gridCol w="1633243">
                  <a:extLst>
                    <a:ext uri="{9D8B030D-6E8A-4147-A177-3AD203B41FA5}">
                      <a16:colId xmlns:a16="http://schemas.microsoft.com/office/drawing/2014/main" xmlns="" val="3664490747"/>
                    </a:ext>
                  </a:extLst>
                </a:gridCol>
                <a:gridCol w="1249382">
                  <a:extLst>
                    <a:ext uri="{9D8B030D-6E8A-4147-A177-3AD203B41FA5}">
                      <a16:colId xmlns:a16="http://schemas.microsoft.com/office/drawing/2014/main" xmlns="" val="2985076262"/>
                    </a:ext>
                  </a:extLst>
                </a:gridCol>
                <a:gridCol w="2467917">
                  <a:extLst>
                    <a:ext uri="{9D8B030D-6E8A-4147-A177-3AD203B41FA5}">
                      <a16:colId xmlns:a16="http://schemas.microsoft.com/office/drawing/2014/main" xmlns="" val="1383557994"/>
                    </a:ext>
                  </a:extLst>
                </a:gridCol>
                <a:gridCol w="1093067">
                  <a:extLst>
                    <a:ext uri="{9D8B030D-6E8A-4147-A177-3AD203B41FA5}">
                      <a16:colId xmlns:a16="http://schemas.microsoft.com/office/drawing/2014/main" xmlns="" val="80303005"/>
                    </a:ext>
                  </a:extLst>
                </a:gridCol>
                <a:gridCol w="1980903">
                  <a:extLst>
                    <a:ext uri="{9D8B030D-6E8A-4147-A177-3AD203B41FA5}">
                      <a16:colId xmlns:a16="http://schemas.microsoft.com/office/drawing/2014/main" xmlns="" val="2573433633"/>
                    </a:ext>
                  </a:extLst>
                </a:gridCol>
              </a:tblGrid>
              <a:tr h="446204">
                <a:tc>
                  <a:txBody>
                    <a:bodyPr/>
                    <a:lstStyle/>
                    <a:p>
                      <a:pPr algn="ctr"/>
                      <a:r>
                        <a:rPr lang="zh-CN" altLang="en-US" sz="1100" b="0" dirty="0"/>
                        <a:t>材料</a:t>
                      </a:r>
                    </a:p>
                  </a:txBody>
                  <a:tcPr marL="51435" marR="51435" marT="25718" marB="25718" anchor="ctr"/>
                </a:tc>
                <a:tc>
                  <a:txBody>
                    <a:bodyPr/>
                    <a:lstStyle/>
                    <a:p>
                      <a:pPr algn="ctr"/>
                      <a:r>
                        <a:rPr lang="zh-CN" altLang="en-US" sz="1100" b="0" dirty="0"/>
                        <a:t>一次性使用</a:t>
                      </a:r>
                      <a:endParaRPr lang="en-US" altLang="zh-CN" sz="1100" b="0" dirty="0"/>
                    </a:p>
                    <a:p>
                      <a:pPr algn="ctr"/>
                      <a:r>
                        <a:rPr lang="zh-CN" altLang="en-US" sz="1100" b="0" dirty="0"/>
                        <a:t>（</a:t>
                      </a:r>
                      <a:r>
                        <a:rPr lang="en-US" altLang="zh-CN" sz="1100" b="0" dirty="0"/>
                        <a:t>1</a:t>
                      </a:r>
                      <a:r>
                        <a:rPr lang="zh-CN" altLang="en-US" sz="1100" b="0" dirty="0"/>
                        <a:t>或</a:t>
                      </a:r>
                      <a:r>
                        <a:rPr lang="en-US" altLang="zh-CN" sz="1100" b="0" dirty="0"/>
                        <a:t>2</a:t>
                      </a:r>
                      <a:r>
                        <a:rPr lang="zh-CN" altLang="en-US" sz="1100" b="0" dirty="0"/>
                        <a:t>个灭菌周期）</a:t>
                      </a:r>
                    </a:p>
                  </a:txBody>
                  <a:tcPr marL="51435" marR="51435" marT="25718" marB="25718" anchor="ctr"/>
                </a:tc>
                <a:tc>
                  <a:txBody>
                    <a:bodyPr/>
                    <a:lstStyle/>
                    <a:p>
                      <a:pPr algn="ctr"/>
                      <a:r>
                        <a:rPr lang="zh-CN" altLang="en-US" sz="1100" b="0" dirty="0"/>
                        <a:t>备注</a:t>
                      </a:r>
                    </a:p>
                  </a:txBody>
                  <a:tcPr marL="51435" marR="51435" marT="25718" marB="25718" anchor="ctr"/>
                </a:tc>
                <a:tc>
                  <a:txBody>
                    <a:bodyPr/>
                    <a:lstStyle/>
                    <a:p>
                      <a:pPr algn="ctr"/>
                      <a:r>
                        <a:rPr lang="zh-CN" altLang="en-US" sz="1100" b="0" dirty="0"/>
                        <a:t>重复灭菌</a:t>
                      </a:r>
                      <a:endParaRPr lang="en-US" altLang="zh-CN" sz="1100" b="0" dirty="0"/>
                    </a:p>
                    <a:p>
                      <a:pPr algn="ctr"/>
                      <a:r>
                        <a:rPr lang="en-US" altLang="zh-CN" sz="1100" b="0" dirty="0"/>
                        <a:t>(&gt;10</a:t>
                      </a:r>
                      <a:r>
                        <a:rPr lang="zh-CN" altLang="en-US" sz="1100" b="0" dirty="0"/>
                        <a:t>个灭菌周期）</a:t>
                      </a:r>
                    </a:p>
                  </a:txBody>
                  <a:tcPr marL="51435" marR="51435" marT="25718" marB="2571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b="0" dirty="0"/>
                        <a:t>备注</a:t>
                      </a:r>
                    </a:p>
                  </a:txBody>
                  <a:tcPr marL="51435" marR="51435" marT="25718" marB="25718" anchor="ctr"/>
                </a:tc>
                <a:extLst>
                  <a:ext uri="{0D108BD9-81ED-4DB2-BD59-A6C34878D82A}">
                    <a16:rowId xmlns:a16="http://schemas.microsoft.com/office/drawing/2014/main" xmlns="" val="3462253290"/>
                  </a:ext>
                </a:extLst>
              </a:tr>
              <a:tr h="531495">
                <a:tc>
                  <a:txBody>
                    <a:bodyPr/>
                    <a:lstStyle/>
                    <a:p>
                      <a:pPr lvl="0" algn="l"/>
                      <a:r>
                        <a:rPr lang="zh-CN" altLang="en-US" sz="1100" b="0" dirty="0"/>
                        <a:t>聚碳酸酯（</a:t>
                      </a:r>
                      <a:r>
                        <a:rPr lang="en-US" altLang="zh-CN" sz="1100" b="0" dirty="0"/>
                        <a:t>PC</a:t>
                      </a:r>
                      <a:r>
                        <a:rPr lang="zh-CN" altLang="en-US" sz="1100" b="0" dirty="0"/>
                        <a:t>）</a:t>
                      </a:r>
                    </a:p>
                  </a:txBody>
                  <a:tcPr marL="51435" marR="51435" marT="25718" marB="25718" anchor="ctr"/>
                </a:tc>
                <a:tc>
                  <a:txBody>
                    <a:bodyPr/>
                    <a:lstStyle/>
                    <a:p>
                      <a:pPr algn="ctr"/>
                      <a:r>
                        <a:rPr lang="zh-CN" altLang="en-US" sz="1100" b="0" dirty="0"/>
                        <a:t>优秀</a:t>
                      </a:r>
                    </a:p>
                  </a:txBody>
                  <a:tcPr marL="51435" marR="51435" marT="25718" marB="25718" anchor="ctr"/>
                </a:tc>
                <a:tc>
                  <a:txBody>
                    <a:bodyPr/>
                    <a:lstStyle/>
                    <a:p>
                      <a:pPr algn="l"/>
                      <a:r>
                        <a:rPr lang="zh-CN" altLang="en-US" sz="1100" b="0" dirty="0"/>
                        <a:t>在多次灭菌和处理后的延长时间内，某些材料可能会应力开裂，并且降低拉伸性能</a:t>
                      </a:r>
                    </a:p>
                  </a:txBody>
                  <a:tcPr marL="51435" marR="51435" marT="25718" marB="25718" anchor="ctr"/>
                </a:tc>
                <a:tc>
                  <a:txBody>
                    <a:bodyPr/>
                    <a:lstStyle/>
                    <a:p>
                      <a:pPr algn="ctr"/>
                      <a:r>
                        <a:rPr lang="zh-CN" altLang="en-US" sz="1100" b="0" dirty="0"/>
                        <a:t>适合</a:t>
                      </a:r>
                    </a:p>
                  </a:txBody>
                  <a:tcPr marL="51435" marR="51435" marT="25718" marB="2571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100" b="0" dirty="0"/>
                        <a:t>在多次灭菌后，某些材料可能会变脆、应力开裂，且降低拉伸性能</a:t>
                      </a:r>
                    </a:p>
                  </a:txBody>
                  <a:tcPr marL="51435" marR="51435" marT="25718" marB="25718" anchor="ctr"/>
                </a:tc>
                <a:extLst>
                  <a:ext uri="{0D108BD9-81ED-4DB2-BD59-A6C34878D82A}">
                    <a16:rowId xmlns:a16="http://schemas.microsoft.com/office/drawing/2014/main" xmlns="" val="1076948743"/>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饱和聚酯</a:t>
                      </a:r>
                    </a:p>
                  </a:txBody>
                  <a:tcPr marL="51435" marR="51435" marT="25718" marB="25718"/>
                </a:tc>
                <a:tc>
                  <a:txBody>
                    <a:bodyPr/>
                    <a:lstStyle/>
                    <a:p>
                      <a:pPr lvl="0" algn="ctr"/>
                      <a:r>
                        <a:rPr lang="zh-CN" altLang="en-US" sz="1100" dirty="0"/>
                        <a:t>优秀</a:t>
                      </a:r>
                    </a:p>
                  </a:txBody>
                  <a:tcPr marL="51435" marR="51435" marT="25718" marB="25718" anchor="ctr"/>
                </a:tc>
                <a:tc>
                  <a:txBody>
                    <a:bodyPr/>
                    <a:lstStyle/>
                    <a:p>
                      <a:pPr lvl="0" algn="l"/>
                      <a:r>
                        <a:rPr lang="zh-CN" altLang="en-US" sz="1100" dirty="0"/>
                        <a:t>相容</a:t>
                      </a:r>
                    </a:p>
                  </a:txBody>
                  <a:tcPr marL="51435" marR="51435" marT="25718" marB="25718"/>
                </a:tc>
                <a:tc>
                  <a:txBody>
                    <a:bodyPr/>
                    <a:lstStyle/>
                    <a:p>
                      <a:pPr lvl="0" algn="ctr"/>
                      <a:r>
                        <a:rPr lang="zh-CN" altLang="en-US" sz="1100" dirty="0"/>
                        <a:t>适合</a:t>
                      </a:r>
                    </a:p>
                  </a:txBody>
                  <a:tcPr marL="51435" marR="51435" marT="25718" marB="25718"/>
                </a:tc>
                <a:tc>
                  <a:txBody>
                    <a:bodyPr/>
                    <a:lstStyle/>
                    <a:p>
                      <a:pPr lvl="0"/>
                      <a:endParaRPr lang="zh-CN" altLang="en-US" sz="1100" dirty="0"/>
                    </a:p>
                  </a:txBody>
                  <a:tcPr marL="51435" marR="51435" marT="25718" marB="25718"/>
                </a:tc>
                <a:extLst>
                  <a:ext uri="{0D108BD9-81ED-4DB2-BD59-A6C34878D82A}">
                    <a16:rowId xmlns:a16="http://schemas.microsoft.com/office/drawing/2014/main" xmlns="" val="3222379198"/>
                  </a:ext>
                </a:extLst>
              </a:tr>
              <a:tr h="371475">
                <a:tc>
                  <a:txBody>
                    <a:bodyPr/>
                    <a:lstStyle/>
                    <a:p>
                      <a:pPr marL="0" lvl="0" algn="l" defTabSz="914400" rtl="0" eaLnBrk="1" latinLnBrk="0" hangingPunct="1"/>
                      <a:r>
                        <a:rPr lang="zh-CN" altLang="en-US" sz="1100" b="0" kern="1200" dirty="0">
                          <a:solidFill>
                            <a:schemeClr val="dk1"/>
                          </a:solidFill>
                          <a:latin typeface="+mn-lt"/>
                          <a:ea typeface="+mn-ea"/>
                          <a:cs typeface="+mn-cs"/>
                        </a:rPr>
                        <a:t>聚乙烯（</a:t>
                      </a:r>
                      <a:r>
                        <a:rPr lang="en-US" altLang="zh-CN" sz="1100" b="0" kern="1200" dirty="0">
                          <a:solidFill>
                            <a:schemeClr val="dk1"/>
                          </a:solidFill>
                          <a:latin typeface="+mn-lt"/>
                          <a:ea typeface="+mn-ea"/>
                          <a:cs typeface="+mn-cs"/>
                        </a:rPr>
                        <a:t>PE</a:t>
                      </a:r>
                      <a:r>
                        <a:rPr lang="zh-CN" altLang="en-US" sz="1100" b="0" kern="1200" dirty="0">
                          <a:solidFill>
                            <a:schemeClr val="dk1"/>
                          </a:solidFill>
                          <a:latin typeface="+mn-lt"/>
                          <a:ea typeface="+mn-ea"/>
                          <a:cs typeface="+mn-cs"/>
                        </a:rPr>
                        <a:t>），各种密度</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t>优秀</a:t>
                      </a:r>
                    </a:p>
                  </a:txBody>
                  <a:tcPr marL="51435" marR="51435" marT="25718" marB="25718" anchor="ctr"/>
                </a:tc>
                <a:tc>
                  <a:txBody>
                    <a:bodyPr/>
                    <a:lstStyle/>
                    <a:p>
                      <a:pPr lvl="0" algn="l"/>
                      <a:r>
                        <a:rPr lang="zh-CN" altLang="en-US" sz="1100" dirty="0"/>
                        <a:t>通常相容，高密度的聚乙烯可能损失一些拉伸性能</a:t>
                      </a:r>
                    </a:p>
                  </a:txBody>
                  <a:tcPr marL="51435" marR="51435" marT="25718" marB="25718"/>
                </a:tc>
                <a:tc>
                  <a:txBody>
                    <a:bodyPr/>
                    <a:lstStyle/>
                    <a:p>
                      <a:pPr lvl="0" algn="ctr"/>
                      <a:r>
                        <a:rPr lang="zh-CN" altLang="en-US" sz="1100" dirty="0"/>
                        <a:t>适合</a:t>
                      </a:r>
                    </a:p>
                  </a:txBody>
                  <a:tcPr marL="51435" marR="51435" marT="25718" marB="25718" anchor="ctr"/>
                </a:tc>
                <a:tc>
                  <a:txBody>
                    <a:bodyPr/>
                    <a:lstStyle/>
                    <a:p>
                      <a:pPr lvl="0" algn="l"/>
                      <a:r>
                        <a:rPr lang="zh-CN" altLang="en-US" sz="1100" dirty="0"/>
                        <a:t>通常相容，高密度的聚乙烯可能损失一些拉伸性能</a:t>
                      </a:r>
                    </a:p>
                  </a:txBody>
                  <a:tcPr marL="51435" marR="51435" marT="25718" marB="25718"/>
                </a:tc>
                <a:extLst>
                  <a:ext uri="{0D108BD9-81ED-4DB2-BD59-A6C34878D82A}">
                    <a16:rowId xmlns:a16="http://schemas.microsoft.com/office/drawing/2014/main" xmlns="" val="2417870592"/>
                  </a:ext>
                </a:extLst>
              </a:tr>
              <a:tr h="531495">
                <a:tc>
                  <a:txBody>
                    <a:bodyPr/>
                    <a:lstStyle/>
                    <a:p>
                      <a:pPr marL="0" lvl="1" algn="l" defTabSz="914400" rtl="0" eaLnBrk="1" latinLnBrk="0" hangingPunct="1"/>
                      <a:r>
                        <a:rPr lang="zh-CN" altLang="en-US" sz="1100" b="0" kern="1200" dirty="0">
                          <a:solidFill>
                            <a:schemeClr val="dk1"/>
                          </a:solidFill>
                          <a:latin typeface="+mn-lt"/>
                          <a:ea typeface="+mn-ea"/>
                          <a:cs typeface="+mn-cs"/>
                        </a:rPr>
                        <a:t>聚酰亚胺（如聚醚酰亚胺）</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mn-lt"/>
                          <a:ea typeface="+mn-ea"/>
                          <a:cs typeface="+mn-cs"/>
                        </a:rPr>
                        <a:t>优秀</a:t>
                      </a:r>
                    </a:p>
                  </a:txBody>
                  <a:tcPr marL="51435" marR="51435" marT="25718" marB="25718"/>
                </a:tc>
                <a:tc>
                  <a:txBody>
                    <a:bodyPr/>
                    <a:lstStyle/>
                    <a:p>
                      <a:pPr lvl="0" algn="l"/>
                      <a:r>
                        <a:rPr lang="zh-CN" altLang="en-US" sz="1100" dirty="0"/>
                        <a:t>取决于形状和应用。很薄的管路可能存在相容性问题。厚结构材料一般是相容的</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t>适合</a:t>
                      </a:r>
                    </a:p>
                  </a:txBody>
                  <a:tcPr marL="51435" marR="51435" marT="25718" marB="25718"/>
                </a:tc>
                <a:tc>
                  <a:txBody>
                    <a:bodyPr/>
                    <a:lstStyle/>
                    <a:p>
                      <a:pPr lvl="0"/>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14620718"/>
                  </a:ext>
                </a:extLst>
              </a:tr>
              <a:tr h="225564">
                <a:tc>
                  <a:txBody>
                    <a:bodyPr/>
                    <a:lstStyle/>
                    <a:p>
                      <a:pPr marL="0" lvl="1" algn="l" defTabSz="914400" rtl="0" eaLnBrk="1" latinLnBrk="0" hangingPunct="1"/>
                      <a:r>
                        <a:rPr lang="zh-CN" altLang="en-US" sz="1100" b="0" kern="1200" dirty="0">
                          <a:solidFill>
                            <a:schemeClr val="dk1"/>
                          </a:solidFill>
                          <a:latin typeface="+mn-lt"/>
                          <a:ea typeface="+mn-ea"/>
                          <a:cs typeface="+mn-cs"/>
                        </a:rPr>
                        <a:t>聚酮（如聚醚醚酮）</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mn-lt"/>
                          <a:ea typeface="+mn-ea"/>
                          <a:cs typeface="+mn-cs"/>
                        </a:rPr>
                        <a:t>优秀</a:t>
                      </a:r>
                    </a:p>
                  </a:txBody>
                  <a:tcPr marL="51435" marR="51435" marT="25718" marB="2571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100" dirty="0"/>
                        <a:t>相容</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t>适合</a:t>
                      </a:r>
                    </a:p>
                  </a:txBody>
                  <a:tcPr marL="51435" marR="51435" marT="25718" marB="25718"/>
                </a:tc>
                <a:tc>
                  <a:txBody>
                    <a:bodyPr/>
                    <a:lstStyle/>
                    <a:p>
                      <a:pPr lvl="0"/>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700658341"/>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聚丙烯（</a:t>
                      </a:r>
                      <a:r>
                        <a:rPr lang="en-US" altLang="zh-CN" sz="1100" b="0" kern="1200" dirty="0">
                          <a:solidFill>
                            <a:schemeClr val="dk1"/>
                          </a:solidFill>
                          <a:latin typeface="+mn-lt"/>
                          <a:ea typeface="+mn-ea"/>
                          <a:cs typeface="+mn-cs"/>
                        </a:rPr>
                        <a:t>PP</a:t>
                      </a:r>
                      <a:r>
                        <a:rPr lang="zh-CN" altLang="en-US" sz="1100" b="0" kern="1200" dirty="0">
                          <a:solidFill>
                            <a:schemeClr val="dk1"/>
                          </a:solidFill>
                          <a:latin typeface="+mn-lt"/>
                          <a:ea typeface="+mn-ea"/>
                          <a:cs typeface="+mn-cs"/>
                        </a:rPr>
                        <a:t>）</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tc>
                  <a:txBody>
                    <a:bodyPr/>
                    <a:lstStyle/>
                    <a:p>
                      <a:pPr algn="l"/>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tc>
                  <a:txBody>
                    <a:bodyPr/>
                    <a:lstStyle/>
                    <a:p>
                      <a:endParaRPr lang="zh-CN" altLang="en-US" sz="1100" dirty="0"/>
                    </a:p>
                  </a:txBody>
                  <a:tcPr marL="51435" marR="51435" marT="25718" marB="25718"/>
                </a:tc>
                <a:extLst>
                  <a:ext uri="{0D108BD9-81ED-4DB2-BD59-A6C34878D82A}">
                    <a16:rowId xmlns:a16="http://schemas.microsoft.com/office/drawing/2014/main" xmlns="" val="2699378450"/>
                  </a:ext>
                </a:extLst>
              </a:tr>
              <a:tr h="531495">
                <a:tc>
                  <a:txBody>
                    <a:bodyPr/>
                    <a:lstStyle/>
                    <a:p>
                      <a:pPr marL="457200" lvl="2" algn="l" defTabSz="914400" rtl="0" eaLnBrk="1" latinLnBrk="0" hangingPunct="1"/>
                      <a:r>
                        <a:rPr lang="zh-CN" altLang="en-US" sz="1100" b="0" kern="1200" dirty="0">
                          <a:solidFill>
                            <a:schemeClr val="dk1"/>
                          </a:solidFill>
                          <a:latin typeface="+mn-lt"/>
                          <a:ea typeface="+mn-ea"/>
                          <a:cs typeface="+mn-cs"/>
                        </a:rPr>
                        <a:t>自然的</a:t>
                      </a:r>
                      <a:r>
                        <a:rPr lang="en-US" altLang="zh-CN" sz="1100" b="0" kern="1200" dirty="0">
                          <a:solidFill>
                            <a:schemeClr val="dk1"/>
                          </a:solidFill>
                          <a:latin typeface="+mn-lt"/>
                          <a:ea typeface="+mn-ea"/>
                          <a:cs typeface="+mn-cs"/>
                        </a:rPr>
                        <a:t>PP</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mn-lt"/>
                          <a:ea typeface="+mn-ea"/>
                          <a:cs typeface="+mn-cs"/>
                        </a:rPr>
                        <a:t>优秀</a:t>
                      </a:r>
                    </a:p>
                  </a:txBody>
                  <a:tcPr marL="51435" marR="51435" marT="25718" marB="2571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100" dirty="0"/>
                        <a:t>可能对拉伸系数存在长期影响</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t>适合</a:t>
                      </a:r>
                    </a:p>
                  </a:txBody>
                  <a:tcPr marL="51435" marR="51435" marT="25718" marB="25718"/>
                </a:tc>
                <a:tc>
                  <a:txBody>
                    <a:bodyPr/>
                    <a:lstStyle/>
                    <a:p>
                      <a:pPr lvl="0"/>
                      <a:r>
                        <a:rPr lang="zh-CN" altLang="en-US" sz="1100" dirty="0"/>
                        <a:t>对于多次灭菌周期的相容性，供应商的资料会不同。有报告称拉伸性能损失多达</a:t>
                      </a:r>
                      <a:r>
                        <a:rPr lang="en-US" altLang="zh-CN" sz="1100" dirty="0"/>
                        <a:t>20%</a:t>
                      </a:r>
                      <a:endParaRPr lang="zh-CN" altLang="en-US" sz="1100" dirty="0"/>
                    </a:p>
                  </a:txBody>
                  <a:tcPr marL="51435" marR="51435" marT="25718" marB="25718"/>
                </a:tc>
                <a:extLst>
                  <a:ext uri="{0D108BD9-81ED-4DB2-BD59-A6C34878D82A}">
                    <a16:rowId xmlns:a16="http://schemas.microsoft.com/office/drawing/2014/main" xmlns="" val="281351783"/>
                  </a:ext>
                </a:extLst>
              </a:tr>
              <a:tr h="211455">
                <a:tc>
                  <a:txBody>
                    <a:bodyPr/>
                    <a:lstStyle/>
                    <a:p>
                      <a:pPr marL="457200" lvl="2" algn="l" defTabSz="914400" rtl="0" eaLnBrk="1" latinLnBrk="0" hangingPunct="1"/>
                      <a:r>
                        <a:rPr lang="zh-CN" altLang="en-US" sz="1100" b="0" kern="1200" dirty="0">
                          <a:solidFill>
                            <a:schemeClr val="dk1"/>
                          </a:solidFill>
                          <a:latin typeface="+mn-lt"/>
                          <a:ea typeface="+mn-ea"/>
                          <a:cs typeface="+mn-cs"/>
                        </a:rPr>
                        <a:t>稳定化的</a:t>
                      </a:r>
                      <a:r>
                        <a:rPr lang="en-US" altLang="zh-CN" sz="1100" b="0" kern="1200" dirty="0">
                          <a:solidFill>
                            <a:schemeClr val="dk1"/>
                          </a:solidFill>
                          <a:latin typeface="+mn-lt"/>
                          <a:ea typeface="+mn-ea"/>
                          <a:cs typeface="+mn-cs"/>
                        </a:rPr>
                        <a:t>PP</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mn-lt"/>
                          <a:ea typeface="+mn-ea"/>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t>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4040772946"/>
                  </a:ext>
                </a:extLst>
              </a:tr>
              <a:tr h="371475">
                <a:tc>
                  <a:txBody>
                    <a:bodyPr/>
                    <a:lstStyle/>
                    <a:p>
                      <a:pPr marL="0" lvl="1" algn="l" defTabSz="914400" rtl="0" eaLnBrk="1" latinLnBrk="0" hangingPunct="1"/>
                      <a:r>
                        <a:rPr lang="zh-CN" altLang="en-US" sz="1100" b="0" kern="1200" dirty="0">
                          <a:solidFill>
                            <a:schemeClr val="dk1"/>
                          </a:solidFill>
                          <a:latin typeface="+mn-lt"/>
                          <a:ea typeface="+mn-ea"/>
                          <a:cs typeface="+mn-cs"/>
                        </a:rPr>
                        <a:t>聚苯乙烯（</a:t>
                      </a:r>
                      <a:r>
                        <a:rPr lang="en-US" altLang="zh-CN" sz="1100" b="0" kern="1200" dirty="0">
                          <a:solidFill>
                            <a:schemeClr val="dk1"/>
                          </a:solidFill>
                          <a:latin typeface="+mn-lt"/>
                          <a:ea typeface="+mn-ea"/>
                          <a:cs typeface="+mn-cs"/>
                        </a:rPr>
                        <a:t>PS</a:t>
                      </a:r>
                      <a:r>
                        <a:rPr lang="zh-CN" altLang="en-US" sz="1100" b="0" kern="1200" dirty="0">
                          <a:solidFill>
                            <a:schemeClr val="dk1"/>
                          </a:solidFill>
                          <a:latin typeface="+mn-lt"/>
                          <a:ea typeface="+mn-ea"/>
                          <a:cs typeface="+mn-cs"/>
                        </a:rPr>
                        <a:t>）</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次等至良好</a:t>
                      </a:r>
                    </a:p>
                  </a:txBody>
                  <a:tcPr marL="51435" marR="51435" marT="25718" marB="25718"/>
                </a:tc>
                <a:tc>
                  <a:txBody>
                    <a:bodyPr/>
                    <a:lstStyle/>
                    <a:p>
                      <a:pPr algn="l"/>
                      <a:r>
                        <a:rPr lang="zh-CN" altLang="en-US" sz="1100" dirty="0"/>
                        <a:t>有些报告称一些材料有脆化和损失拉伸强度</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t>不适合</a:t>
                      </a:r>
                    </a:p>
                  </a:txBody>
                  <a:tcPr marL="51435" marR="51435" marT="25718" marB="25718"/>
                </a:tc>
                <a:tc>
                  <a:txBody>
                    <a:bodyPr/>
                    <a:lstStyle/>
                    <a:p>
                      <a:r>
                        <a:rPr lang="zh-CN" altLang="en-US" sz="1100" dirty="0"/>
                        <a:t>通常不推荐多次灭菌</a:t>
                      </a:r>
                    </a:p>
                  </a:txBody>
                  <a:tcPr marL="51435" marR="51435" marT="25718" marB="25718"/>
                </a:tc>
                <a:extLst>
                  <a:ext uri="{0D108BD9-81ED-4DB2-BD59-A6C34878D82A}">
                    <a16:rowId xmlns:a16="http://schemas.microsoft.com/office/drawing/2014/main" xmlns="" val="235932994"/>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聚砜树脂</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mn-lt"/>
                          <a:ea typeface="+mn-ea"/>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t>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231373073"/>
                  </a:ext>
                </a:extLst>
              </a:tr>
              <a:tr h="371475">
                <a:tc>
                  <a:txBody>
                    <a:bodyPr/>
                    <a:lstStyle/>
                    <a:p>
                      <a:pPr marL="0" lvl="1" algn="l" defTabSz="914400" rtl="0" eaLnBrk="1" latinLnBrk="0" hangingPunct="1"/>
                      <a:r>
                        <a:rPr lang="zh-CN" altLang="en-US" sz="1100" b="0" kern="1200" dirty="0">
                          <a:solidFill>
                            <a:schemeClr val="dk1"/>
                          </a:solidFill>
                          <a:latin typeface="+mn-lt"/>
                          <a:ea typeface="+mn-ea"/>
                          <a:cs typeface="+mn-cs"/>
                        </a:rPr>
                        <a:t>聚氨酯（</a:t>
                      </a:r>
                      <a:r>
                        <a:rPr lang="en-US" altLang="zh-CN" sz="1100" b="0" kern="1200" dirty="0">
                          <a:solidFill>
                            <a:schemeClr val="dk1"/>
                          </a:solidFill>
                          <a:latin typeface="+mn-lt"/>
                          <a:ea typeface="+mn-ea"/>
                          <a:cs typeface="+mn-cs"/>
                        </a:rPr>
                        <a:t>PU</a:t>
                      </a:r>
                      <a:r>
                        <a:rPr lang="zh-CN" altLang="en-US" sz="1100" b="0" kern="1200" dirty="0">
                          <a:solidFill>
                            <a:schemeClr val="dk1"/>
                          </a:solidFill>
                          <a:latin typeface="+mn-lt"/>
                          <a:ea typeface="+mn-ea"/>
                          <a:cs typeface="+mn-cs"/>
                        </a:rPr>
                        <a:t>）</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mn-lt"/>
                          <a:ea typeface="+mn-ea"/>
                          <a:cs typeface="+mn-cs"/>
                        </a:rPr>
                        <a:t>次等至良好</a:t>
                      </a:r>
                    </a:p>
                  </a:txBody>
                  <a:tcPr marL="51435" marR="51435" marT="25718" marB="25718"/>
                </a:tc>
                <a:tc>
                  <a:txBody>
                    <a:bodyPr/>
                    <a:lstStyle/>
                    <a:p>
                      <a:pPr algn="l"/>
                      <a:r>
                        <a:rPr lang="zh-CN" altLang="en-US" sz="1100" dirty="0"/>
                        <a:t>性能取决于形式、固化条件，材料厚度和最终使用应力</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t>适合</a:t>
                      </a:r>
                    </a:p>
                  </a:txBody>
                  <a:tcPr marL="51435" marR="51435" marT="25718" marB="2571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100" dirty="0"/>
                        <a:t>性能取决于形式、固化条件，材料厚度和最终使用应力</a:t>
                      </a:r>
                    </a:p>
                  </a:txBody>
                  <a:tcPr marL="51435" marR="51435" marT="25718" marB="25718"/>
                </a:tc>
                <a:extLst>
                  <a:ext uri="{0D108BD9-81ED-4DB2-BD59-A6C34878D82A}">
                    <a16:rowId xmlns:a16="http://schemas.microsoft.com/office/drawing/2014/main" xmlns="" val="1773189654"/>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聚醋酸乙烯酯（</a:t>
                      </a:r>
                      <a:r>
                        <a:rPr lang="en-US" altLang="zh-CN" sz="1100" b="0" kern="1200" dirty="0">
                          <a:solidFill>
                            <a:schemeClr val="dk1"/>
                          </a:solidFill>
                          <a:latin typeface="+mn-lt"/>
                          <a:ea typeface="+mn-ea"/>
                          <a:cs typeface="+mn-cs"/>
                        </a:rPr>
                        <a:t>PVA</a:t>
                      </a:r>
                      <a:r>
                        <a:rPr lang="zh-CN" altLang="en-US" sz="1100" b="0" kern="1200" dirty="0">
                          <a:solidFill>
                            <a:schemeClr val="dk1"/>
                          </a:solidFill>
                          <a:latin typeface="+mn-lt"/>
                          <a:ea typeface="+mn-ea"/>
                          <a:cs typeface="+mn-cs"/>
                        </a:rPr>
                        <a:t>）</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mn-lt"/>
                          <a:ea typeface="+mn-ea"/>
                          <a:cs typeface="+mn-cs"/>
                        </a:rPr>
                        <a:t>次等</a:t>
                      </a: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t>不适合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3955587975"/>
                  </a:ext>
                </a:extLst>
              </a:tr>
            </a:tbl>
          </a:graphicData>
        </a:graphic>
      </p:graphicFrame>
      <p:sp>
        <p:nvSpPr>
          <p:cNvPr id="5" name="文本框 4">
            <a:extLst>
              <a:ext uri="{FF2B5EF4-FFF2-40B4-BE49-F238E27FC236}">
                <a16:creationId xmlns:a16="http://schemas.microsoft.com/office/drawing/2014/main" xmlns="" id="{55968320-00AC-42EA-9620-295066D473DE}"/>
              </a:ext>
            </a:extLst>
          </p:cNvPr>
          <p:cNvSpPr txBox="1"/>
          <p:nvPr/>
        </p:nvSpPr>
        <p:spPr>
          <a:xfrm>
            <a:off x="0" y="1340768"/>
            <a:ext cx="9144000" cy="553998"/>
          </a:xfrm>
          <a:prstGeom prst="rect">
            <a:avLst/>
          </a:prstGeom>
          <a:noFill/>
        </p:spPr>
        <p:txBody>
          <a:bodyPr wrap="square" rtlCol="0">
            <a:spAutoFit/>
          </a:bodyPr>
          <a:lstStyle/>
          <a:p>
            <a:pPr algn="ctr"/>
            <a:r>
              <a:rPr lang="en-US" altLang="zh-CN" sz="3000" dirty="0">
                <a:solidFill>
                  <a:srgbClr val="0070C0"/>
                </a:solidFill>
              </a:rPr>
              <a:t>ETO</a:t>
            </a:r>
            <a:r>
              <a:rPr lang="zh-CN" altLang="en-US" sz="3000" dirty="0">
                <a:solidFill>
                  <a:srgbClr val="0070C0"/>
                </a:solidFill>
              </a:rPr>
              <a:t>灭菌过程和材料的相容性</a:t>
            </a:r>
          </a:p>
        </p:txBody>
      </p:sp>
    </p:spTree>
    <p:extLst>
      <p:ext uri="{BB962C8B-B14F-4D97-AF65-F5344CB8AC3E}">
        <p14:creationId xmlns:p14="http://schemas.microsoft.com/office/powerpoint/2010/main" val="2350121553"/>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a:extLst>
              <a:ext uri="{FF2B5EF4-FFF2-40B4-BE49-F238E27FC236}">
                <a16:creationId xmlns:a16="http://schemas.microsoft.com/office/drawing/2014/main" xmlns="" id="{2FAB8F35-7759-4898-9C2D-541014978323}"/>
              </a:ext>
            </a:extLst>
          </p:cNvPr>
          <p:cNvGraphicFramePr>
            <a:graphicFrameLocks/>
          </p:cNvGraphicFramePr>
          <p:nvPr>
            <p:extLst>
              <p:ext uri="{D42A27DB-BD31-4B8C-83A1-F6EECF244321}">
                <p14:modId xmlns:p14="http://schemas.microsoft.com/office/powerpoint/2010/main" val="909469567"/>
              </p:ext>
            </p:extLst>
          </p:nvPr>
        </p:nvGraphicFramePr>
        <p:xfrm>
          <a:off x="449981" y="1912318"/>
          <a:ext cx="8244039" cy="4541018"/>
        </p:xfrm>
        <a:graphic>
          <a:graphicData uri="http://schemas.openxmlformats.org/drawingml/2006/table">
            <a:tbl>
              <a:tblPr firstRow="1" bandRow="1">
                <a:tableStyleId>{5C22544A-7EE6-4342-B048-85BDC9FD1C3A}</a:tableStyleId>
              </a:tblPr>
              <a:tblGrid>
                <a:gridCol w="1790804">
                  <a:extLst>
                    <a:ext uri="{9D8B030D-6E8A-4147-A177-3AD203B41FA5}">
                      <a16:colId xmlns:a16="http://schemas.microsoft.com/office/drawing/2014/main" xmlns="" val="3664490747"/>
                    </a:ext>
                  </a:extLst>
                </a:gridCol>
                <a:gridCol w="1275314">
                  <a:extLst>
                    <a:ext uri="{9D8B030D-6E8A-4147-A177-3AD203B41FA5}">
                      <a16:colId xmlns:a16="http://schemas.microsoft.com/office/drawing/2014/main" xmlns="" val="3540390913"/>
                    </a:ext>
                  </a:extLst>
                </a:gridCol>
                <a:gridCol w="2582351">
                  <a:extLst>
                    <a:ext uri="{9D8B030D-6E8A-4147-A177-3AD203B41FA5}">
                      <a16:colId xmlns:a16="http://schemas.microsoft.com/office/drawing/2014/main" xmlns="" val="2884145474"/>
                    </a:ext>
                  </a:extLst>
                </a:gridCol>
                <a:gridCol w="1015176">
                  <a:extLst>
                    <a:ext uri="{9D8B030D-6E8A-4147-A177-3AD203B41FA5}">
                      <a16:colId xmlns:a16="http://schemas.microsoft.com/office/drawing/2014/main" xmlns="" val="1421489754"/>
                    </a:ext>
                  </a:extLst>
                </a:gridCol>
                <a:gridCol w="1580394">
                  <a:extLst>
                    <a:ext uri="{9D8B030D-6E8A-4147-A177-3AD203B41FA5}">
                      <a16:colId xmlns:a16="http://schemas.microsoft.com/office/drawing/2014/main" xmlns="" val="584706878"/>
                    </a:ext>
                  </a:extLst>
                </a:gridCol>
              </a:tblGrid>
              <a:tr h="462866">
                <a:tc>
                  <a:txBody>
                    <a:bodyPr/>
                    <a:lstStyle/>
                    <a:p>
                      <a:pPr algn="ctr"/>
                      <a:r>
                        <a:rPr lang="zh-CN" altLang="en-US" sz="1100" b="0" dirty="0"/>
                        <a:t>材料</a:t>
                      </a:r>
                    </a:p>
                  </a:txBody>
                  <a:tcPr marL="51435" marR="51435" marT="25718" marB="25718" anchor="ctr"/>
                </a:tc>
                <a:tc>
                  <a:txBody>
                    <a:bodyPr/>
                    <a:lstStyle/>
                    <a:p>
                      <a:pPr algn="ctr"/>
                      <a:r>
                        <a:rPr lang="zh-CN" altLang="en-US" sz="1100" b="0"/>
                        <a:t>一次性使用</a:t>
                      </a:r>
                      <a:endParaRPr lang="en-US" altLang="zh-CN" sz="1100" b="0"/>
                    </a:p>
                    <a:p>
                      <a:pPr algn="ctr"/>
                      <a:r>
                        <a:rPr lang="zh-CN" altLang="en-US" sz="1100" b="0"/>
                        <a:t>（</a:t>
                      </a:r>
                      <a:r>
                        <a:rPr lang="en-US" altLang="zh-CN" sz="1100" b="0"/>
                        <a:t>1</a:t>
                      </a:r>
                      <a:r>
                        <a:rPr lang="zh-CN" altLang="en-US" sz="1100" b="0"/>
                        <a:t>或</a:t>
                      </a:r>
                      <a:r>
                        <a:rPr lang="en-US" altLang="zh-CN" sz="1100" b="0"/>
                        <a:t>2</a:t>
                      </a:r>
                      <a:r>
                        <a:rPr lang="zh-CN" altLang="en-US" sz="1100" b="0"/>
                        <a:t>个灭菌周期）</a:t>
                      </a:r>
                      <a:endParaRPr lang="zh-CN" altLang="en-US" sz="1100"/>
                    </a:p>
                  </a:txBody>
                  <a:tcPr marL="51435" marR="51435" marT="25718" marB="25718" anchor="ctr"/>
                </a:tc>
                <a:tc>
                  <a:txBody>
                    <a:bodyPr/>
                    <a:lstStyle/>
                    <a:p>
                      <a:pPr algn="ctr"/>
                      <a:r>
                        <a:rPr lang="zh-CN" altLang="en-US" sz="1100" b="0" dirty="0"/>
                        <a:t>备注</a:t>
                      </a:r>
                    </a:p>
                  </a:txBody>
                  <a:tcPr marL="51435" marR="51435" marT="25718" marB="25718" anchor="ctr"/>
                </a:tc>
                <a:tc>
                  <a:txBody>
                    <a:bodyPr/>
                    <a:lstStyle/>
                    <a:p>
                      <a:pPr algn="ctr"/>
                      <a:r>
                        <a:rPr lang="zh-CN" altLang="en-US" sz="1100" b="0"/>
                        <a:t>重复灭菌</a:t>
                      </a:r>
                      <a:endParaRPr lang="en-US" altLang="zh-CN" sz="1100" b="0"/>
                    </a:p>
                    <a:p>
                      <a:pPr algn="ctr"/>
                      <a:r>
                        <a:rPr lang="en-US" altLang="zh-CN" sz="1100" b="0"/>
                        <a:t>(&gt;10</a:t>
                      </a:r>
                      <a:r>
                        <a:rPr lang="zh-CN" altLang="en-US" sz="1100" b="0"/>
                        <a:t>个灭菌周期）</a:t>
                      </a:r>
                      <a:endParaRPr lang="zh-CN" altLang="en-US" sz="1100" b="0" dirty="0"/>
                    </a:p>
                  </a:txBody>
                  <a:tcPr marL="51435" marR="51435" marT="25718" marB="25718" anchor="ctr"/>
                </a:tc>
                <a:tc>
                  <a:txBody>
                    <a:bodyPr/>
                    <a:lstStyle/>
                    <a:p>
                      <a:pPr algn="ctr"/>
                      <a:r>
                        <a:rPr lang="zh-CN" altLang="en-US" sz="1100" b="0"/>
                        <a:t>备注</a:t>
                      </a:r>
                      <a:endParaRPr lang="zh-CN" altLang="en-US" sz="1100" b="0" dirty="0"/>
                    </a:p>
                  </a:txBody>
                  <a:tcPr marL="51435" marR="51435" marT="25718" marB="25718" anchor="ctr"/>
                </a:tc>
                <a:extLst>
                  <a:ext uri="{0D108BD9-81ED-4DB2-BD59-A6C34878D82A}">
                    <a16:rowId xmlns:a16="http://schemas.microsoft.com/office/drawing/2014/main" xmlns="" val="3462253290"/>
                  </a:ext>
                </a:extLst>
              </a:tr>
              <a:tr h="229994">
                <a:tc>
                  <a:txBody>
                    <a:bodyPr/>
                    <a:lstStyle/>
                    <a:p>
                      <a:pPr lvl="0" algn="l"/>
                      <a:r>
                        <a:rPr lang="zh-CN" altLang="en-US" sz="1100" b="0" dirty="0"/>
                        <a:t>聚氯乙烯（</a:t>
                      </a:r>
                      <a:r>
                        <a:rPr lang="en-US" altLang="zh-CN" sz="1100" b="0" dirty="0"/>
                        <a:t>PVC</a:t>
                      </a:r>
                      <a:r>
                        <a:rPr lang="zh-CN" altLang="en-US" sz="1100" b="0" dirty="0"/>
                        <a:t>）</a:t>
                      </a:r>
                    </a:p>
                  </a:txBody>
                  <a:tcPr marL="51435" marR="51435" marT="25718" marB="25718" anchor="ctr"/>
                </a:tc>
                <a:tc>
                  <a:txBody>
                    <a:bodyPr/>
                    <a:lstStyle/>
                    <a:p>
                      <a:pPr algn="ctr"/>
                      <a:r>
                        <a:rPr kumimoji="0" lang="zh-CN" altLang="en-US" sz="1100" b="0" i="0" u="none" strike="noStrike" kern="1200" cap="none" spc="0" normalizeH="0" baseline="0" noProof="0" dirty="0">
                          <a:ln>
                            <a:noFill/>
                          </a:ln>
                          <a:solidFill>
                            <a:prstClr val="black"/>
                          </a:solidFill>
                          <a:effectLst/>
                          <a:uLnTx/>
                          <a:uFillTx/>
                          <a:latin typeface="+mn-lt"/>
                          <a:ea typeface="+mn-ea"/>
                          <a:cs typeface="+mn-cs"/>
                        </a:rPr>
                        <a:t>优秀</a:t>
                      </a:r>
                      <a:endParaRPr lang="zh-CN" altLang="en-US" sz="1100" dirty="0"/>
                    </a:p>
                  </a:txBody>
                  <a:tcPr marL="51435" marR="51435" marT="25718" marB="25718"/>
                </a:tc>
                <a:tc>
                  <a:txBody>
                    <a:bodyPr/>
                    <a:lstStyle/>
                    <a:p>
                      <a:pPr lvl="0" algn="l"/>
                      <a:r>
                        <a:rPr lang="zh-CN" altLang="en-US" sz="1100"/>
                        <a:t>硬质</a:t>
                      </a:r>
                      <a:r>
                        <a:rPr lang="en-US" altLang="zh-CN" sz="1100"/>
                        <a:t>PVC</a:t>
                      </a:r>
                      <a:r>
                        <a:rPr lang="zh-CN" altLang="en-US" sz="1100"/>
                        <a:t>灭菌后可能会降低冲击抗力</a:t>
                      </a:r>
                      <a:endParaRPr lang="zh-CN" altLang="en-US" sz="1100" b="0" dirty="0"/>
                    </a:p>
                  </a:txBody>
                  <a:tcPr marL="51435" marR="51435" marT="25718" marB="25718"/>
                </a:tc>
                <a:tc>
                  <a:txBody>
                    <a:bodyPr/>
                    <a:lstStyle/>
                    <a:p>
                      <a:pPr lvl="0" algn="ctr"/>
                      <a:r>
                        <a:rPr lang="zh-CN" altLang="en-US" sz="1100" dirty="0"/>
                        <a:t>适合</a:t>
                      </a:r>
                      <a:endParaRPr lang="zh-CN" altLang="en-US" sz="1100" b="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0"/>
                        <a:t>-</a:t>
                      </a:r>
                      <a:endParaRPr lang="zh-CN" altLang="en-US" sz="1100" dirty="0"/>
                    </a:p>
                  </a:txBody>
                  <a:tcPr marL="51435" marR="51435" marT="25718" marB="25718" anchor="ctr"/>
                </a:tc>
                <a:extLst>
                  <a:ext uri="{0D108BD9-81ED-4DB2-BD59-A6C34878D82A}">
                    <a16:rowId xmlns:a16="http://schemas.microsoft.com/office/drawing/2014/main" xmlns="" val="1076948743"/>
                  </a:ext>
                </a:extLst>
              </a:tr>
              <a:tr h="371475">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zh-CN" altLang="en-US" sz="1100" b="0" dirty="0"/>
                        <a:t>聚氯乙烯（</a:t>
                      </a:r>
                      <a:r>
                        <a:rPr lang="en-US" altLang="zh-CN" sz="1100" b="0" dirty="0"/>
                        <a:t>PVC</a:t>
                      </a:r>
                      <a:r>
                        <a:rPr lang="zh-CN" altLang="en-US" sz="1100" b="0" dirty="0"/>
                        <a:t>）</a:t>
                      </a:r>
                      <a:r>
                        <a:rPr lang="zh-CN" altLang="en-US" sz="1100" b="0" kern="1200" dirty="0">
                          <a:solidFill>
                            <a:schemeClr val="dk1"/>
                          </a:solidFill>
                          <a:latin typeface="+mn-lt"/>
                          <a:ea typeface="+mn-ea"/>
                          <a:cs typeface="+mn-cs"/>
                        </a:rPr>
                        <a:t>，增塑的</a:t>
                      </a:r>
                      <a:endParaRPr lang="zh-CN" altLang="en-US" sz="1100" b="0" dirty="0"/>
                    </a:p>
                  </a:txBody>
                  <a:tcPr marL="51435" marR="51435" marT="25718" marB="25718"/>
                </a:tc>
                <a:tc>
                  <a:txBody>
                    <a:bodyPr/>
                    <a:lstStyle/>
                    <a:p>
                      <a:pPr algn="ctr"/>
                      <a:r>
                        <a:rPr kumimoji="0" lang="zh-CN" altLang="en-US" sz="1100" b="0" i="0" u="none" strike="noStrike" kern="1200" cap="none" spc="0" normalizeH="0" baseline="0" noProof="0" dirty="0">
                          <a:ln>
                            <a:noFill/>
                          </a:ln>
                          <a:solidFill>
                            <a:prstClr val="black"/>
                          </a:solidFill>
                          <a:effectLst/>
                          <a:uLnTx/>
                          <a:uFillTx/>
                          <a:latin typeface="+mn-lt"/>
                          <a:ea typeface="+mn-ea"/>
                          <a:cs typeface="+mn-cs"/>
                        </a:rPr>
                        <a:t>优秀</a:t>
                      </a:r>
                      <a:endParaRPr lang="zh-CN" altLang="en-US" sz="1100" dirty="0"/>
                    </a:p>
                  </a:txBody>
                  <a:tcPr marL="51435" marR="51435" marT="25718" marB="25718"/>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zh-CN" altLang="en-US" sz="1100" dirty="0"/>
                        <a:t>医疗级增塑管在解析前可能含有显著的残留量</a:t>
                      </a:r>
                      <a:endParaRPr lang="zh-CN" altLang="en-US" sz="1100" b="0" dirty="0"/>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100" dirty="0"/>
                        <a:t>适合</a:t>
                      </a:r>
                      <a:endParaRPr lang="zh-CN" altLang="en-US" sz="1100" b="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a:t>-</a:t>
                      </a:r>
                      <a:endParaRPr lang="zh-CN" altLang="en-US" sz="1100" dirty="0"/>
                    </a:p>
                  </a:txBody>
                  <a:tcPr marL="51435" marR="51435" marT="25718" marB="25718"/>
                </a:tc>
                <a:extLst>
                  <a:ext uri="{0D108BD9-81ED-4DB2-BD59-A6C34878D82A}">
                    <a16:rowId xmlns:a16="http://schemas.microsoft.com/office/drawing/2014/main" xmlns="" val="3222379198"/>
                  </a:ext>
                </a:extLst>
              </a:tr>
              <a:tr h="691515">
                <a:tc>
                  <a:txBody>
                    <a:bodyPr/>
                    <a:lstStyle/>
                    <a:p>
                      <a:pPr marL="0" lvl="0" algn="l" defTabSz="914400" rtl="0" eaLnBrk="1" latinLnBrk="0" hangingPunct="1"/>
                      <a:r>
                        <a:rPr lang="zh-CN" altLang="en-US" sz="1100" b="0" kern="1200" dirty="0">
                          <a:solidFill>
                            <a:schemeClr val="dk1"/>
                          </a:solidFill>
                          <a:latin typeface="+mn-lt"/>
                          <a:ea typeface="+mn-ea"/>
                          <a:cs typeface="+mn-cs"/>
                        </a:rPr>
                        <a:t>苯乙烯丙烯晴聚合物（</a:t>
                      </a:r>
                      <a:r>
                        <a:rPr lang="en-US" altLang="zh-CN" sz="1100" b="0" kern="1200" dirty="0">
                          <a:solidFill>
                            <a:schemeClr val="dk1"/>
                          </a:solidFill>
                          <a:latin typeface="+mn-lt"/>
                          <a:ea typeface="+mn-ea"/>
                          <a:cs typeface="+mn-cs"/>
                        </a:rPr>
                        <a:t>SAN</a:t>
                      </a:r>
                      <a:r>
                        <a:rPr lang="zh-CN" altLang="en-US" sz="1100" b="0" kern="1200" dirty="0">
                          <a:solidFill>
                            <a:schemeClr val="dk1"/>
                          </a:solidFill>
                          <a:latin typeface="+mn-lt"/>
                          <a:ea typeface="+mn-ea"/>
                          <a:cs typeface="+mn-cs"/>
                        </a:rPr>
                        <a:t>）</a:t>
                      </a:r>
                    </a:p>
                  </a:txBody>
                  <a:tcPr marL="51435" marR="51435" marT="25718" marB="25718"/>
                </a:tc>
                <a:tc>
                  <a:txBody>
                    <a:bodyPr/>
                    <a:lstStyle/>
                    <a:p>
                      <a:pPr algn="ctr"/>
                      <a:r>
                        <a:rPr lang="zh-CN" altLang="en-US" sz="1100" b="0" kern="1200" dirty="0">
                          <a:solidFill>
                            <a:schemeClr val="dk1"/>
                          </a:solidFill>
                          <a:latin typeface="+mn-lt"/>
                          <a:ea typeface="+mn-ea"/>
                          <a:cs typeface="+mn-cs"/>
                        </a:rPr>
                        <a:t>次等至良好</a:t>
                      </a:r>
                      <a:endParaRPr lang="zh-CN" altLang="en-US" sz="1100" dirty="0"/>
                    </a:p>
                  </a:txBody>
                  <a:tcPr marL="51435" marR="51435" marT="25718" marB="25718" anchor="ctr"/>
                </a:tc>
                <a:tc>
                  <a:txBody>
                    <a:bodyPr/>
                    <a:lstStyle/>
                    <a:p>
                      <a:pPr marL="0" lvl="0" algn="l" defTabSz="914400" rtl="0" eaLnBrk="1" latinLnBrk="0" hangingPunct="1"/>
                      <a:r>
                        <a:rPr lang="zh-CN" altLang="en-US" sz="1100" b="0" kern="1200" dirty="0">
                          <a:solidFill>
                            <a:schemeClr val="dk1"/>
                          </a:solidFill>
                          <a:latin typeface="+mn-lt"/>
                          <a:ea typeface="+mn-ea"/>
                          <a:cs typeface="+mn-cs"/>
                        </a:rPr>
                        <a:t>一般一个灭菌周期是可以接受的，但在多次灭菌后可能变脆和拉伸性能降低。在多次灭菌后，表面可能会表面破裂和应力开裂。</a:t>
                      </a:r>
                    </a:p>
                  </a:txBody>
                  <a:tcPr marL="51435" marR="51435" marT="25718" marB="25718" anchor="ctr"/>
                </a:tc>
                <a:tc>
                  <a:txBody>
                    <a:bodyPr/>
                    <a:lstStyle/>
                    <a:p>
                      <a:pPr marL="0" lvl="0" algn="ctr" defTabSz="914400" rtl="0" eaLnBrk="1" latinLnBrk="0" hangingPunct="1"/>
                      <a:r>
                        <a:rPr lang="zh-CN" altLang="en-US" sz="1100"/>
                        <a:t>不适合</a:t>
                      </a:r>
                      <a:endParaRPr lang="zh-CN" altLang="en-US" sz="1100" b="0" kern="1200" dirty="0">
                        <a:solidFill>
                          <a:schemeClr val="dk1"/>
                        </a:solidFill>
                        <a:latin typeface="+mn-lt"/>
                        <a:ea typeface="+mn-ea"/>
                        <a:cs typeface="+mn-cs"/>
                      </a:endParaRPr>
                    </a:p>
                  </a:txBody>
                  <a:tcPr marL="51435" marR="51435" marT="25718" marB="25718" anchor="ctr"/>
                </a:tc>
                <a:tc>
                  <a:txBody>
                    <a:bodyPr/>
                    <a:lstStyle/>
                    <a:p>
                      <a:pPr lvl="0" algn="l"/>
                      <a:r>
                        <a:rPr lang="zh-CN" altLang="en-US" sz="1100"/>
                        <a:t>多次灭菌后可能会变脆和降低拉伸性能。多次灭菌后表面可能会破裂和应力开裂。</a:t>
                      </a:r>
                      <a:endParaRPr lang="zh-CN" altLang="en-US" sz="1100" dirty="0"/>
                    </a:p>
                  </a:txBody>
                  <a:tcPr marL="51435" marR="51435" marT="25718" marB="25718" anchor="ctr"/>
                </a:tc>
                <a:extLst>
                  <a:ext uri="{0D108BD9-81ED-4DB2-BD59-A6C34878D82A}">
                    <a16:rowId xmlns:a16="http://schemas.microsoft.com/office/drawing/2014/main" xmlns="" val="2417870592"/>
                  </a:ext>
                </a:extLst>
              </a:tr>
              <a:tr h="211455">
                <a:tc>
                  <a:txBody>
                    <a:bodyPr/>
                    <a:lstStyle/>
                    <a:p>
                      <a:pPr marL="0" lvl="1" algn="l" defTabSz="914400" rtl="0" eaLnBrk="1" latinLnBrk="0" hangingPunct="1"/>
                      <a:r>
                        <a:rPr lang="zh-CN" altLang="en-US" sz="1100" b="0" kern="1200" dirty="0">
                          <a:solidFill>
                            <a:srgbClr val="FF0000"/>
                          </a:solidFill>
                          <a:latin typeface="+mn-lt"/>
                          <a:ea typeface="+mn-ea"/>
                          <a:cs typeface="+mn-cs"/>
                        </a:rPr>
                        <a:t>聚乙醇酸（</a:t>
                      </a:r>
                      <a:r>
                        <a:rPr lang="en-US" altLang="zh-CN" sz="1100" b="0" kern="1200" dirty="0">
                          <a:solidFill>
                            <a:srgbClr val="FF0000"/>
                          </a:solidFill>
                          <a:latin typeface="+mn-lt"/>
                          <a:ea typeface="+mn-ea"/>
                          <a:cs typeface="+mn-cs"/>
                        </a:rPr>
                        <a:t>PGA</a:t>
                      </a:r>
                      <a:r>
                        <a:rPr lang="zh-CN" altLang="en-US" sz="1100" b="0" kern="1200" dirty="0">
                          <a:solidFill>
                            <a:srgbClr val="FF0000"/>
                          </a:solidFill>
                          <a:latin typeface="+mn-lt"/>
                          <a:ea typeface="+mn-ea"/>
                          <a:cs typeface="+mn-cs"/>
                        </a:rPr>
                        <a:t>）</a:t>
                      </a:r>
                    </a:p>
                  </a:txBody>
                  <a:tcPr marL="51435" marR="51435" marT="25718" marB="25718"/>
                </a:tc>
                <a:tc>
                  <a:txBody>
                    <a:bodyPr/>
                    <a:lstStyle/>
                    <a:p>
                      <a:pPr algn="ctr"/>
                      <a:r>
                        <a:rPr lang="zh-CN" altLang="en-US" sz="1100" b="0" kern="1200" dirty="0">
                          <a:solidFill>
                            <a:srgbClr val="FF0000"/>
                          </a:solidFill>
                          <a:latin typeface="+mn-lt"/>
                          <a:ea typeface="+mn-ea"/>
                          <a:cs typeface="+mn-cs"/>
                        </a:rPr>
                        <a:t>未知</a:t>
                      </a:r>
                      <a:endParaRPr lang="zh-CN" altLang="en-US" sz="1100" dirty="0"/>
                    </a:p>
                  </a:txBody>
                  <a:tcPr marL="51435" marR="51435" marT="25718" marB="25718"/>
                </a:tc>
                <a:tc>
                  <a:txBody>
                    <a:bodyPr/>
                    <a:lstStyle/>
                    <a:p>
                      <a:pPr marL="0" lvl="1" algn="l" defTabSz="914400" rtl="0" eaLnBrk="1" latinLnBrk="0" hangingPunct="1"/>
                      <a:endParaRPr lang="zh-CN" altLang="en-US" sz="1100" b="0" kern="1200" dirty="0">
                        <a:solidFill>
                          <a:srgbClr val="FF0000"/>
                        </a:solidFill>
                        <a:latin typeface="+mn-lt"/>
                        <a:ea typeface="+mn-ea"/>
                        <a:cs typeface="+mn-cs"/>
                      </a:endParaRPr>
                    </a:p>
                  </a:txBody>
                  <a:tcPr marL="51435" marR="51435" marT="25718" marB="25718"/>
                </a:tc>
                <a:tc>
                  <a:txBody>
                    <a:bodyPr/>
                    <a:lstStyle/>
                    <a:p>
                      <a:pPr marL="0" lvl="1" algn="ctr" defTabSz="914400" rtl="0" eaLnBrk="1" latinLnBrk="0" hangingPunct="1"/>
                      <a:endParaRPr lang="zh-CN" altLang="en-US" sz="1100" b="0" kern="1200" dirty="0">
                        <a:solidFill>
                          <a:srgbClr val="FF0000"/>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extLst>
                  <a:ext uri="{0D108BD9-81ED-4DB2-BD59-A6C34878D82A}">
                    <a16:rowId xmlns:a16="http://schemas.microsoft.com/office/drawing/2014/main" xmlns="" val="14620718"/>
                  </a:ext>
                </a:extLst>
              </a:tr>
              <a:tr h="211455">
                <a:tc>
                  <a:txBody>
                    <a:bodyPr/>
                    <a:lstStyle/>
                    <a:p>
                      <a:pPr marL="0" lvl="1" algn="l" defTabSz="914400" rtl="0" eaLnBrk="1" latinLnBrk="0" hangingPunct="1"/>
                      <a:r>
                        <a:rPr lang="zh-CN" altLang="en-US" sz="1100" b="0" kern="1200" dirty="0">
                          <a:solidFill>
                            <a:srgbClr val="FF0000"/>
                          </a:solidFill>
                          <a:latin typeface="+mn-lt"/>
                          <a:ea typeface="+mn-ea"/>
                          <a:cs typeface="+mn-cs"/>
                        </a:rPr>
                        <a:t>聚对苯二甲酸乙二醇酯（</a:t>
                      </a:r>
                      <a:r>
                        <a:rPr lang="en-US" altLang="zh-CN" sz="1100" b="0" kern="1200" dirty="0">
                          <a:solidFill>
                            <a:srgbClr val="FF0000"/>
                          </a:solidFill>
                          <a:latin typeface="+mn-lt"/>
                          <a:ea typeface="+mn-ea"/>
                          <a:cs typeface="+mn-cs"/>
                        </a:rPr>
                        <a:t>PET</a:t>
                      </a:r>
                      <a:r>
                        <a:rPr lang="zh-CN" altLang="en-US" sz="1100" b="0" kern="1200" dirty="0">
                          <a:solidFill>
                            <a:srgbClr val="FF0000"/>
                          </a:solidFill>
                          <a:latin typeface="+mn-lt"/>
                          <a:ea typeface="+mn-ea"/>
                          <a:cs typeface="+mn-cs"/>
                        </a:rPr>
                        <a:t>）</a:t>
                      </a:r>
                    </a:p>
                  </a:txBody>
                  <a:tcPr marL="51435" marR="51435" marT="25718" marB="25718"/>
                </a:tc>
                <a:tc>
                  <a:txBody>
                    <a:bodyPr/>
                    <a:lstStyle/>
                    <a:p>
                      <a:pPr algn="ctr"/>
                      <a:r>
                        <a:rPr lang="zh-CN" altLang="en-US" sz="1100" b="0" kern="1200" dirty="0">
                          <a:solidFill>
                            <a:srgbClr val="FF0000"/>
                          </a:solidFill>
                          <a:latin typeface="+mn-lt"/>
                          <a:ea typeface="+mn-ea"/>
                          <a:cs typeface="+mn-cs"/>
                        </a:rPr>
                        <a:t>未知</a:t>
                      </a:r>
                      <a:endParaRPr lang="zh-CN" altLang="en-US" sz="1100" dirty="0"/>
                    </a:p>
                  </a:txBody>
                  <a:tcPr marL="51435" marR="51435" marT="25718" marB="25718"/>
                </a:tc>
                <a:tc>
                  <a:txBody>
                    <a:bodyPr/>
                    <a:lstStyle/>
                    <a:p>
                      <a:pPr marL="0" lvl="1" algn="l" defTabSz="914400" rtl="0" eaLnBrk="1" latinLnBrk="0" hangingPunct="1"/>
                      <a:endParaRPr lang="zh-CN" altLang="en-US" sz="1100" b="0" kern="1200" dirty="0">
                        <a:solidFill>
                          <a:srgbClr val="FF0000"/>
                        </a:solidFill>
                        <a:latin typeface="+mn-lt"/>
                        <a:ea typeface="+mn-ea"/>
                        <a:cs typeface="+mn-cs"/>
                      </a:endParaRPr>
                    </a:p>
                  </a:txBody>
                  <a:tcPr marL="51435" marR="51435" marT="25718" marB="25718"/>
                </a:tc>
                <a:tc>
                  <a:txBody>
                    <a:bodyPr/>
                    <a:lstStyle/>
                    <a:p>
                      <a:pPr marL="0" lvl="1" algn="ctr" defTabSz="914400" rtl="0" eaLnBrk="1" latinLnBrk="0" hangingPunct="1"/>
                      <a:endParaRPr lang="zh-CN" altLang="en-US" sz="1100" b="0" kern="1200" dirty="0">
                        <a:solidFill>
                          <a:srgbClr val="FF0000"/>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extLst>
                  <a:ext uri="{0D108BD9-81ED-4DB2-BD59-A6C34878D82A}">
                    <a16:rowId xmlns:a16="http://schemas.microsoft.com/office/drawing/2014/main" xmlns="" val="2700658341"/>
                  </a:ext>
                </a:extLst>
              </a:tr>
              <a:tr h="211455">
                <a:tc>
                  <a:txBody>
                    <a:bodyPr/>
                    <a:lstStyle/>
                    <a:p>
                      <a:pPr marL="0" lvl="1" algn="l" defTabSz="914400" rtl="0" eaLnBrk="1" latinLnBrk="0" hangingPunct="1"/>
                      <a:r>
                        <a:rPr lang="zh-CN" altLang="en-US" sz="1100" b="0" kern="1200" dirty="0">
                          <a:solidFill>
                            <a:srgbClr val="FF0000"/>
                          </a:solidFill>
                          <a:latin typeface="+mn-lt"/>
                          <a:ea typeface="+mn-ea"/>
                          <a:cs typeface="+mn-cs"/>
                        </a:rPr>
                        <a:t>乙烯醋酸乙烯酯（</a:t>
                      </a:r>
                      <a:r>
                        <a:rPr lang="en-US" altLang="zh-CN" sz="1100" b="0" kern="1200" dirty="0">
                          <a:solidFill>
                            <a:srgbClr val="FF0000"/>
                          </a:solidFill>
                          <a:latin typeface="+mn-lt"/>
                          <a:ea typeface="+mn-ea"/>
                          <a:cs typeface="+mn-cs"/>
                        </a:rPr>
                        <a:t>EVA</a:t>
                      </a:r>
                      <a:r>
                        <a:rPr lang="zh-CN" altLang="en-US" sz="1100" b="0" kern="1200" dirty="0">
                          <a:solidFill>
                            <a:srgbClr val="FF0000"/>
                          </a:solidFill>
                          <a:latin typeface="+mn-lt"/>
                          <a:ea typeface="+mn-ea"/>
                          <a:cs typeface="+mn-cs"/>
                        </a:rPr>
                        <a:t>）</a:t>
                      </a:r>
                    </a:p>
                  </a:txBody>
                  <a:tcPr marL="51435" marR="51435" marT="25718" marB="25718"/>
                </a:tc>
                <a:tc>
                  <a:txBody>
                    <a:bodyPr/>
                    <a:lstStyle/>
                    <a:p>
                      <a:pPr algn="ctr"/>
                      <a:r>
                        <a:rPr lang="zh-CN" altLang="en-US" sz="1100" b="0" kern="1200" dirty="0">
                          <a:solidFill>
                            <a:srgbClr val="FF0000"/>
                          </a:solidFill>
                          <a:latin typeface="+mn-lt"/>
                          <a:ea typeface="+mn-ea"/>
                          <a:cs typeface="+mn-cs"/>
                        </a:rPr>
                        <a:t>未知</a:t>
                      </a:r>
                      <a:endParaRPr lang="zh-CN" altLang="en-US" sz="1100" dirty="0"/>
                    </a:p>
                  </a:txBody>
                  <a:tcPr marL="51435" marR="51435" marT="25718" marB="25718"/>
                </a:tc>
                <a:tc>
                  <a:txBody>
                    <a:bodyPr/>
                    <a:lstStyle/>
                    <a:p>
                      <a:pPr marL="0" lvl="1" algn="l" defTabSz="914400" rtl="0" eaLnBrk="1" latinLnBrk="0" hangingPunct="1"/>
                      <a:endParaRPr lang="zh-CN" altLang="en-US" sz="1100" b="0" kern="1200" dirty="0">
                        <a:solidFill>
                          <a:srgbClr val="FF0000"/>
                        </a:solidFill>
                        <a:latin typeface="+mn-lt"/>
                        <a:ea typeface="+mn-ea"/>
                        <a:cs typeface="+mn-cs"/>
                      </a:endParaRPr>
                    </a:p>
                  </a:txBody>
                  <a:tcPr marL="51435" marR="51435" marT="25718" marB="25718"/>
                </a:tc>
                <a:tc>
                  <a:txBody>
                    <a:bodyPr/>
                    <a:lstStyle/>
                    <a:p>
                      <a:pPr marL="0" lvl="1" algn="ctr" defTabSz="914400" rtl="0" eaLnBrk="1" latinLnBrk="0" hangingPunct="1"/>
                      <a:endParaRPr lang="zh-CN" altLang="en-US" sz="1100" b="0" kern="1200" dirty="0">
                        <a:solidFill>
                          <a:srgbClr val="FF0000"/>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extLst>
                  <a:ext uri="{0D108BD9-81ED-4DB2-BD59-A6C34878D82A}">
                    <a16:rowId xmlns:a16="http://schemas.microsoft.com/office/drawing/2014/main" xmlns="" val="2699378450"/>
                  </a:ext>
                </a:extLst>
              </a:tr>
              <a:tr h="211455">
                <a:tc gridSpan="5">
                  <a:txBody>
                    <a:bodyPr/>
                    <a:lstStyle/>
                    <a:p>
                      <a:pPr marL="0" lvl="1" indent="-457200" algn="ctr" defTabSz="914400" rtl="0" eaLnBrk="1" latinLnBrk="0" hangingPunct="1"/>
                      <a:r>
                        <a:rPr lang="zh-CN" altLang="en-US" sz="1100" b="1" kern="1200" dirty="0">
                          <a:solidFill>
                            <a:schemeClr val="dk1"/>
                          </a:solidFill>
                          <a:latin typeface="+mn-lt"/>
                          <a:ea typeface="+mn-ea"/>
                          <a:cs typeface="+mn-cs"/>
                        </a:rPr>
                        <a:t>热固性塑料</a:t>
                      </a:r>
                    </a:p>
                  </a:txBody>
                  <a:tcPr marL="51435" marR="51435" marT="25718" marB="25718">
                    <a:solidFill>
                      <a:srgbClr val="FFFF00"/>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pPr marL="0" lvl="1" indent="-457200" algn="ctr" defTabSz="914400" rtl="0" eaLnBrk="1" latinLnBrk="0" hangingPunct="1"/>
                      <a:endParaRPr lang="zh-CN" altLang="en-US" sz="1200" b="1" kern="1200" dirty="0">
                        <a:solidFill>
                          <a:schemeClr val="dk1"/>
                        </a:solidFill>
                        <a:latin typeface="+mn-lt"/>
                        <a:ea typeface="+mn-ea"/>
                        <a:cs typeface="+mn-cs"/>
                      </a:endParaRPr>
                    </a:p>
                  </a:txBody>
                  <a:tcPr/>
                </a:tc>
                <a:extLst>
                  <a:ext uri="{0D108BD9-81ED-4DB2-BD59-A6C34878D82A}">
                    <a16:rowId xmlns:a16="http://schemas.microsoft.com/office/drawing/2014/main" xmlns="" val="281351783"/>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环氧树脂</a:t>
                      </a:r>
                    </a:p>
                  </a:txBody>
                  <a:tcPr marL="51435" marR="51435" marT="25718" marB="25718"/>
                </a:tc>
                <a:tc>
                  <a:txBody>
                    <a:bodyPr/>
                    <a:lstStyle/>
                    <a:p>
                      <a:pPr marL="0" lvl="1" algn="ctr" defTabSz="914400" rtl="0" eaLnBrk="1" latinLnBrk="0" hangingPunct="1"/>
                      <a:r>
                        <a:rPr lang="zh-CN" altLang="en-US" sz="1100" b="0" kern="1200" dirty="0">
                          <a:solidFill>
                            <a:schemeClr val="dk1"/>
                          </a:solidFill>
                          <a:latin typeface="+mn-lt"/>
                          <a:ea typeface="+mn-ea"/>
                          <a:cs typeface="+mn-cs"/>
                        </a:rPr>
                        <a:t>良好至优秀</a:t>
                      </a:r>
                    </a:p>
                  </a:txBody>
                  <a:tcPr marL="51435" marR="51435" marT="25718" marB="25718"/>
                </a:tc>
                <a:tc>
                  <a:txBody>
                    <a:bodyPr/>
                    <a:lstStyle/>
                    <a:p>
                      <a:pPr marL="0" lvl="1" algn="l" defTabSz="914400" rtl="0" eaLnBrk="1" latinLnBrk="0" hangingPunct="1"/>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lvl="1" algn="ctr" defTabSz="914400" rtl="0" eaLnBrk="1" latinLnBrk="0" hangingPunct="1"/>
                      <a:r>
                        <a:rPr lang="zh-CN" altLang="en-US" sz="1100" b="0" kern="1200" dirty="0">
                          <a:solidFill>
                            <a:schemeClr val="dk1"/>
                          </a:solidFill>
                          <a:latin typeface="+mn-lt"/>
                          <a:ea typeface="+mn-ea"/>
                          <a:cs typeface="+mn-cs"/>
                        </a:rPr>
                        <a:t>适合</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a:t>
                      </a: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extLst>
                  <a:ext uri="{0D108BD9-81ED-4DB2-BD59-A6C34878D82A}">
                    <a16:rowId xmlns:a16="http://schemas.microsoft.com/office/drawing/2014/main" xmlns="" val="4040772946"/>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酚醛树脂</a:t>
                      </a:r>
                    </a:p>
                  </a:txBody>
                  <a:tcPr marL="51435" marR="51435" marT="25718" marB="25718"/>
                </a:tc>
                <a:tc>
                  <a:txBody>
                    <a:bodyPr/>
                    <a:lstStyle/>
                    <a:p>
                      <a:pPr marL="0" lvl="1" algn="ctr" defTabSz="914400" rtl="0" eaLnBrk="1" latinLnBrk="0" hangingPunct="1"/>
                      <a:r>
                        <a:rPr lang="zh-CN" altLang="en-US" sz="1100" b="0" kern="1200">
                          <a:solidFill>
                            <a:schemeClr val="dk1"/>
                          </a:solidFill>
                          <a:latin typeface="+mn-lt"/>
                          <a:ea typeface="+mn-ea"/>
                          <a:cs typeface="+mn-cs"/>
                        </a:rPr>
                        <a:t>良好</a:t>
                      </a:r>
                      <a:endParaRPr lang="zh-CN" altLang="en-US" sz="1100" b="0" kern="1200" dirty="0">
                        <a:solidFill>
                          <a:schemeClr val="dk1"/>
                        </a:solidFill>
                        <a:latin typeface="+mn-lt"/>
                        <a:ea typeface="+mn-ea"/>
                        <a:cs typeface="+mn-cs"/>
                      </a:endParaRPr>
                    </a:p>
                  </a:txBody>
                  <a:tcPr marL="51435" marR="51435" marT="25718" marB="25718"/>
                </a:tc>
                <a:tc>
                  <a:txBody>
                    <a:bodyPr/>
                    <a:lstStyle/>
                    <a:p>
                      <a:pPr marL="0" lvl="1" algn="l" defTabSz="914400" rtl="0" eaLnBrk="1" latinLnBrk="0" hangingPunct="1"/>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lvl="1" algn="ctr" defTabSz="914400" rtl="0" eaLnBrk="1" latinLnBrk="0" hangingPunct="1"/>
                      <a:r>
                        <a:rPr lang="zh-CN" altLang="en-US" sz="1100" b="0" kern="1200">
                          <a:solidFill>
                            <a:schemeClr val="dk1"/>
                          </a:solidFill>
                          <a:latin typeface="+mn-lt"/>
                          <a:ea typeface="+mn-ea"/>
                          <a:cs typeface="+mn-cs"/>
                        </a:rPr>
                        <a:t>适合</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a:t>
                      </a: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extLst>
                  <a:ext uri="{0D108BD9-81ED-4DB2-BD59-A6C34878D82A}">
                    <a16:rowId xmlns:a16="http://schemas.microsoft.com/office/drawing/2014/main" xmlns="" val="235932994"/>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不饱和聚酯</a:t>
                      </a:r>
                    </a:p>
                  </a:txBody>
                  <a:tcPr marL="51435" marR="51435" marT="25718" marB="25718"/>
                </a:tc>
                <a:tc>
                  <a:txBody>
                    <a:bodyPr/>
                    <a:lstStyle/>
                    <a:p>
                      <a:pPr marL="0" lvl="1" algn="ctr" defTabSz="914400" rtl="0" eaLnBrk="1" latinLnBrk="0" hangingPunct="1"/>
                      <a:r>
                        <a:rPr lang="zh-CN" altLang="en-US" sz="1100" b="0" kern="1200">
                          <a:solidFill>
                            <a:schemeClr val="dk1"/>
                          </a:solidFill>
                          <a:latin typeface="+mn-lt"/>
                          <a:ea typeface="+mn-ea"/>
                          <a:cs typeface="+mn-cs"/>
                        </a:rPr>
                        <a:t>优秀</a:t>
                      </a:r>
                      <a:endParaRPr lang="zh-CN" altLang="en-US" sz="1100" b="0" kern="1200" dirty="0">
                        <a:solidFill>
                          <a:schemeClr val="dk1"/>
                        </a:solidFill>
                        <a:latin typeface="+mn-lt"/>
                        <a:ea typeface="+mn-ea"/>
                        <a:cs typeface="+mn-cs"/>
                      </a:endParaRPr>
                    </a:p>
                  </a:txBody>
                  <a:tcPr marL="51435" marR="51435" marT="25718" marB="25718"/>
                </a:tc>
                <a:tc>
                  <a:txBody>
                    <a:bodyPr/>
                    <a:lstStyle/>
                    <a:p>
                      <a:pPr marL="0" lvl="1" algn="l" defTabSz="914400" rtl="0" eaLnBrk="1" latinLnBrk="0" hangingPunct="1"/>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lvl="1" algn="ctr" defTabSz="914400" rtl="0" eaLnBrk="1" latinLnBrk="0" hangingPunct="1"/>
                      <a:r>
                        <a:rPr lang="zh-CN" altLang="en-US" sz="1100" b="0" kern="1200">
                          <a:solidFill>
                            <a:schemeClr val="dk1"/>
                          </a:solidFill>
                          <a:latin typeface="+mn-lt"/>
                          <a:ea typeface="+mn-ea"/>
                          <a:cs typeface="+mn-cs"/>
                        </a:rPr>
                        <a:t>适合</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a:t>
                      </a: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extLst>
                  <a:ext uri="{0D108BD9-81ED-4DB2-BD59-A6C34878D82A}">
                    <a16:rowId xmlns:a16="http://schemas.microsoft.com/office/drawing/2014/main" xmlns="" val="2231373073"/>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聚酰亚胺</a:t>
                      </a:r>
                    </a:p>
                  </a:txBody>
                  <a:tcPr marL="51435" marR="51435" marT="25718" marB="25718"/>
                </a:tc>
                <a:tc>
                  <a:txBody>
                    <a:bodyPr/>
                    <a:lstStyle/>
                    <a:p>
                      <a:pPr marL="0" lvl="1" algn="ctr" defTabSz="914400" rtl="0" eaLnBrk="1" latinLnBrk="0" hangingPunct="1"/>
                      <a:r>
                        <a:rPr lang="zh-CN" altLang="en-US" sz="1100" b="0" kern="1200">
                          <a:solidFill>
                            <a:schemeClr val="dk1"/>
                          </a:solidFill>
                          <a:latin typeface="+mn-lt"/>
                          <a:ea typeface="+mn-ea"/>
                          <a:cs typeface="+mn-cs"/>
                        </a:rPr>
                        <a:t>优秀</a:t>
                      </a:r>
                      <a:endParaRPr lang="zh-CN" altLang="en-US" sz="1100" b="0" kern="1200" dirty="0">
                        <a:solidFill>
                          <a:schemeClr val="dk1"/>
                        </a:solidFill>
                        <a:latin typeface="+mn-lt"/>
                        <a:ea typeface="+mn-ea"/>
                        <a:cs typeface="+mn-cs"/>
                      </a:endParaRPr>
                    </a:p>
                  </a:txBody>
                  <a:tcPr marL="51435" marR="51435" marT="25718" marB="25718"/>
                </a:tc>
                <a:tc>
                  <a:txBody>
                    <a:bodyPr/>
                    <a:lstStyle/>
                    <a:p>
                      <a:pPr marL="0" lvl="1" algn="l" defTabSz="914400" rtl="0" eaLnBrk="1" latinLnBrk="0" hangingPunct="1"/>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100" b="0" kern="1200">
                          <a:solidFill>
                            <a:schemeClr val="dk1"/>
                          </a:solidFill>
                          <a:latin typeface="+mn-lt"/>
                          <a:ea typeface="+mn-ea"/>
                          <a:cs typeface="+mn-cs"/>
                        </a:rPr>
                        <a:t>适合</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a:t>
                      </a: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extLst>
                  <a:ext uri="{0D108BD9-81ED-4DB2-BD59-A6C34878D82A}">
                    <a16:rowId xmlns:a16="http://schemas.microsoft.com/office/drawing/2014/main" xmlns="" val="1773189654"/>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聚氨酯</a:t>
                      </a:r>
                    </a:p>
                  </a:txBody>
                  <a:tcPr marL="51435" marR="51435" marT="25718" marB="25718"/>
                </a:tc>
                <a:tc>
                  <a:txBody>
                    <a:bodyPr/>
                    <a:lstStyle/>
                    <a:p>
                      <a:pPr marL="0" lvl="1" algn="ctr" defTabSz="914400" rtl="0" eaLnBrk="1" latinLnBrk="0" hangingPunct="1"/>
                      <a:endParaRPr lang="zh-CN" altLang="en-US" sz="1100" b="0" kern="1200" dirty="0">
                        <a:solidFill>
                          <a:schemeClr val="dk1"/>
                        </a:solidFill>
                        <a:latin typeface="+mn-lt"/>
                        <a:ea typeface="+mn-ea"/>
                        <a:cs typeface="+mn-cs"/>
                      </a:endParaRPr>
                    </a:p>
                  </a:txBody>
                  <a:tcPr marL="51435" marR="51435" marT="25718" marB="25718"/>
                </a:tc>
                <a:tc>
                  <a:txBody>
                    <a:bodyPr/>
                    <a:lstStyle/>
                    <a:p>
                      <a:pPr marL="0" lvl="1" algn="l" defTabSz="914400" rtl="0" eaLnBrk="1" latinLnBrk="0" hangingPunct="1"/>
                      <a:endParaRPr lang="zh-CN" altLang="en-US" sz="1100" b="0" kern="1200" dirty="0">
                        <a:solidFill>
                          <a:schemeClr val="dk1"/>
                        </a:solidFill>
                        <a:latin typeface="+mn-lt"/>
                        <a:ea typeface="+mn-ea"/>
                        <a:cs typeface="+mn-cs"/>
                      </a:endParaRPr>
                    </a:p>
                  </a:txBody>
                  <a:tcPr marL="51435" marR="51435" marT="25718" marB="25718"/>
                </a:tc>
                <a:tc>
                  <a:txBody>
                    <a:bodyPr/>
                    <a:lstStyle/>
                    <a:p>
                      <a:pPr marL="0" lvl="1" algn="ctr" defTabSz="914400" rtl="0" eaLnBrk="1" latinLnBrk="0" hangingPunct="1"/>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mn-lt"/>
                        <a:ea typeface="+mn-ea"/>
                        <a:cs typeface="+mn-cs"/>
                      </a:endParaRPr>
                    </a:p>
                  </a:txBody>
                  <a:tcPr marL="51435" marR="51435" marT="25718" marB="25718"/>
                </a:tc>
                <a:extLst>
                  <a:ext uri="{0D108BD9-81ED-4DB2-BD59-A6C34878D82A}">
                    <a16:rowId xmlns:a16="http://schemas.microsoft.com/office/drawing/2014/main" xmlns="" val="3955587975"/>
                  </a:ext>
                </a:extLst>
              </a:tr>
              <a:tr h="225893">
                <a:tc>
                  <a:txBody>
                    <a:bodyPr/>
                    <a:lstStyle/>
                    <a:p>
                      <a:pPr marL="457200" lvl="2" algn="l" defTabSz="914400" rtl="0" eaLnBrk="1" latinLnBrk="0" hangingPunct="1"/>
                      <a:r>
                        <a:rPr lang="zh-CN" altLang="en-US" sz="1100" b="0" kern="1200" dirty="0">
                          <a:solidFill>
                            <a:schemeClr val="dk1"/>
                          </a:solidFill>
                          <a:latin typeface="+mn-lt"/>
                          <a:ea typeface="+mn-ea"/>
                          <a:cs typeface="+mn-cs"/>
                        </a:rPr>
                        <a:t>脂肪族树脂</a:t>
                      </a:r>
                    </a:p>
                  </a:txBody>
                  <a:tcPr marL="51435" marR="51435" marT="25718" marB="25718"/>
                </a:tc>
                <a:tc>
                  <a:txBody>
                    <a:bodyPr/>
                    <a:lstStyle/>
                    <a:p>
                      <a:pPr marL="0" lvl="1" algn="ctr" defTabSz="914400" rtl="0" eaLnBrk="1" latinLnBrk="0" hangingPunct="1"/>
                      <a:r>
                        <a:rPr lang="zh-CN" altLang="en-US" sz="1100" b="0" kern="1200" dirty="0">
                          <a:solidFill>
                            <a:schemeClr val="dk1"/>
                          </a:solidFill>
                          <a:latin typeface="+mn-lt"/>
                          <a:ea typeface="+mn-ea"/>
                          <a:cs typeface="+mn-cs"/>
                        </a:rPr>
                        <a:t>次等至良好</a:t>
                      </a:r>
                    </a:p>
                  </a:txBody>
                  <a:tcPr marL="51435" marR="51435" marT="25718" marB="25718"/>
                </a:tc>
                <a:tc>
                  <a:txBody>
                    <a:bodyPr/>
                    <a:lstStyle/>
                    <a:p>
                      <a:pPr marL="0" lvl="1" algn="l" defTabSz="914400" rtl="0" eaLnBrk="1" latinLnBrk="0" hangingPunct="1"/>
                      <a:r>
                        <a:rPr lang="en-US" altLang="zh-CN" sz="1100" b="0" kern="120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100" b="0" kern="1200">
                          <a:solidFill>
                            <a:schemeClr val="dk1"/>
                          </a:solidFill>
                          <a:latin typeface="+mn-lt"/>
                          <a:ea typeface="+mn-ea"/>
                          <a:cs typeface="+mn-cs"/>
                        </a:rPr>
                        <a:t>适合</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prstClr val="black"/>
                          </a:solidFill>
                          <a:effectLst/>
                          <a:uLnTx/>
                          <a:uFillTx/>
                          <a:latin typeface="+mn-lt"/>
                          <a:ea typeface="+mn-ea"/>
                          <a:cs typeface="+mn-cs"/>
                        </a:rPr>
                        <a:t>-</a:t>
                      </a:r>
                      <a:endParaRPr kumimoji="0" lang="zh-CN" altLang="en-US" sz="1100" b="0" i="0" u="none" strike="noStrike" kern="1200" cap="none" spc="0" normalizeH="0" baseline="0" noProof="0" dirty="0">
                        <a:ln>
                          <a:noFill/>
                        </a:ln>
                        <a:solidFill>
                          <a:prstClr val="black"/>
                        </a:solidFill>
                        <a:effectLst/>
                        <a:uLnTx/>
                        <a:uFillTx/>
                        <a:latin typeface="+mn-lt"/>
                        <a:ea typeface="+mn-ea"/>
                        <a:cs typeface="+mn-cs"/>
                      </a:endParaRPr>
                    </a:p>
                  </a:txBody>
                  <a:tcPr marL="51435" marR="51435" marT="25718" marB="25718"/>
                </a:tc>
                <a:extLst>
                  <a:ext uri="{0D108BD9-81ED-4DB2-BD59-A6C34878D82A}">
                    <a16:rowId xmlns:a16="http://schemas.microsoft.com/office/drawing/2014/main" xmlns="" val="1183494562"/>
                  </a:ext>
                </a:extLst>
              </a:tr>
              <a:tr h="282739">
                <a:tc>
                  <a:txBody>
                    <a:bodyPr/>
                    <a:lstStyle/>
                    <a:p>
                      <a:pPr marL="457200" lvl="2" algn="l" defTabSz="914400" rtl="0" eaLnBrk="1" latinLnBrk="0" hangingPunct="1"/>
                      <a:r>
                        <a:rPr lang="zh-CN" altLang="en-US" sz="1100" b="0" kern="1200" dirty="0">
                          <a:solidFill>
                            <a:schemeClr val="dk1"/>
                          </a:solidFill>
                          <a:latin typeface="+mn-lt"/>
                          <a:ea typeface="+mn-ea"/>
                          <a:cs typeface="+mn-cs"/>
                        </a:rPr>
                        <a:t>芳香族树脂</a:t>
                      </a: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latin typeface="+mn-lt"/>
                          <a:ea typeface="+mn-ea"/>
                          <a:cs typeface="+mn-cs"/>
                        </a:rPr>
                        <a:t>次等至良好</a:t>
                      </a:r>
                    </a:p>
                  </a:txBody>
                  <a:tcPr marL="51435" marR="51435" marT="25718" marB="25718"/>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latin typeface="+mn-lt"/>
                          <a:ea typeface="+mn-ea"/>
                          <a:cs typeface="+mn-cs"/>
                        </a:rPr>
                        <a:t>适合</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mn-lt"/>
                          <a:ea typeface="+mn-ea"/>
                          <a:cs typeface="+mn-cs"/>
                        </a:rPr>
                        <a:t>-</a:t>
                      </a:r>
                      <a:endParaRPr kumimoji="0" lang="zh-CN" altLang="en-US" sz="1100" b="0" i="0" u="none" strike="noStrike" kern="1200" cap="none" spc="0" normalizeH="0" baseline="0" noProof="0" dirty="0">
                        <a:ln>
                          <a:noFill/>
                        </a:ln>
                        <a:solidFill>
                          <a:prstClr val="black"/>
                        </a:solidFill>
                        <a:effectLst/>
                        <a:uLnTx/>
                        <a:uFillTx/>
                        <a:latin typeface="+mn-lt"/>
                        <a:ea typeface="+mn-ea"/>
                        <a:cs typeface="+mn-cs"/>
                      </a:endParaRPr>
                    </a:p>
                  </a:txBody>
                  <a:tcPr marL="51435" marR="51435" marT="25718" marB="25718"/>
                </a:tc>
                <a:extLst>
                  <a:ext uri="{0D108BD9-81ED-4DB2-BD59-A6C34878D82A}">
                    <a16:rowId xmlns:a16="http://schemas.microsoft.com/office/drawing/2014/main" xmlns="" val="2283033307"/>
                  </a:ext>
                </a:extLst>
              </a:tr>
            </a:tbl>
          </a:graphicData>
        </a:graphic>
      </p:graphicFrame>
      <p:sp>
        <p:nvSpPr>
          <p:cNvPr id="5" name="文本框 4">
            <a:extLst>
              <a:ext uri="{FF2B5EF4-FFF2-40B4-BE49-F238E27FC236}">
                <a16:creationId xmlns:a16="http://schemas.microsoft.com/office/drawing/2014/main" xmlns="" id="{C701EBEB-1AB0-4088-8D92-49A257463061}"/>
              </a:ext>
            </a:extLst>
          </p:cNvPr>
          <p:cNvSpPr txBox="1"/>
          <p:nvPr/>
        </p:nvSpPr>
        <p:spPr>
          <a:xfrm>
            <a:off x="0" y="1330870"/>
            <a:ext cx="9144000" cy="553998"/>
          </a:xfrm>
          <a:prstGeom prst="rect">
            <a:avLst/>
          </a:prstGeom>
          <a:noFill/>
        </p:spPr>
        <p:txBody>
          <a:bodyPr wrap="square" rtlCol="0">
            <a:spAutoFit/>
          </a:bodyPr>
          <a:lstStyle/>
          <a:p>
            <a:pPr algn="ctr"/>
            <a:r>
              <a:rPr lang="en-US" altLang="zh-CN" sz="3000" dirty="0">
                <a:solidFill>
                  <a:srgbClr val="0070C0"/>
                </a:solidFill>
              </a:rPr>
              <a:t>ETO</a:t>
            </a:r>
            <a:r>
              <a:rPr lang="zh-CN" altLang="en-US" sz="3000" dirty="0">
                <a:solidFill>
                  <a:srgbClr val="0070C0"/>
                </a:solidFill>
              </a:rPr>
              <a:t>灭菌过程和材料的相容性</a:t>
            </a:r>
          </a:p>
        </p:txBody>
      </p:sp>
    </p:spTree>
    <p:extLst>
      <p:ext uri="{BB962C8B-B14F-4D97-AF65-F5344CB8AC3E}">
        <p14:creationId xmlns:p14="http://schemas.microsoft.com/office/powerpoint/2010/main" val="2832841000"/>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a:extLst>
              <a:ext uri="{FF2B5EF4-FFF2-40B4-BE49-F238E27FC236}">
                <a16:creationId xmlns:a16="http://schemas.microsoft.com/office/drawing/2014/main" xmlns="" id="{6401DC15-B633-4C1C-BABA-D60258CCF1B8}"/>
              </a:ext>
            </a:extLst>
          </p:cNvPr>
          <p:cNvGraphicFramePr>
            <a:graphicFrameLocks/>
          </p:cNvGraphicFramePr>
          <p:nvPr>
            <p:extLst>
              <p:ext uri="{D42A27DB-BD31-4B8C-83A1-F6EECF244321}">
                <p14:modId xmlns:p14="http://schemas.microsoft.com/office/powerpoint/2010/main" val="3212338271"/>
              </p:ext>
            </p:extLst>
          </p:nvPr>
        </p:nvGraphicFramePr>
        <p:xfrm>
          <a:off x="425918" y="1833927"/>
          <a:ext cx="8287352" cy="4835433"/>
        </p:xfrm>
        <a:graphic>
          <a:graphicData uri="http://schemas.openxmlformats.org/drawingml/2006/table">
            <a:tbl>
              <a:tblPr firstRow="1" bandRow="1">
                <a:tableStyleId>{5C22544A-7EE6-4342-B048-85BDC9FD1C3A}</a:tableStyleId>
              </a:tblPr>
              <a:tblGrid>
                <a:gridCol w="1690106">
                  <a:extLst>
                    <a:ext uri="{9D8B030D-6E8A-4147-A177-3AD203B41FA5}">
                      <a16:colId xmlns:a16="http://schemas.microsoft.com/office/drawing/2014/main" xmlns="" val="3664490747"/>
                    </a:ext>
                  </a:extLst>
                </a:gridCol>
                <a:gridCol w="1244214">
                  <a:extLst>
                    <a:ext uri="{9D8B030D-6E8A-4147-A177-3AD203B41FA5}">
                      <a16:colId xmlns:a16="http://schemas.microsoft.com/office/drawing/2014/main" xmlns="" val="2395388846"/>
                    </a:ext>
                  </a:extLst>
                </a:gridCol>
                <a:gridCol w="2382215">
                  <a:extLst>
                    <a:ext uri="{9D8B030D-6E8A-4147-A177-3AD203B41FA5}">
                      <a16:colId xmlns:a16="http://schemas.microsoft.com/office/drawing/2014/main" xmlns="" val="1752150372"/>
                    </a:ext>
                  </a:extLst>
                </a:gridCol>
                <a:gridCol w="1069722">
                  <a:extLst>
                    <a:ext uri="{9D8B030D-6E8A-4147-A177-3AD203B41FA5}">
                      <a16:colId xmlns:a16="http://schemas.microsoft.com/office/drawing/2014/main" xmlns="" val="1945783856"/>
                    </a:ext>
                  </a:extLst>
                </a:gridCol>
                <a:gridCol w="1901095">
                  <a:extLst>
                    <a:ext uri="{9D8B030D-6E8A-4147-A177-3AD203B41FA5}">
                      <a16:colId xmlns:a16="http://schemas.microsoft.com/office/drawing/2014/main" xmlns="" val="3435806147"/>
                    </a:ext>
                  </a:extLst>
                </a:gridCol>
              </a:tblGrid>
              <a:tr h="454302">
                <a:tc>
                  <a:txBody>
                    <a:bodyPr/>
                    <a:lstStyle/>
                    <a:p>
                      <a:pPr algn="ctr"/>
                      <a:r>
                        <a:rPr lang="zh-CN" altLang="en-US" sz="1100" b="0" dirty="0"/>
                        <a:t>材料</a:t>
                      </a:r>
                    </a:p>
                  </a:txBody>
                  <a:tcPr marL="51435" marR="51435" marT="25718" marB="25718" anchor="ctr"/>
                </a:tc>
                <a:tc>
                  <a:txBody>
                    <a:bodyPr/>
                    <a:lstStyle/>
                    <a:p>
                      <a:pPr algn="ctr"/>
                      <a:r>
                        <a:rPr lang="zh-CN" altLang="en-US" sz="1100" b="0" dirty="0"/>
                        <a:t>一次性使用</a:t>
                      </a:r>
                      <a:endParaRPr lang="en-US" altLang="zh-CN" sz="1100" b="0" dirty="0"/>
                    </a:p>
                    <a:p>
                      <a:pPr algn="ctr"/>
                      <a:r>
                        <a:rPr lang="zh-CN" altLang="en-US" sz="1100" b="0" dirty="0"/>
                        <a:t>（</a:t>
                      </a:r>
                      <a:r>
                        <a:rPr lang="en-US" altLang="zh-CN" sz="1100" b="0" dirty="0"/>
                        <a:t>1</a:t>
                      </a:r>
                      <a:r>
                        <a:rPr lang="zh-CN" altLang="en-US" sz="1100" b="0" dirty="0"/>
                        <a:t>或</a:t>
                      </a:r>
                      <a:r>
                        <a:rPr lang="en-US" altLang="zh-CN" sz="1100" b="0" dirty="0"/>
                        <a:t>2</a:t>
                      </a:r>
                      <a:r>
                        <a:rPr lang="zh-CN" altLang="en-US" sz="1100" b="0" dirty="0"/>
                        <a:t>个灭菌周期）</a:t>
                      </a:r>
                    </a:p>
                  </a:txBody>
                  <a:tcPr marL="51435" marR="51435" marT="25718" marB="25718" anchor="ctr"/>
                </a:tc>
                <a:tc>
                  <a:txBody>
                    <a:bodyPr/>
                    <a:lstStyle/>
                    <a:p>
                      <a:pPr algn="ctr"/>
                      <a:r>
                        <a:rPr lang="zh-CN" altLang="en-US" sz="1100" b="0" dirty="0"/>
                        <a:t>备注</a:t>
                      </a:r>
                    </a:p>
                  </a:txBody>
                  <a:tcPr marL="51435" marR="51435" marT="25718" marB="25718" anchor="ctr"/>
                </a:tc>
                <a:tc>
                  <a:txBody>
                    <a:bodyPr/>
                    <a:lstStyle/>
                    <a:p>
                      <a:pPr algn="ctr"/>
                      <a:r>
                        <a:rPr lang="zh-CN" altLang="en-US" sz="1100" b="0" dirty="0"/>
                        <a:t>重复灭菌</a:t>
                      </a:r>
                      <a:endParaRPr lang="en-US" altLang="zh-CN" sz="1100" b="0" dirty="0"/>
                    </a:p>
                    <a:p>
                      <a:pPr algn="ctr"/>
                      <a:r>
                        <a:rPr lang="en-US" altLang="zh-CN" sz="1100" b="0" dirty="0"/>
                        <a:t>(&gt;10</a:t>
                      </a:r>
                      <a:r>
                        <a:rPr lang="zh-CN" altLang="en-US" sz="1100" b="0" dirty="0"/>
                        <a:t>个灭菌周期）</a:t>
                      </a:r>
                    </a:p>
                  </a:txBody>
                  <a:tcPr marL="51435" marR="51435" marT="25718" marB="2571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b="0" dirty="0"/>
                        <a:t>备注</a:t>
                      </a:r>
                    </a:p>
                  </a:txBody>
                  <a:tcPr marL="51435" marR="51435" marT="25718" marB="25718" anchor="ctr"/>
                </a:tc>
                <a:extLst>
                  <a:ext uri="{0D108BD9-81ED-4DB2-BD59-A6C34878D82A}">
                    <a16:rowId xmlns:a16="http://schemas.microsoft.com/office/drawing/2014/main" xmlns="" val="3462253290"/>
                  </a:ext>
                </a:extLst>
              </a:tr>
              <a:tr h="318302">
                <a:tc gridSpan="5">
                  <a:txBody>
                    <a:bodyPr/>
                    <a:lstStyle/>
                    <a:p>
                      <a:pPr lvl="1" algn="ctr"/>
                      <a:r>
                        <a:rPr lang="zh-CN" altLang="en-US" sz="1100" b="1" dirty="0"/>
                        <a:t>粘合剂</a:t>
                      </a:r>
                    </a:p>
                  </a:txBody>
                  <a:tcPr marL="51435" marR="51435" marT="25718" marB="25718" anchor="ctr">
                    <a:solidFill>
                      <a:srgbClr val="FFFF00"/>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pPr lvl="1" algn="ctr"/>
                      <a:endParaRPr lang="zh-CN" altLang="en-US" sz="1200" b="1" dirty="0"/>
                    </a:p>
                  </a:txBody>
                  <a:tcPr anchor="ctr"/>
                </a:tc>
                <a:extLst>
                  <a:ext uri="{0D108BD9-81ED-4DB2-BD59-A6C34878D82A}">
                    <a16:rowId xmlns:a16="http://schemas.microsoft.com/office/drawing/2014/main" xmlns="" val="1076948743"/>
                  </a:ext>
                </a:extLst>
              </a:tr>
              <a:tr h="531495">
                <a:tc>
                  <a:txBody>
                    <a:bodyPr/>
                    <a:lstStyle/>
                    <a:p>
                      <a:pPr marL="0" lvl="1" algn="l" defTabSz="914400" rtl="0" eaLnBrk="1" latinLnBrk="0" hangingPunct="1"/>
                      <a:r>
                        <a:rPr lang="zh-CN" altLang="en-US" sz="1100" b="0" kern="1200" dirty="0">
                          <a:solidFill>
                            <a:schemeClr val="dk1"/>
                          </a:solidFill>
                          <a:latin typeface="+mn-lt"/>
                          <a:ea typeface="+mn-ea"/>
                          <a:cs typeface="+mn-cs"/>
                        </a:rPr>
                        <a:t>丙烯酸树脂</a:t>
                      </a:r>
                    </a:p>
                  </a:txBody>
                  <a:tcPr marL="51435" marR="51435" marT="25718" marB="25718"/>
                </a:tc>
                <a:tc>
                  <a:txBody>
                    <a:bodyPr/>
                    <a:lstStyle/>
                    <a:p>
                      <a:pPr marL="0" lvl="1" algn="ctr" defTabSz="914400" rtl="0" eaLnBrk="1" latinLnBrk="0" hangingPunct="1"/>
                      <a:r>
                        <a:rPr lang="zh-CN" altLang="en-US" sz="1100" dirty="0"/>
                        <a:t>中等</a:t>
                      </a:r>
                      <a:endParaRPr lang="zh-CN" altLang="en-US" sz="1100" b="0" kern="1200" dirty="0">
                        <a:solidFill>
                          <a:schemeClr val="dk1"/>
                        </a:solidFill>
                        <a:latin typeface="+mn-lt"/>
                        <a:ea typeface="+mn-ea"/>
                        <a:cs typeface="+mn-cs"/>
                      </a:endParaRPr>
                    </a:p>
                  </a:txBody>
                  <a:tcPr marL="51435" marR="51435" marT="25718" marB="25718"/>
                </a:tc>
                <a:tc>
                  <a:txBody>
                    <a:bodyPr/>
                    <a:lstStyle/>
                    <a:p>
                      <a:pPr marL="0" lvl="1" algn="l" defTabSz="914400" rtl="0" eaLnBrk="1" latinLnBrk="0" hangingPunct="1"/>
                      <a:r>
                        <a:rPr lang="zh-CN" altLang="en-US" sz="1100" b="0" kern="1200" dirty="0">
                          <a:solidFill>
                            <a:schemeClr val="dk1"/>
                          </a:solidFill>
                          <a:latin typeface="+mn-lt"/>
                          <a:ea typeface="+mn-ea"/>
                          <a:cs typeface="+mn-cs"/>
                        </a:rPr>
                        <a:t>有报道称在含</a:t>
                      </a:r>
                      <a:r>
                        <a:rPr lang="en-US" altLang="zh-CN" sz="1100" b="0" kern="1200" dirty="0">
                          <a:solidFill>
                            <a:schemeClr val="dk1"/>
                          </a:solidFill>
                          <a:latin typeface="+mn-lt"/>
                          <a:ea typeface="+mn-ea"/>
                          <a:cs typeface="+mn-cs"/>
                        </a:rPr>
                        <a:t>HCFC-124/EO</a:t>
                      </a:r>
                      <a:r>
                        <a:rPr lang="zh-CN" altLang="en-US" sz="1100" b="0" kern="1200" dirty="0">
                          <a:solidFill>
                            <a:schemeClr val="dk1"/>
                          </a:solidFill>
                          <a:latin typeface="+mn-lt"/>
                          <a:ea typeface="+mn-ea"/>
                          <a:cs typeface="+mn-cs"/>
                        </a:rPr>
                        <a:t>混合多次灭菌后拉伸性能会有一些损失。可能会出现一些龟裂</a:t>
                      </a:r>
                    </a:p>
                  </a:txBody>
                  <a:tcPr marL="51435" marR="51435" marT="25718" marB="25718"/>
                </a:tc>
                <a:tc>
                  <a:txBody>
                    <a:bodyPr/>
                    <a:lstStyle/>
                    <a:p>
                      <a:pPr lvl="0" algn="ctr"/>
                      <a:r>
                        <a:rPr lang="zh-CN" altLang="en-US" sz="1100" dirty="0"/>
                        <a:t>适合</a:t>
                      </a:r>
                    </a:p>
                  </a:txBody>
                  <a:tcPr marL="51435" marR="51435" marT="25718" marB="2571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100" b="0" kern="1200">
                          <a:solidFill>
                            <a:schemeClr val="dk1"/>
                          </a:solidFill>
                          <a:latin typeface="+mn-lt"/>
                          <a:ea typeface="+mn-ea"/>
                          <a:cs typeface="+mn-cs"/>
                        </a:rPr>
                        <a:t>有报道称在含</a:t>
                      </a:r>
                      <a:r>
                        <a:rPr lang="en-US" altLang="zh-CN" sz="1100" b="0" kern="1200">
                          <a:solidFill>
                            <a:schemeClr val="dk1"/>
                          </a:solidFill>
                          <a:latin typeface="+mn-lt"/>
                          <a:ea typeface="+mn-ea"/>
                          <a:cs typeface="+mn-cs"/>
                        </a:rPr>
                        <a:t>HCFC-124/EO</a:t>
                      </a:r>
                      <a:r>
                        <a:rPr lang="zh-CN" altLang="en-US" sz="1100" b="0" kern="1200">
                          <a:solidFill>
                            <a:schemeClr val="dk1"/>
                          </a:solidFill>
                          <a:latin typeface="+mn-lt"/>
                          <a:ea typeface="+mn-ea"/>
                          <a:cs typeface="+mn-cs"/>
                        </a:rPr>
                        <a:t>混合多次灭菌后拉伸性能会有一些损失。可能会出现一些龟裂</a:t>
                      </a:r>
                      <a:endParaRPr lang="zh-CN" altLang="en-US" sz="1100" b="0" kern="1200" dirty="0">
                        <a:solidFill>
                          <a:schemeClr val="dk1"/>
                        </a:solidFill>
                        <a:latin typeface="+mn-lt"/>
                        <a:ea typeface="+mn-ea"/>
                        <a:cs typeface="+mn-cs"/>
                      </a:endParaRPr>
                    </a:p>
                  </a:txBody>
                  <a:tcPr marL="51435" marR="51435" marT="25718" marB="25718"/>
                </a:tc>
                <a:extLst>
                  <a:ext uri="{0D108BD9-81ED-4DB2-BD59-A6C34878D82A}">
                    <a16:rowId xmlns:a16="http://schemas.microsoft.com/office/drawing/2014/main" xmlns="" val="3222379198"/>
                  </a:ext>
                </a:extLst>
              </a:tr>
              <a:tr h="225740">
                <a:tc>
                  <a:txBody>
                    <a:bodyPr/>
                    <a:lstStyle/>
                    <a:p>
                      <a:pPr marL="0" lvl="0" algn="l" defTabSz="914400" rtl="0" eaLnBrk="1" latinLnBrk="0" hangingPunct="1"/>
                      <a:r>
                        <a:rPr lang="zh-CN" altLang="en-US" sz="1100" b="0" kern="1200" dirty="0">
                          <a:solidFill>
                            <a:schemeClr val="dk1"/>
                          </a:solidFill>
                          <a:latin typeface="+mn-lt"/>
                          <a:ea typeface="+mn-ea"/>
                          <a:cs typeface="+mn-cs"/>
                        </a:rPr>
                        <a:t>环氧树脂</a:t>
                      </a:r>
                    </a:p>
                  </a:txBody>
                  <a:tcPr marL="51435" marR="51435" marT="25718" marB="25718"/>
                </a:tc>
                <a:tc>
                  <a:txBody>
                    <a:bodyPr/>
                    <a:lstStyle/>
                    <a:p>
                      <a:pPr marL="0" lvl="0" algn="ctr" defTabSz="914400" rtl="0" eaLnBrk="1" latinLnBrk="0" hangingPunct="1"/>
                      <a:r>
                        <a:rPr lang="zh-CN" altLang="en-US" sz="1100" b="0" kern="1200" dirty="0">
                          <a:solidFill>
                            <a:schemeClr val="dk1"/>
                          </a:solidFill>
                          <a:latin typeface="+mn-lt"/>
                          <a:ea typeface="+mn-ea"/>
                          <a:cs typeface="+mn-cs"/>
                        </a:rPr>
                        <a:t>良好至优秀</a:t>
                      </a:r>
                    </a:p>
                  </a:txBody>
                  <a:tcPr marL="51435" marR="51435" marT="25718" marB="25718"/>
                </a:tc>
                <a:tc>
                  <a:txBody>
                    <a:bodyPr/>
                    <a:lstStyle/>
                    <a:p>
                      <a:pPr marL="0" lvl="0" algn="ctr" defTabSz="914400" rtl="0" eaLnBrk="1" latinLnBrk="0" hangingPunct="1"/>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t>适合</a:t>
                      </a:r>
                    </a:p>
                  </a:txBody>
                  <a:tcPr marL="51435" marR="51435" marT="25718" marB="25718"/>
                </a:tc>
                <a:tc>
                  <a:txBody>
                    <a:bodyPr/>
                    <a:lstStyle/>
                    <a:p>
                      <a:pPr lvl="0"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417870592"/>
                  </a:ext>
                </a:extLst>
              </a:tr>
              <a:tr h="225740">
                <a:tc>
                  <a:txBody>
                    <a:bodyPr/>
                    <a:lstStyle/>
                    <a:p>
                      <a:pPr marL="0" lvl="1" algn="l" defTabSz="914400" rtl="0" eaLnBrk="1" latinLnBrk="0" hangingPunct="1"/>
                      <a:r>
                        <a:rPr lang="zh-CN" altLang="en-US" sz="1100" b="0" kern="1200" dirty="0">
                          <a:solidFill>
                            <a:schemeClr val="dk1"/>
                          </a:solidFill>
                          <a:latin typeface="+mn-lt"/>
                          <a:ea typeface="+mn-ea"/>
                          <a:cs typeface="+mn-cs"/>
                        </a:rPr>
                        <a:t>环氧氟树脂</a:t>
                      </a:r>
                    </a:p>
                  </a:txBody>
                  <a:tcPr marL="51435" marR="51435" marT="25718" marB="25718"/>
                </a:tc>
                <a:tc>
                  <a:txBody>
                    <a:bodyPr/>
                    <a:lstStyle/>
                    <a:p>
                      <a:pPr marL="0" lvl="1" algn="ctr" defTabSz="914400" rtl="0" eaLnBrk="1" latinLnBrk="0" hangingPunct="1"/>
                      <a:r>
                        <a:rPr lang="zh-CN" altLang="en-US" sz="1100" b="0" kern="1200" dirty="0">
                          <a:solidFill>
                            <a:schemeClr val="dk1"/>
                          </a:solidFill>
                          <a:latin typeface="+mn-lt"/>
                          <a:ea typeface="+mn-ea"/>
                          <a:cs typeface="+mn-cs"/>
                        </a:rPr>
                        <a:t>未知</a:t>
                      </a:r>
                    </a:p>
                  </a:txBody>
                  <a:tcPr marL="51435" marR="51435" marT="25718" marB="25718"/>
                </a:tc>
                <a:tc>
                  <a:txBody>
                    <a:bodyPr/>
                    <a:lstStyle/>
                    <a:p>
                      <a:pPr marL="0" lvl="1" algn="ctr" defTabSz="914400" rtl="0" eaLnBrk="1" latinLnBrk="0" hangingPunct="1"/>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mn-lt"/>
                          <a:ea typeface="+mn-ea"/>
                          <a:cs typeface="+mn-cs"/>
                        </a:rPr>
                        <a:t>未知</a:t>
                      </a:r>
                    </a:p>
                  </a:txBody>
                  <a:tcPr marL="51435" marR="51435" marT="25718" marB="25718"/>
                </a:tc>
                <a:tc>
                  <a:txBody>
                    <a:bodyPr/>
                    <a:lstStyle/>
                    <a:p>
                      <a:pPr lvl="0"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14620718"/>
                  </a:ext>
                </a:extLst>
              </a:tr>
              <a:tr h="225793">
                <a:tc>
                  <a:txBody>
                    <a:bodyPr/>
                    <a:lstStyle/>
                    <a:p>
                      <a:pPr marL="0" lvl="1" algn="l" defTabSz="914400" rtl="0" eaLnBrk="1" latinLnBrk="0" hangingPunct="1"/>
                      <a:r>
                        <a:rPr lang="zh-CN" altLang="en-US" sz="1100" b="0" kern="1200" dirty="0">
                          <a:solidFill>
                            <a:schemeClr val="dk1"/>
                          </a:solidFill>
                          <a:latin typeface="+mn-lt"/>
                          <a:ea typeface="+mn-ea"/>
                          <a:cs typeface="+mn-cs"/>
                        </a:rPr>
                        <a:t>硅有机树脂</a:t>
                      </a:r>
                    </a:p>
                  </a:txBody>
                  <a:tcPr marL="51435" marR="51435" marT="25718" marB="25718"/>
                </a:tc>
                <a:tc>
                  <a:txBody>
                    <a:bodyPr/>
                    <a:lstStyle/>
                    <a:p>
                      <a:pPr marL="0" lvl="1" algn="ctr" defTabSz="914400" rtl="0" eaLnBrk="1" latinLnBrk="0" hangingPunct="1"/>
                      <a:r>
                        <a:rPr lang="zh-CN" altLang="en-US" sz="1100" b="0" kern="1200" dirty="0">
                          <a:solidFill>
                            <a:schemeClr val="dk1"/>
                          </a:solidFill>
                          <a:latin typeface="+mn-lt"/>
                          <a:ea typeface="+mn-ea"/>
                          <a:cs typeface="+mn-cs"/>
                        </a:rPr>
                        <a:t>优秀</a:t>
                      </a:r>
                    </a:p>
                  </a:txBody>
                  <a:tcPr marL="51435" marR="51435" marT="25718" marB="25718"/>
                </a:tc>
                <a:tc>
                  <a:txBody>
                    <a:bodyPr/>
                    <a:lstStyle/>
                    <a:p>
                      <a:pPr marL="0" lvl="1" algn="ctr" defTabSz="914400" rtl="0" eaLnBrk="1" latinLnBrk="0" hangingPunct="1"/>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t>适合</a:t>
                      </a:r>
                    </a:p>
                  </a:txBody>
                  <a:tcPr marL="51435" marR="51435" marT="25718" marB="25718"/>
                </a:tc>
                <a:tc>
                  <a:txBody>
                    <a:bodyPr/>
                    <a:lstStyle/>
                    <a:p>
                      <a:pPr lvl="0"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700658341"/>
                  </a:ext>
                </a:extLst>
              </a:tr>
              <a:tr h="277508">
                <a:tc gridSpan="5">
                  <a:txBody>
                    <a:bodyPr/>
                    <a:lstStyle/>
                    <a:p>
                      <a:pPr marL="457200" lvl="2" algn="ctr" defTabSz="914400" rtl="0" eaLnBrk="1" latinLnBrk="0" hangingPunct="1"/>
                      <a:r>
                        <a:rPr lang="zh-CN" altLang="en-US" sz="1100" b="1" kern="1200" dirty="0">
                          <a:solidFill>
                            <a:schemeClr val="dk1"/>
                          </a:solidFill>
                          <a:latin typeface="+mn-lt"/>
                          <a:ea typeface="+mn-ea"/>
                          <a:cs typeface="+mn-cs"/>
                        </a:rPr>
                        <a:t>弹性体</a:t>
                      </a:r>
                    </a:p>
                  </a:txBody>
                  <a:tcPr marL="51435" marR="51435" marT="25718" marB="25718">
                    <a:solidFill>
                      <a:srgbClr val="FFFF00"/>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pPr marL="457200" lvl="2" algn="ctr" defTabSz="914400" rtl="0" eaLnBrk="1" latinLnBrk="0" hangingPunct="1"/>
                      <a:endParaRPr lang="zh-CN" altLang="en-US" sz="1200" b="1" kern="1200" dirty="0">
                        <a:solidFill>
                          <a:schemeClr val="dk1"/>
                        </a:solidFill>
                        <a:latin typeface="+mn-lt"/>
                        <a:ea typeface="+mn-ea"/>
                        <a:cs typeface="+mn-cs"/>
                      </a:endParaRPr>
                    </a:p>
                  </a:txBody>
                  <a:tcPr/>
                </a:tc>
                <a:extLst>
                  <a:ext uri="{0D108BD9-81ED-4DB2-BD59-A6C34878D82A}">
                    <a16:rowId xmlns:a16="http://schemas.microsoft.com/office/drawing/2014/main" xmlns="" val="2699378450"/>
                  </a:ext>
                </a:extLst>
              </a:tr>
              <a:tr h="277508">
                <a:tc>
                  <a:txBody>
                    <a:bodyPr/>
                    <a:lstStyle/>
                    <a:p>
                      <a:pPr marL="0" lvl="1" algn="l" defTabSz="914400" rtl="0" eaLnBrk="1" latinLnBrk="0" hangingPunct="1"/>
                      <a:r>
                        <a:rPr lang="zh-CN" altLang="en-US" sz="1100" b="0" kern="1200" dirty="0">
                          <a:solidFill>
                            <a:schemeClr val="dk1"/>
                          </a:solidFill>
                          <a:latin typeface="+mn-lt"/>
                          <a:ea typeface="+mn-ea"/>
                          <a:cs typeface="+mn-cs"/>
                        </a:rPr>
                        <a:t>丁基合成橡胶</a:t>
                      </a:r>
                    </a:p>
                  </a:txBody>
                  <a:tcPr marL="51435" marR="51435" marT="25718" marB="25718"/>
                </a:tc>
                <a:tc>
                  <a:txBody>
                    <a:bodyPr/>
                    <a:lstStyle/>
                    <a:p>
                      <a:pPr marL="0" lvl="1" algn="ctr" defTabSz="914400" rtl="0" eaLnBrk="1" latinLnBrk="0" hangingPunct="1"/>
                      <a:r>
                        <a:rPr lang="zh-CN" altLang="en-US" sz="1100" b="0" kern="1200" dirty="0">
                          <a:solidFill>
                            <a:schemeClr val="dk1"/>
                          </a:solidFill>
                          <a:latin typeface="+mn-lt"/>
                          <a:ea typeface="+mn-ea"/>
                          <a:cs typeface="+mn-cs"/>
                        </a:rPr>
                        <a:t>优秀</a:t>
                      </a:r>
                    </a:p>
                  </a:txBody>
                  <a:tcPr marL="51435" marR="51435" marT="25718" marB="25718"/>
                </a:tc>
                <a:tc>
                  <a:txBody>
                    <a:bodyPr/>
                    <a:lstStyle/>
                    <a:p>
                      <a:pPr marL="0" lvl="1" algn="l" defTabSz="914400" rtl="0" eaLnBrk="1" latinLnBrk="0" hangingPunct="1"/>
                      <a:r>
                        <a:rPr lang="zh-CN" altLang="en-US" sz="1100" b="0" kern="1200">
                          <a:solidFill>
                            <a:schemeClr val="dk1"/>
                          </a:solidFill>
                          <a:latin typeface="+mn-lt"/>
                          <a:ea typeface="+mn-ea"/>
                          <a:cs typeface="+mn-cs"/>
                        </a:rPr>
                        <a:t>丁基合成橡胶甚至比液态</a:t>
                      </a:r>
                      <a:r>
                        <a:rPr lang="en-US" altLang="zh-CN" sz="1100" b="0" kern="1200">
                          <a:solidFill>
                            <a:schemeClr val="dk1"/>
                          </a:solidFill>
                          <a:latin typeface="+mn-lt"/>
                          <a:ea typeface="+mn-ea"/>
                          <a:cs typeface="+mn-cs"/>
                        </a:rPr>
                        <a:t>EO</a:t>
                      </a:r>
                      <a:r>
                        <a:rPr lang="zh-CN" altLang="en-US" sz="1100" b="0" kern="1200">
                          <a:solidFill>
                            <a:schemeClr val="dk1"/>
                          </a:solidFill>
                          <a:latin typeface="+mn-lt"/>
                          <a:ea typeface="+mn-ea"/>
                          <a:cs typeface="+mn-cs"/>
                        </a:rPr>
                        <a:t>稳定</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t>适合</a:t>
                      </a:r>
                    </a:p>
                  </a:txBody>
                  <a:tcPr marL="51435" marR="51435" marT="25718" marB="25718"/>
                </a:tc>
                <a:tc>
                  <a:txBody>
                    <a:bodyPr/>
                    <a:lstStyle/>
                    <a:p>
                      <a:pPr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81351783"/>
                  </a:ext>
                </a:extLst>
              </a:tr>
              <a:tr h="531495">
                <a:tc>
                  <a:txBody>
                    <a:bodyPr/>
                    <a:lstStyle/>
                    <a:p>
                      <a:pPr marL="0" lvl="1" algn="l" defTabSz="914400" rtl="0" eaLnBrk="1" latinLnBrk="0" hangingPunct="1"/>
                      <a:r>
                        <a:rPr lang="zh-CN" altLang="en-US" sz="1100" b="0" kern="1200" dirty="0">
                          <a:solidFill>
                            <a:schemeClr val="dk1"/>
                          </a:solidFill>
                          <a:latin typeface="+mn-lt"/>
                          <a:ea typeface="+mn-ea"/>
                          <a:cs typeface="+mn-cs"/>
                        </a:rPr>
                        <a:t>三元乙丙橡胶（</a:t>
                      </a:r>
                      <a:r>
                        <a:rPr lang="en-US" altLang="zh-CN" sz="1100" b="0" kern="1200" dirty="0">
                          <a:solidFill>
                            <a:schemeClr val="dk1"/>
                          </a:solidFill>
                          <a:latin typeface="+mn-lt"/>
                          <a:ea typeface="+mn-ea"/>
                          <a:cs typeface="+mn-cs"/>
                        </a:rPr>
                        <a:t>EPDM</a:t>
                      </a:r>
                      <a:r>
                        <a:rPr lang="zh-CN" altLang="en-US" sz="1100" b="0" kern="1200" dirty="0">
                          <a:solidFill>
                            <a:schemeClr val="dk1"/>
                          </a:solidFill>
                          <a:latin typeface="+mn-lt"/>
                          <a:ea typeface="+mn-ea"/>
                          <a:cs typeface="+mn-cs"/>
                        </a:rPr>
                        <a:t>）</a:t>
                      </a:r>
                    </a:p>
                  </a:txBody>
                  <a:tcPr marL="51435" marR="51435" marT="25718" marB="25718"/>
                </a:tc>
                <a:tc>
                  <a:txBody>
                    <a:bodyPr/>
                    <a:lstStyle/>
                    <a:p>
                      <a:pPr marL="0" lvl="1" algn="ctr" defTabSz="914400" rtl="0" eaLnBrk="1" latinLnBrk="0" hangingPunct="1"/>
                      <a:r>
                        <a:rPr lang="zh-CN" altLang="en-US" sz="1100" b="0" kern="1200" dirty="0">
                          <a:solidFill>
                            <a:schemeClr val="dk1"/>
                          </a:solidFill>
                          <a:latin typeface="+mn-lt"/>
                          <a:ea typeface="+mn-ea"/>
                          <a:cs typeface="+mn-cs"/>
                        </a:rPr>
                        <a:t>优秀</a:t>
                      </a:r>
                    </a:p>
                  </a:txBody>
                  <a:tcPr marL="51435" marR="51435" marT="25718" marB="25718"/>
                </a:tc>
                <a:tc>
                  <a:txBody>
                    <a:bodyPr/>
                    <a:lstStyle/>
                    <a:p>
                      <a:pPr marL="0" lvl="1" algn="l" defTabSz="914400" rtl="0" eaLnBrk="1" latinLnBrk="0" hangingPunct="1"/>
                      <a:r>
                        <a:rPr lang="zh-CN" altLang="en-US" sz="1100" b="0" kern="1200">
                          <a:solidFill>
                            <a:schemeClr val="dk1"/>
                          </a:solidFill>
                          <a:latin typeface="+mn-lt"/>
                          <a:ea typeface="+mn-ea"/>
                          <a:cs typeface="+mn-cs"/>
                        </a:rPr>
                        <a:t>通常相容，但是由过氧化物到硫化处理方法的改变可能会导致材料内部形成少量的聚乙烯氧化物</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100" b="0" kern="1200" noProof="0" dirty="0">
                          <a:solidFill>
                            <a:schemeClr val="dk1"/>
                          </a:solidFill>
                          <a:latin typeface="+mn-lt"/>
                          <a:ea typeface="+mn-ea"/>
                          <a:cs typeface="+mn-cs"/>
                        </a:rPr>
                        <a:t>适合</a:t>
                      </a:r>
                    </a:p>
                  </a:txBody>
                  <a:tcPr marL="51435" marR="51435" marT="25718" marB="25718"/>
                </a:tc>
                <a:tc>
                  <a:txBody>
                    <a:bodyPr/>
                    <a:lstStyle/>
                    <a:p>
                      <a:pPr marL="0" lvl="1" algn="ctr" defTabSz="914400" rtl="0" eaLnBrk="1" latinLnBrk="0" hangingPunct="1"/>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extLst>
                  <a:ext uri="{0D108BD9-81ED-4DB2-BD59-A6C34878D82A}">
                    <a16:rowId xmlns:a16="http://schemas.microsoft.com/office/drawing/2014/main" xmlns="" val="4040772946"/>
                  </a:ext>
                </a:extLst>
              </a:tr>
              <a:tr h="277508">
                <a:tc>
                  <a:txBody>
                    <a:bodyPr/>
                    <a:lstStyle/>
                    <a:p>
                      <a:pPr marL="0" lvl="1" algn="l" defTabSz="914400" rtl="0" eaLnBrk="1" latinLnBrk="0" hangingPunct="1"/>
                      <a:r>
                        <a:rPr lang="zh-CN" altLang="en-US" sz="1100" b="0" kern="1200" dirty="0">
                          <a:solidFill>
                            <a:schemeClr val="dk1"/>
                          </a:solidFill>
                          <a:latin typeface="+mn-lt"/>
                          <a:ea typeface="+mn-ea"/>
                          <a:cs typeface="+mn-cs"/>
                        </a:rPr>
                        <a:t>天然橡胶</a:t>
                      </a:r>
                    </a:p>
                  </a:txBody>
                  <a:tcPr marL="51435" marR="51435" marT="25718" marB="25718"/>
                </a:tc>
                <a:tc>
                  <a:txBody>
                    <a:bodyPr/>
                    <a:lstStyle/>
                    <a:p>
                      <a:pPr marL="0" lvl="1" algn="ctr" defTabSz="914400" rtl="0" eaLnBrk="1" latinLnBrk="0" hangingPunct="1"/>
                      <a:r>
                        <a:rPr lang="zh-CN" altLang="en-US" sz="1100" b="0" kern="1200" dirty="0">
                          <a:solidFill>
                            <a:schemeClr val="dk1"/>
                          </a:solidFill>
                          <a:latin typeface="+mn-lt"/>
                          <a:ea typeface="+mn-ea"/>
                          <a:cs typeface="+mn-cs"/>
                        </a:rPr>
                        <a:t>良好</a:t>
                      </a:r>
                    </a:p>
                  </a:txBody>
                  <a:tcPr marL="51435" marR="51435" marT="25718" marB="25718"/>
                </a:tc>
                <a:tc>
                  <a:txBody>
                    <a:bodyPr/>
                    <a:lstStyle/>
                    <a:p>
                      <a:pPr marL="0" lvl="1" algn="ctr" defTabSz="914400" rtl="0" eaLnBrk="1" latinLnBrk="0" hangingPunct="1"/>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100" b="0" kern="1200" noProof="0" dirty="0">
                          <a:solidFill>
                            <a:schemeClr val="dk1"/>
                          </a:solidFill>
                          <a:latin typeface="+mn-lt"/>
                          <a:ea typeface="+mn-ea"/>
                          <a:cs typeface="+mn-cs"/>
                        </a:rPr>
                        <a:t>适合</a:t>
                      </a:r>
                    </a:p>
                  </a:txBody>
                  <a:tcPr marL="51435" marR="51435" marT="25718" marB="25718"/>
                </a:tc>
                <a:tc>
                  <a:txBody>
                    <a:bodyPr/>
                    <a:lstStyle/>
                    <a:p>
                      <a:pPr marL="0" lvl="1" algn="l" defTabSz="914400" rtl="0" eaLnBrk="1" latinLnBrk="0" hangingPunct="1"/>
                      <a:r>
                        <a:rPr lang="zh-CN" altLang="en-US" sz="1100" b="0" kern="1200">
                          <a:solidFill>
                            <a:schemeClr val="dk1"/>
                          </a:solidFill>
                          <a:latin typeface="+mn-lt"/>
                          <a:ea typeface="+mn-ea"/>
                          <a:cs typeface="+mn-cs"/>
                        </a:rPr>
                        <a:t>可能受到灭菌周期数量的限制</a:t>
                      </a:r>
                      <a:endParaRPr lang="zh-CN" altLang="en-US" sz="1100" b="0" kern="1200" dirty="0">
                        <a:solidFill>
                          <a:schemeClr val="dk1"/>
                        </a:solidFill>
                        <a:latin typeface="+mn-lt"/>
                        <a:ea typeface="+mn-ea"/>
                        <a:cs typeface="+mn-cs"/>
                      </a:endParaRPr>
                    </a:p>
                  </a:txBody>
                  <a:tcPr marL="51435" marR="51435" marT="25718" marB="25718"/>
                </a:tc>
                <a:extLst>
                  <a:ext uri="{0D108BD9-81ED-4DB2-BD59-A6C34878D82A}">
                    <a16:rowId xmlns:a16="http://schemas.microsoft.com/office/drawing/2014/main" xmlns="" val="235932994"/>
                  </a:ext>
                </a:extLst>
              </a:tr>
              <a:tr h="277508">
                <a:tc>
                  <a:txBody>
                    <a:bodyPr/>
                    <a:lstStyle/>
                    <a:p>
                      <a:pPr marL="0" lvl="1" algn="l" defTabSz="914400" rtl="0" eaLnBrk="1" latinLnBrk="0" hangingPunct="1"/>
                      <a:r>
                        <a:rPr lang="zh-CN" altLang="en-US" sz="1100" b="0" kern="1200" dirty="0">
                          <a:solidFill>
                            <a:schemeClr val="dk1"/>
                          </a:solidFill>
                          <a:latin typeface="+mn-lt"/>
                          <a:ea typeface="+mn-ea"/>
                          <a:cs typeface="+mn-cs"/>
                        </a:rPr>
                        <a:t>腈</a:t>
                      </a:r>
                    </a:p>
                  </a:txBody>
                  <a:tcPr marL="51435" marR="51435" marT="25718" marB="25718"/>
                </a:tc>
                <a:tc>
                  <a:txBody>
                    <a:bodyPr/>
                    <a:lstStyle/>
                    <a:p>
                      <a:pPr marL="0" lvl="1" algn="ctr" defTabSz="914400" rtl="0" eaLnBrk="1" latinLnBrk="0" hangingPunct="1"/>
                      <a:r>
                        <a:rPr lang="zh-CN" altLang="en-US" sz="1100" b="0" kern="1200" dirty="0">
                          <a:solidFill>
                            <a:schemeClr val="dk1"/>
                          </a:solidFill>
                          <a:latin typeface="+mn-lt"/>
                          <a:ea typeface="+mn-ea"/>
                          <a:cs typeface="+mn-cs"/>
                        </a:rPr>
                        <a:t>优秀</a:t>
                      </a:r>
                    </a:p>
                  </a:txBody>
                  <a:tcPr marL="51435" marR="51435" marT="25718" marB="25718"/>
                </a:tc>
                <a:tc>
                  <a:txBody>
                    <a:bodyPr/>
                    <a:lstStyle/>
                    <a:p>
                      <a:pPr marL="0" lvl="1" algn="ctr" defTabSz="914400" rtl="0" eaLnBrk="1" latinLnBrk="0" hangingPunct="1"/>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100" b="0" kern="1200" noProof="0" dirty="0">
                          <a:solidFill>
                            <a:schemeClr val="dk1"/>
                          </a:solidFill>
                          <a:latin typeface="+mn-lt"/>
                          <a:ea typeface="+mn-ea"/>
                          <a:cs typeface="+mn-cs"/>
                        </a:rPr>
                        <a:t>适合</a:t>
                      </a: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extLst>
                  <a:ext uri="{0D108BD9-81ED-4DB2-BD59-A6C34878D82A}">
                    <a16:rowId xmlns:a16="http://schemas.microsoft.com/office/drawing/2014/main" xmlns="" val="2231373073"/>
                  </a:ext>
                </a:extLst>
              </a:tr>
              <a:tr h="277508">
                <a:tc>
                  <a:txBody>
                    <a:bodyPr/>
                    <a:lstStyle/>
                    <a:p>
                      <a:pPr marL="0" lvl="1" algn="l" defTabSz="914400" rtl="0" eaLnBrk="1" latinLnBrk="0" hangingPunct="1"/>
                      <a:r>
                        <a:rPr lang="zh-CN" altLang="en-US" sz="1100" b="0" kern="1200" dirty="0">
                          <a:solidFill>
                            <a:schemeClr val="dk1"/>
                          </a:solidFill>
                          <a:latin typeface="+mn-lt"/>
                          <a:ea typeface="+mn-ea"/>
                          <a:cs typeface="+mn-cs"/>
                        </a:rPr>
                        <a:t>聚丙烯酸</a:t>
                      </a:r>
                    </a:p>
                  </a:txBody>
                  <a:tcPr marL="51435" marR="51435" marT="25718" marB="25718"/>
                </a:tc>
                <a:tc>
                  <a:txBody>
                    <a:bodyPr/>
                    <a:lstStyle/>
                    <a:p>
                      <a:pPr marL="0" lvl="1" algn="ctr" defTabSz="914400" rtl="0" eaLnBrk="1" latinLnBrk="0" hangingPunct="1"/>
                      <a:r>
                        <a:rPr lang="zh-CN" altLang="en-US" sz="1100" b="0" kern="1200" dirty="0">
                          <a:solidFill>
                            <a:schemeClr val="dk1"/>
                          </a:solidFill>
                          <a:latin typeface="+mn-lt"/>
                          <a:ea typeface="+mn-ea"/>
                          <a:cs typeface="+mn-cs"/>
                        </a:rPr>
                        <a:t>中等</a:t>
                      </a:r>
                    </a:p>
                  </a:txBody>
                  <a:tcPr marL="51435" marR="51435" marT="25718" marB="25718"/>
                </a:tc>
                <a:tc>
                  <a:txBody>
                    <a:bodyPr/>
                    <a:lstStyle/>
                    <a:p>
                      <a:pPr marL="0" lvl="1" algn="ctr" defTabSz="914400" rtl="0" eaLnBrk="1" latinLnBrk="0" hangingPunct="1"/>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100" b="0" kern="1200" noProof="0" dirty="0">
                          <a:solidFill>
                            <a:schemeClr val="dk1"/>
                          </a:solidFill>
                          <a:latin typeface="+mn-lt"/>
                          <a:ea typeface="+mn-ea"/>
                          <a:cs typeface="+mn-cs"/>
                        </a:rPr>
                        <a:t>不适合</a:t>
                      </a: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extLst>
                  <a:ext uri="{0D108BD9-81ED-4DB2-BD59-A6C34878D82A}">
                    <a16:rowId xmlns:a16="http://schemas.microsoft.com/office/drawing/2014/main" xmlns="" val="1773189654"/>
                  </a:ext>
                </a:extLst>
              </a:tr>
              <a:tr h="225740">
                <a:tc>
                  <a:txBody>
                    <a:bodyPr/>
                    <a:lstStyle/>
                    <a:p>
                      <a:pPr marL="0" lvl="1" algn="l" defTabSz="914400" rtl="0" eaLnBrk="1" latinLnBrk="0" hangingPunct="1"/>
                      <a:r>
                        <a:rPr lang="zh-CN" altLang="en-US" sz="1100" b="0" kern="1200" dirty="0">
                          <a:solidFill>
                            <a:schemeClr val="dk1"/>
                          </a:solidFill>
                          <a:latin typeface="+mn-lt"/>
                          <a:ea typeface="+mn-ea"/>
                          <a:cs typeface="+mn-cs"/>
                        </a:rPr>
                        <a:t>聚氯丁烯（氯丁橡胶）</a:t>
                      </a:r>
                    </a:p>
                  </a:txBody>
                  <a:tcPr marL="51435" marR="51435" marT="25718" marB="25718"/>
                </a:tc>
                <a:tc>
                  <a:txBody>
                    <a:bodyPr/>
                    <a:lstStyle/>
                    <a:p>
                      <a:pPr marL="0" lvl="1" algn="ctr" defTabSz="914400" rtl="0" eaLnBrk="1" latinLnBrk="0" hangingPunct="1"/>
                      <a:r>
                        <a:rPr lang="zh-CN" altLang="en-US" sz="1100" b="0" kern="1200" dirty="0">
                          <a:solidFill>
                            <a:schemeClr val="dk1"/>
                          </a:solidFill>
                          <a:latin typeface="+mn-lt"/>
                          <a:ea typeface="+mn-ea"/>
                          <a:cs typeface="+mn-cs"/>
                        </a:rPr>
                        <a:t>良好</a:t>
                      </a:r>
                    </a:p>
                  </a:txBody>
                  <a:tcPr marL="51435" marR="51435" marT="25718" marB="25718"/>
                </a:tc>
                <a:tc>
                  <a:txBody>
                    <a:bodyPr/>
                    <a:lstStyle/>
                    <a:p>
                      <a:pPr marL="0" lvl="1" algn="ctr" defTabSz="914400" rtl="0" eaLnBrk="1" latinLnBrk="0" hangingPunct="1"/>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100" b="0" kern="1200" noProof="0" dirty="0">
                          <a:solidFill>
                            <a:schemeClr val="dk1"/>
                          </a:solidFill>
                          <a:latin typeface="+mn-lt"/>
                          <a:ea typeface="+mn-ea"/>
                          <a:cs typeface="+mn-cs"/>
                        </a:rPr>
                        <a:t>适合</a:t>
                      </a: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extLst>
                  <a:ext uri="{0D108BD9-81ED-4DB2-BD59-A6C34878D82A}">
                    <a16:rowId xmlns:a16="http://schemas.microsoft.com/office/drawing/2014/main" xmlns="" val="3955587975"/>
                  </a:ext>
                </a:extLst>
              </a:tr>
              <a:tr h="225740">
                <a:tc>
                  <a:txBody>
                    <a:bodyPr/>
                    <a:lstStyle/>
                    <a:p>
                      <a:pPr marL="0" lvl="1" algn="l" defTabSz="914400" rtl="0" eaLnBrk="1" latinLnBrk="0" hangingPunct="1"/>
                      <a:r>
                        <a:rPr lang="zh-CN" altLang="en-US" sz="1100" b="0" kern="1200" dirty="0">
                          <a:solidFill>
                            <a:srgbClr val="FF0000"/>
                          </a:solidFill>
                          <a:latin typeface="+mn-lt"/>
                          <a:ea typeface="+mn-ea"/>
                          <a:cs typeface="+mn-cs"/>
                        </a:rPr>
                        <a:t>山都平热塑性硫化胶（</a:t>
                      </a:r>
                      <a:r>
                        <a:rPr lang="en-US" altLang="zh-CN" sz="1100" b="0" kern="1200" dirty="0">
                          <a:solidFill>
                            <a:srgbClr val="FF0000"/>
                          </a:solidFill>
                          <a:latin typeface="+mn-lt"/>
                          <a:ea typeface="+mn-ea"/>
                          <a:cs typeface="+mn-cs"/>
                        </a:rPr>
                        <a:t>TPV</a:t>
                      </a:r>
                      <a:r>
                        <a:rPr lang="zh-CN" altLang="en-US" sz="1100" b="0" kern="1200" dirty="0">
                          <a:solidFill>
                            <a:srgbClr val="FF0000"/>
                          </a:solidFill>
                          <a:latin typeface="+mn-lt"/>
                          <a:ea typeface="+mn-ea"/>
                          <a:cs typeface="+mn-cs"/>
                        </a:rPr>
                        <a:t>）</a:t>
                      </a:r>
                    </a:p>
                  </a:txBody>
                  <a:tcPr marL="51435" marR="51435" marT="25718" marB="25718"/>
                </a:tc>
                <a:tc>
                  <a:txBody>
                    <a:bodyPr/>
                    <a:lstStyle/>
                    <a:p>
                      <a:pPr marL="0" lvl="1" algn="ctr" defTabSz="914400" rtl="0" eaLnBrk="1" latinLnBrk="0" hangingPunct="1"/>
                      <a:r>
                        <a:rPr lang="zh-CN" altLang="en-US" sz="1100" b="0" kern="1200" dirty="0">
                          <a:solidFill>
                            <a:schemeClr val="dk1"/>
                          </a:solidFill>
                          <a:latin typeface="+mn-lt"/>
                          <a:ea typeface="+mn-ea"/>
                          <a:cs typeface="+mn-cs"/>
                        </a:rPr>
                        <a:t>未知</a:t>
                      </a:r>
                      <a:endParaRPr lang="zh-CN" altLang="en-US" sz="1100" b="0" kern="1200" dirty="0">
                        <a:solidFill>
                          <a:srgbClr val="FF0000"/>
                        </a:solidFill>
                        <a:latin typeface="+mn-lt"/>
                        <a:ea typeface="+mn-ea"/>
                        <a:cs typeface="+mn-cs"/>
                      </a:endParaRPr>
                    </a:p>
                  </a:txBody>
                  <a:tcPr marL="51435" marR="51435" marT="25718" marB="25718"/>
                </a:tc>
                <a:tc>
                  <a:txBody>
                    <a:bodyPr/>
                    <a:lstStyle/>
                    <a:p>
                      <a:pPr marL="0" lvl="1" algn="ctr" defTabSz="914400" rtl="0" eaLnBrk="1" latinLnBrk="0" hangingPunct="1"/>
                      <a:endParaRPr lang="zh-CN" altLang="en-US" sz="1100" b="0" kern="1200" dirty="0">
                        <a:solidFill>
                          <a:srgbClr val="FF0000"/>
                        </a:solidFill>
                        <a:latin typeface="+mn-lt"/>
                        <a:ea typeface="+mn-ea"/>
                        <a:cs typeface="+mn-cs"/>
                      </a:endParaRP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lang="zh-CN" altLang="en-US" sz="1100" b="0" kern="1200" noProof="0" dirty="0">
                        <a:solidFill>
                          <a:schemeClr val="dk1"/>
                        </a:solidFill>
                        <a:latin typeface="+mn-lt"/>
                        <a:ea typeface="+mn-ea"/>
                        <a:cs typeface="+mn-cs"/>
                      </a:endParaRPr>
                    </a:p>
                  </a:txBody>
                  <a:tcPr marL="51435" marR="51435" marT="25718" marB="25718"/>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lang="zh-CN" altLang="en-US" sz="1100" b="0" kern="1200" dirty="0">
                        <a:solidFill>
                          <a:schemeClr val="dk1"/>
                        </a:solidFill>
                        <a:latin typeface="+mn-lt"/>
                        <a:ea typeface="+mn-ea"/>
                        <a:cs typeface="+mn-cs"/>
                      </a:endParaRPr>
                    </a:p>
                  </a:txBody>
                  <a:tcPr marL="51435" marR="51435" marT="25718" marB="25718"/>
                </a:tc>
                <a:extLst>
                  <a:ext uri="{0D108BD9-81ED-4DB2-BD59-A6C34878D82A}">
                    <a16:rowId xmlns:a16="http://schemas.microsoft.com/office/drawing/2014/main" xmlns="" val="1240697654"/>
                  </a:ext>
                </a:extLst>
              </a:tr>
            </a:tbl>
          </a:graphicData>
        </a:graphic>
      </p:graphicFrame>
      <p:sp>
        <p:nvSpPr>
          <p:cNvPr id="5" name="文本框 4">
            <a:extLst>
              <a:ext uri="{FF2B5EF4-FFF2-40B4-BE49-F238E27FC236}">
                <a16:creationId xmlns:a16="http://schemas.microsoft.com/office/drawing/2014/main" xmlns="" id="{7C6673C8-9255-4532-9715-8E79FD685FB6}"/>
              </a:ext>
            </a:extLst>
          </p:cNvPr>
          <p:cNvSpPr txBox="1"/>
          <p:nvPr/>
        </p:nvSpPr>
        <p:spPr>
          <a:xfrm>
            <a:off x="0" y="1303011"/>
            <a:ext cx="9144000" cy="553998"/>
          </a:xfrm>
          <a:prstGeom prst="rect">
            <a:avLst/>
          </a:prstGeom>
          <a:noFill/>
        </p:spPr>
        <p:txBody>
          <a:bodyPr wrap="square" rtlCol="0">
            <a:spAutoFit/>
          </a:bodyPr>
          <a:lstStyle/>
          <a:p>
            <a:pPr algn="ctr"/>
            <a:r>
              <a:rPr lang="en-US" altLang="zh-CN" sz="3000" dirty="0">
                <a:solidFill>
                  <a:srgbClr val="0070C0"/>
                </a:solidFill>
              </a:rPr>
              <a:t>ETO</a:t>
            </a:r>
            <a:r>
              <a:rPr lang="zh-CN" altLang="en-US" sz="3000" dirty="0">
                <a:solidFill>
                  <a:srgbClr val="0070C0"/>
                </a:solidFill>
              </a:rPr>
              <a:t>灭菌过程和材料的相容性</a:t>
            </a:r>
          </a:p>
        </p:txBody>
      </p:sp>
    </p:spTree>
    <p:extLst>
      <p:ext uri="{BB962C8B-B14F-4D97-AF65-F5344CB8AC3E}">
        <p14:creationId xmlns:p14="http://schemas.microsoft.com/office/powerpoint/2010/main" val="3694881612"/>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a:extLst>
              <a:ext uri="{FF2B5EF4-FFF2-40B4-BE49-F238E27FC236}">
                <a16:creationId xmlns:a16="http://schemas.microsoft.com/office/drawing/2014/main" xmlns="" id="{5412FFCF-5BB1-47D6-9B19-46B8E8DD39D7}"/>
              </a:ext>
            </a:extLst>
          </p:cNvPr>
          <p:cNvGraphicFramePr>
            <a:graphicFrameLocks/>
          </p:cNvGraphicFramePr>
          <p:nvPr>
            <p:extLst>
              <p:ext uri="{D42A27DB-BD31-4B8C-83A1-F6EECF244321}">
                <p14:modId xmlns:p14="http://schemas.microsoft.com/office/powerpoint/2010/main" val="609986037"/>
              </p:ext>
            </p:extLst>
          </p:nvPr>
        </p:nvGraphicFramePr>
        <p:xfrm>
          <a:off x="555858" y="1871683"/>
          <a:ext cx="7991377" cy="3842444"/>
        </p:xfrm>
        <a:graphic>
          <a:graphicData uri="http://schemas.openxmlformats.org/drawingml/2006/table">
            <a:tbl>
              <a:tblPr firstRow="1" bandRow="1">
                <a:tableStyleId>{5C22544A-7EE6-4342-B048-85BDC9FD1C3A}</a:tableStyleId>
              </a:tblPr>
              <a:tblGrid>
                <a:gridCol w="2344025">
                  <a:extLst>
                    <a:ext uri="{9D8B030D-6E8A-4147-A177-3AD203B41FA5}">
                      <a16:colId xmlns:a16="http://schemas.microsoft.com/office/drawing/2014/main" xmlns="" val="3664490747"/>
                    </a:ext>
                  </a:extLst>
                </a:gridCol>
                <a:gridCol w="1143581">
                  <a:extLst>
                    <a:ext uri="{9D8B030D-6E8A-4147-A177-3AD203B41FA5}">
                      <a16:colId xmlns:a16="http://schemas.microsoft.com/office/drawing/2014/main" xmlns="" val="2985076262"/>
                    </a:ext>
                  </a:extLst>
                </a:gridCol>
                <a:gridCol w="1306799">
                  <a:extLst>
                    <a:ext uri="{9D8B030D-6E8A-4147-A177-3AD203B41FA5}">
                      <a16:colId xmlns:a16="http://schemas.microsoft.com/office/drawing/2014/main" xmlns="" val="1383557994"/>
                    </a:ext>
                  </a:extLst>
                </a:gridCol>
                <a:gridCol w="982178">
                  <a:extLst>
                    <a:ext uri="{9D8B030D-6E8A-4147-A177-3AD203B41FA5}">
                      <a16:colId xmlns:a16="http://schemas.microsoft.com/office/drawing/2014/main" xmlns="" val="80303005"/>
                    </a:ext>
                  </a:extLst>
                </a:gridCol>
                <a:gridCol w="2214794">
                  <a:extLst>
                    <a:ext uri="{9D8B030D-6E8A-4147-A177-3AD203B41FA5}">
                      <a16:colId xmlns:a16="http://schemas.microsoft.com/office/drawing/2014/main" xmlns="" val="2573433633"/>
                    </a:ext>
                  </a:extLst>
                </a:gridCol>
              </a:tblGrid>
              <a:tr h="531495">
                <a:tc>
                  <a:txBody>
                    <a:bodyPr/>
                    <a:lstStyle/>
                    <a:p>
                      <a:pPr algn="ctr"/>
                      <a:r>
                        <a:rPr lang="zh-CN" altLang="en-US" sz="1100" b="0" dirty="0"/>
                        <a:t>材料</a:t>
                      </a:r>
                    </a:p>
                  </a:txBody>
                  <a:tcPr marL="51435" marR="51435" marT="25718" marB="25718" anchor="ctr"/>
                </a:tc>
                <a:tc>
                  <a:txBody>
                    <a:bodyPr/>
                    <a:lstStyle/>
                    <a:p>
                      <a:pPr algn="ctr"/>
                      <a:r>
                        <a:rPr lang="zh-CN" altLang="en-US" sz="1100" b="0" dirty="0"/>
                        <a:t>一次性使用</a:t>
                      </a:r>
                      <a:endParaRPr lang="en-US" altLang="zh-CN" sz="1100" b="0" dirty="0"/>
                    </a:p>
                    <a:p>
                      <a:pPr algn="ctr"/>
                      <a:r>
                        <a:rPr lang="zh-CN" altLang="en-US" sz="1100" b="0" dirty="0"/>
                        <a:t>（</a:t>
                      </a:r>
                      <a:r>
                        <a:rPr lang="en-US" altLang="zh-CN" sz="1100" b="0" dirty="0"/>
                        <a:t>1</a:t>
                      </a:r>
                      <a:r>
                        <a:rPr lang="zh-CN" altLang="en-US" sz="1100" b="0" dirty="0"/>
                        <a:t>或</a:t>
                      </a:r>
                      <a:r>
                        <a:rPr lang="en-US" altLang="zh-CN" sz="1100" b="0" dirty="0"/>
                        <a:t>2</a:t>
                      </a:r>
                      <a:r>
                        <a:rPr lang="zh-CN" altLang="en-US" sz="1100" b="0" dirty="0"/>
                        <a:t>个灭菌周期）</a:t>
                      </a:r>
                    </a:p>
                  </a:txBody>
                  <a:tcPr marL="51435" marR="51435" marT="25718" marB="25718" anchor="ctr"/>
                </a:tc>
                <a:tc>
                  <a:txBody>
                    <a:bodyPr/>
                    <a:lstStyle/>
                    <a:p>
                      <a:pPr algn="ctr"/>
                      <a:r>
                        <a:rPr lang="zh-CN" altLang="en-US" sz="1100" b="0" dirty="0"/>
                        <a:t>备注</a:t>
                      </a:r>
                    </a:p>
                  </a:txBody>
                  <a:tcPr marL="51435" marR="51435" marT="25718" marB="25718" anchor="ctr"/>
                </a:tc>
                <a:tc>
                  <a:txBody>
                    <a:bodyPr/>
                    <a:lstStyle/>
                    <a:p>
                      <a:pPr algn="ctr"/>
                      <a:r>
                        <a:rPr lang="zh-CN" altLang="en-US" sz="1100" b="0" dirty="0"/>
                        <a:t>重复灭菌</a:t>
                      </a:r>
                      <a:endParaRPr lang="en-US" altLang="zh-CN" sz="1100" b="0" dirty="0"/>
                    </a:p>
                    <a:p>
                      <a:pPr algn="ctr"/>
                      <a:r>
                        <a:rPr lang="en-US" altLang="zh-CN" sz="1100" b="0" dirty="0"/>
                        <a:t>(&gt;10</a:t>
                      </a:r>
                      <a:r>
                        <a:rPr lang="zh-CN" altLang="en-US" sz="1100" b="0" dirty="0"/>
                        <a:t>个灭菌周期）</a:t>
                      </a:r>
                    </a:p>
                  </a:txBody>
                  <a:tcPr marL="51435" marR="51435" marT="25718" marB="2571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b="0" dirty="0"/>
                        <a:t>备注</a:t>
                      </a:r>
                    </a:p>
                  </a:txBody>
                  <a:tcPr marL="51435" marR="51435" marT="25718" marB="25718" anchor="ctr"/>
                </a:tc>
                <a:extLst>
                  <a:ext uri="{0D108BD9-81ED-4DB2-BD59-A6C34878D82A}">
                    <a16:rowId xmlns:a16="http://schemas.microsoft.com/office/drawing/2014/main" xmlns="" val="3462253290"/>
                  </a:ext>
                </a:extLst>
              </a:tr>
              <a:tr h="308646">
                <a:tc>
                  <a:txBody>
                    <a:bodyPr/>
                    <a:lstStyle/>
                    <a:p>
                      <a:pPr marL="0" lvl="1" algn="l" defTabSz="914400" rtl="0" eaLnBrk="1" latinLnBrk="0" hangingPunct="1"/>
                      <a:r>
                        <a:rPr lang="zh-CN" altLang="en-US" sz="1100" b="0" kern="1200" dirty="0">
                          <a:solidFill>
                            <a:schemeClr val="dk1"/>
                          </a:solidFill>
                          <a:latin typeface="+mn-lt"/>
                          <a:ea typeface="+mn-ea"/>
                          <a:cs typeface="+mn-cs"/>
                        </a:rPr>
                        <a:t>硅酮</a:t>
                      </a:r>
                    </a:p>
                  </a:txBody>
                  <a:tcPr marL="51435" marR="51435" marT="25718" marB="25718"/>
                </a:tc>
                <a:tc>
                  <a:txBody>
                    <a:bodyPr/>
                    <a:lstStyle/>
                    <a:p>
                      <a:pPr lvl="0" algn="ctr"/>
                      <a:r>
                        <a:rPr lang="zh-CN" altLang="en-US" sz="1100" dirty="0"/>
                        <a:t>优秀</a:t>
                      </a:r>
                    </a:p>
                  </a:txBody>
                  <a:tcPr marL="51435" marR="51435" marT="25718" marB="25718"/>
                </a:tc>
                <a:tc>
                  <a:txBody>
                    <a:bodyPr/>
                    <a:lstStyle/>
                    <a:p>
                      <a:pPr lvl="0" algn="ctr"/>
                      <a:r>
                        <a:rPr lang="en-US" altLang="zh-CN" sz="1100" dirty="0"/>
                        <a:t>-</a:t>
                      </a:r>
                      <a:endParaRPr lang="zh-CN" altLang="en-US" sz="1100" dirty="0"/>
                    </a:p>
                  </a:txBody>
                  <a:tcPr marL="51435" marR="51435" marT="25718" marB="25718"/>
                </a:tc>
                <a:tc>
                  <a:txBody>
                    <a:bodyPr/>
                    <a:lstStyle/>
                    <a:p>
                      <a:pPr lvl="0" algn="ctr"/>
                      <a:r>
                        <a:rPr lang="zh-CN" altLang="en-US" sz="1100" dirty="0"/>
                        <a:t>适合</a:t>
                      </a:r>
                    </a:p>
                  </a:txBody>
                  <a:tcPr marL="51435" marR="51435" marT="25718" marB="25718"/>
                </a:tc>
                <a:tc>
                  <a:txBody>
                    <a:bodyPr/>
                    <a:lstStyle/>
                    <a:p>
                      <a:pPr lvl="0"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3222379198"/>
                  </a:ext>
                </a:extLst>
              </a:tr>
              <a:tr h="691515">
                <a:tc>
                  <a:txBody>
                    <a:bodyPr/>
                    <a:lstStyle/>
                    <a:p>
                      <a:pPr marL="0" lvl="0" algn="l" defTabSz="914400" rtl="0" eaLnBrk="1" latinLnBrk="0" hangingPunct="1"/>
                      <a:r>
                        <a:rPr lang="zh-CN" altLang="en-US" sz="1100" b="0" kern="1200" dirty="0">
                          <a:solidFill>
                            <a:schemeClr val="dk1"/>
                          </a:solidFill>
                          <a:latin typeface="+mn-lt"/>
                          <a:ea typeface="+mn-ea"/>
                          <a:cs typeface="+mn-cs"/>
                        </a:rPr>
                        <a:t>苯乙烯类嵌段聚合物 </a:t>
                      </a:r>
                      <a:r>
                        <a:rPr lang="en-US" altLang="zh-CN" sz="1100" b="0" kern="1200" dirty="0">
                          <a:solidFill>
                            <a:schemeClr val="dk1"/>
                          </a:solidFill>
                          <a:latin typeface="+mn-lt"/>
                          <a:ea typeface="+mn-ea"/>
                          <a:cs typeface="+mn-cs"/>
                        </a:rPr>
                        <a:t>[</a:t>
                      </a:r>
                      <a:r>
                        <a:rPr lang="zh-CN" altLang="en-US" sz="1100" b="0" kern="1200" dirty="0">
                          <a:solidFill>
                            <a:schemeClr val="dk1"/>
                          </a:solidFill>
                          <a:latin typeface="+mn-lt"/>
                          <a:ea typeface="+mn-ea"/>
                          <a:cs typeface="+mn-cs"/>
                        </a:rPr>
                        <a:t>如：苯乙烯</a:t>
                      </a:r>
                      <a:r>
                        <a:rPr lang="en-US" altLang="zh-CN" sz="1100" b="0" kern="1200" dirty="0">
                          <a:solidFill>
                            <a:schemeClr val="dk1"/>
                          </a:solidFill>
                          <a:latin typeface="+mn-lt"/>
                          <a:ea typeface="+mn-ea"/>
                          <a:cs typeface="+mn-cs"/>
                        </a:rPr>
                        <a:t>-</a:t>
                      </a:r>
                      <a:r>
                        <a:rPr lang="zh-CN" altLang="en-US" sz="1100" b="0" kern="1200" dirty="0">
                          <a:solidFill>
                            <a:schemeClr val="dk1"/>
                          </a:solidFill>
                          <a:latin typeface="+mn-lt"/>
                          <a:ea typeface="+mn-ea"/>
                          <a:cs typeface="+mn-cs"/>
                        </a:rPr>
                        <a:t>丁二烯</a:t>
                      </a:r>
                      <a:r>
                        <a:rPr lang="en-US" altLang="zh-CN" sz="1100" b="0" kern="1200" dirty="0">
                          <a:solidFill>
                            <a:schemeClr val="dk1"/>
                          </a:solidFill>
                          <a:latin typeface="+mn-lt"/>
                          <a:ea typeface="+mn-ea"/>
                          <a:cs typeface="+mn-cs"/>
                        </a:rPr>
                        <a:t>-</a:t>
                      </a:r>
                      <a:r>
                        <a:rPr lang="zh-CN" altLang="en-US" sz="1100" b="0" kern="1200" dirty="0">
                          <a:solidFill>
                            <a:schemeClr val="dk1"/>
                          </a:solidFill>
                          <a:latin typeface="+mn-lt"/>
                          <a:ea typeface="+mn-ea"/>
                          <a:cs typeface="+mn-cs"/>
                        </a:rPr>
                        <a:t>苯乙烯嵌段聚合物（</a:t>
                      </a:r>
                      <a:r>
                        <a:rPr lang="en-US" altLang="zh-CN" sz="1100" b="0" kern="1200" dirty="0">
                          <a:solidFill>
                            <a:schemeClr val="dk1"/>
                          </a:solidFill>
                          <a:latin typeface="+mn-lt"/>
                          <a:ea typeface="+mn-ea"/>
                          <a:cs typeface="+mn-cs"/>
                        </a:rPr>
                        <a:t>SBS</a:t>
                      </a:r>
                      <a:r>
                        <a:rPr lang="zh-CN" altLang="en-US" sz="1100" b="0" kern="1200" dirty="0">
                          <a:solidFill>
                            <a:schemeClr val="dk1"/>
                          </a:solidFill>
                          <a:latin typeface="+mn-lt"/>
                          <a:ea typeface="+mn-ea"/>
                          <a:cs typeface="+mn-cs"/>
                        </a:rPr>
                        <a:t>），苯乙烯</a:t>
                      </a:r>
                      <a:r>
                        <a:rPr lang="en-US" altLang="zh-CN" sz="1100" b="0" kern="1200" dirty="0">
                          <a:solidFill>
                            <a:schemeClr val="dk1"/>
                          </a:solidFill>
                          <a:latin typeface="+mn-lt"/>
                          <a:ea typeface="+mn-ea"/>
                          <a:cs typeface="+mn-cs"/>
                        </a:rPr>
                        <a:t>-</a:t>
                      </a:r>
                      <a:r>
                        <a:rPr lang="zh-CN" altLang="en-US" sz="1100" b="0" kern="1200" dirty="0">
                          <a:solidFill>
                            <a:schemeClr val="dk1"/>
                          </a:solidFill>
                          <a:latin typeface="+mn-lt"/>
                          <a:ea typeface="+mn-ea"/>
                          <a:cs typeface="+mn-cs"/>
                        </a:rPr>
                        <a:t>乙烯</a:t>
                      </a:r>
                      <a:r>
                        <a:rPr lang="en-US" altLang="zh-CN" sz="1100" b="0" kern="1200" dirty="0">
                          <a:solidFill>
                            <a:schemeClr val="dk1"/>
                          </a:solidFill>
                          <a:latin typeface="+mn-lt"/>
                          <a:ea typeface="+mn-ea"/>
                          <a:cs typeface="+mn-cs"/>
                        </a:rPr>
                        <a:t>-</a:t>
                      </a:r>
                      <a:r>
                        <a:rPr lang="zh-CN" altLang="en-US" sz="1100" b="0" kern="1200" dirty="0">
                          <a:solidFill>
                            <a:schemeClr val="dk1"/>
                          </a:solidFill>
                          <a:latin typeface="+mn-lt"/>
                          <a:ea typeface="+mn-ea"/>
                          <a:cs typeface="+mn-cs"/>
                        </a:rPr>
                        <a:t>丁烯</a:t>
                      </a:r>
                      <a:r>
                        <a:rPr lang="en-US" altLang="zh-CN" sz="1100" b="0" kern="1200" dirty="0">
                          <a:solidFill>
                            <a:schemeClr val="dk1"/>
                          </a:solidFill>
                          <a:latin typeface="+mn-lt"/>
                          <a:ea typeface="+mn-ea"/>
                          <a:cs typeface="+mn-cs"/>
                        </a:rPr>
                        <a:t>-</a:t>
                      </a:r>
                      <a:r>
                        <a:rPr lang="zh-CN" altLang="en-US" sz="1100" b="0" kern="1200" dirty="0">
                          <a:solidFill>
                            <a:schemeClr val="dk1"/>
                          </a:solidFill>
                          <a:latin typeface="+mn-lt"/>
                          <a:ea typeface="+mn-ea"/>
                          <a:cs typeface="+mn-cs"/>
                        </a:rPr>
                        <a:t>苯乙烯嵌段聚合物（</a:t>
                      </a:r>
                      <a:r>
                        <a:rPr lang="en-US" altLang="zh-CN" sz="1100" b="0" kern="1200" dirty="0">
                          <a:solidFill>
                            <a:schemeClr val="dk1"/>
                          </a:solidFill>
                          <a:latin typeface="+mn-lt"/>
                          <a:ea typeface="+mn-ea"/>
                          <a:cs typeface="+mn-cs"/>
                        </a:rPr>
                        <a:t>SEBS</a:t>
                      </a:r>
                      <a:r>
                        <a:rPr lang="zh-CN" altLang="en-US" sz="1100" b="0" kern="1200" dirty="0">
                          <a:solidFill>
                            <a:schemeClr val="dk1"/>
                          </a:solidFill>
                          <a:latin typeface="+mn-lt"/>
                          <a:ea typeface="+mn-ea"/>
                          <a:cs typeface="+mn-cs"/>
                        </a:rPr>
                        <a:t>）</a:t>
                      </a:r>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lvl="0" algn="ctr"/>
                      <a:r>
                        <a:rPr lang="zh-CN" altLang="en-US" sz="1100" dirty="0"/>
                        <a:t>良好至优秀</a:t>
                      </a:r>
                    </a:p>
                  </a:txBody>
                  <a:tcPr marL="51435" marR="51435" marT="25718" marB="25718"/>
                </a:tc>
                <a:tc>
                  <a:txBody>
                    <a:bodyPr/>
                    <a:lstStyle/>
                    <a:p>
                      <a:pPr lvl="0" algn="ctr"/>
                      <a:r>
                        <a:rPr lang="en-US" altLang="zh-CN" sz="1100" dirty="0"/>
                        <a:t>-</a:t>
                      </a:r>
                      <a:endParaRPr lang="zh-CN" altLang="en-US" sz="1100" dirty="0"/>
                    </a:p>
                  </a:txBody>
                  <a:tcPr marL="51435" marR="51435" marT="25718" marB="25718"/>
                </a:tc>
                <a:tc>
                  <a:txBody>
                    <a:bodyPr/>
                    <a:lstStyle/>
                    <a:p>
                      <a:pPr lvl="0" algn="ctr"/>
                      <a:r>
                        <a:rPr lang="zh-CN" altLang="en-US" sz="1100" dirty="0"/>
                        <a:t>适合</a:t>
                      </a:r>
                    </a:p>
                  </a:txBody>
                  <a:tcPr marL="51435" marR="51435" marT="25718" marB="25718"/>
                </a:tc>
                <a:tc>
                  <a:txBody>
                    <a:bodyPr/>
                    <a:lstStyle/>
                    <a:p>
                      <a:pPr lvl="0"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417870592"/>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氨基甲酸酯</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次等至良好</a:t>
                      </a:r>
                    </a:p>
                  </a:txBody>
                  <a:tcPr marL="51435" marR="51435" marT="25718" marB="25718"/>
                </a:tc>
                <a:tc>
                  <a:txBody>
                    <a:bodyPr/>
                    <a:lstStyle/>
                    <a:p>
                      <a:pPr lvl="0"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pPr lvl="0"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14620718"/>
                  </a:ext>
                </a:extLst>
              </a:tr>
              <a:tr h="253270">
                <a:tc gridSpan="5">
                  <a:txBody>
                    <a:bodyPr/>
                    <a:lstStyle/>
                    <a:p>
                      <a:pPr marL="457200" lvl="2" algn="ctr" defTabSz="914400" rtl="0" eaLnBrk="1" latinLnBrk="0" hangingPunct="1"/>
                      <a:r>
                        <a:rPr lang="zh-CN" altLang="en-US" sz="1100" b="1" kern="1200" dirty="0">
                          <a:solidFill>
                            <a:schemeClr val="dk1"/>
                          </a:solidFill>
                          <a:latin typeface="+mn-lt"/>
                          <a:ea typeface="+mn-ea"/>
                          <a:cs typeface="+mn-cs"/>
                        </a:rPr>
                        <a:t>金属材料</a:t>
                      </a:r>
                    </a:p>
                  </a:txBody>
                  <a:tcPr marL="51435" marR="51435" marT="25718" marB="25718">
                    <a:solidFill>
                      <a:srgbClr val="FFFF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a:tc>
                <a:tc hMerge="1">
                  <a:txBody>
                    <a:bodyPr/>
                    <a:lstStyle/>
                    <a:p>
                      <a:pPr lvl="0" algn="ctr"/>
                      <a:endParaRPr lang="zh-CN" altLang="en-US" sz="120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a:tc>
                <a:tc hMerge="1">
                  <a:txBody>
                    <a:bodyPr/>
                    <a:lstStyle/>
                    <a:p>
                      <a:pPr lvl="0"/>
                      <a:endParaRPr lang="zh-CN" altLang="en-US" sz="1200" dirty="0"/>
                    </a:p>
                  </a:txBody>
                  <a:tcPr/>
                </a:tc>
                <a:extLst>
                  <a:ext uri="{0D108BD9-81ED-4DB2-BD59-A6C34878D82A}">
                    <a16:rowId xmlns:a16="http://schemas.microsoft.com/office/drawing/2014/main" xmlns="" val="2700658341"/>
                  </a:ext>
                </a:extLst>
              </a:tr>
              <a:tr h="211534">
                <a:tc>
                  <a:txBody>
                    <a:bodyPr/>
                    <a:lstStyle/>
                    <a:p>
                      <a:pPr marL="0" lvl="1" algn="l" defTabSz="914400" rtl="0" eaLnBrk="1" latinLnBrk="0" hangingPunct="1"/>
                      <a:r>
                        <a:rPr lang="zh-CN" altLang="en-US" sz="1100" b="0" kern="1200" dirty="0">
                          <a:solidFill>
                            <a:schemeClr val="dk1"/>
                          </a:solidFill>
                          <a:latin typeface="+mn-lt"/>
                          <a:ea typeface="+mn-ea"/>
                          <a:cs typeface="+mn-cs"/>
                        </a:rPr>
                        <a:t>铝</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pPr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81351783"/>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黄铜</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pPr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4040772946"/>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铜</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良好</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pPr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35932994"/>
                  </a:ext>
                </a:extLst>
              </a:tr>
              <a:tr h="219576">
                <a:tc>
                  <a:txBody>
                    <a:bodyPr/>
                    <a:lstStyle/>
                    <a:p>
                      <a:pPr marL="0" lvl="1" algn="l" defTabSz="914400" rtl="0" eaLnBrk="1" latinLnBrk="0" hangingPunct="1"/>
                      <a:r>
                        <a:rPr lang="zh-CN" altLang="en-US" sz="1100" b="0" kern="1200" dirty="0">
                          <a:solidFill>
                            <a:schemeClr val="dk1"/>
                          </a:solidFill>
                          <a:latin typeface="+mn-lt"/>
                          <a:ea typeface="+mn-ea"/>
                          <a:cs typeface="+mn-cs"/>
                        </a:rPr>
                        <a:t>金</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pPr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231373073"/>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镁</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未知</a:t>
                      </a:r>
                    </a:p>
                  </a:txBody>
                  <a:tcPr marL="51435" marR="51435" marT="25718" marB="25718"/>
                </a:tc>
                <a:tc>
                  <a:txBody>
                    <a:bodyPr/>
                    <a:lstStyle/>
                    <a:p>
                      <a:pPr algn="ct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未知</a:t>
                      </a:r>
                    </a:p>
                  </a:txBody>
                  <a:tcPr marL="51435" marR="51435" marT="25718" marB="25718"/>
                </a:tc>
                <a:tc>
                  <a:txBody>
                    <a:bodyPr/>
                    <a:lstStyle/>
                    <a:p>
                      <a:pPr algn="ctr"/>
                      <a:endParaRPr lang="zh-CN" altLang="en-US" sz="1100" dirty="0"/>
                    </a:p>
                  </a:txBody>
                  <a:tcPr marL="51435" marR="51435" marT="25718" marB="25718"/>
                </a:tc>
                <a:extLst>
                  <a:ext uri="{0D108BD9-81ED-4DB2-BD59-A6C34878D82A}">
                    <a16:rowId xmlns:a16="http://schemas.microsoft.com/office/drawing/2014/main" xmlns="" val="1773189654"/>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镍</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pPr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3955587975"/>
                  </a:ext>
                </a:extLst>
              </a:tr>
              <a:tr h="211455">
                <a:tc>
                  <a:txBody>
                    <a:bodyPr/>
                    <a:lstStyle/>
                    <a:p>
                      <a:pPr marL="0" lvl="1" algn="l" defTabSz="914400" rtl="0" eaLnBrk="1" latinLnBrk="0" hangingPunct="1"/>
                      <a:r>
                        <a:rPr lang="zh-CN" altLang="en-US" sz="1100" b="0" kern="1200" dirty="0">
                          <a:solidFill>
                            <a:srgbClr val="FF0000"/>
                          </a:solidFill>
                          <a:latin typeface="+mn-lt"/>
                          <a:ea typeface="+mn-ea"/>
                          <a:cs typeface="+mn-cs"/>
                        </a:rPr>
                        <a:t>镍钛合金</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未知</a:t>
                      </a:r>
                    </a:p>
                  </a:txBody>
                  <a:tcPr marL="51435" marR="51435" marT="25718" marB="25718"/>
                </a:tc>
                <a:tc>
                  <a:txBody>
                    <a:bodyPr/>
                    <a:lstStyle/>
                    <a:p>
                      <a:pPr algn="ct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mn-lt"/>
                        <a:ea typeface="+mn-ea"/>
                        <a:cs typeface="+mn-cs"/>
                      </a:endParaRPr>
                    </a:p>
                  </a:txBody>
                  <a:tcPr marL="51435" marR="51435" marT="25718" marB="25718"/>
                </a:tc>
                <a:tc>
                  <a:txBody>
                    <a:bodyPr/>
                    <a:lstStyle/>
                    <a:p>
                      <a:pPr algn="ctr"/>
                      <a:endParaRPr lang="zh-CN" altLang="en-US" sz="1100" dirty="0"/>
                    </a:p>
                  </a:txBody>
                  <a:tcPr marL="51435" marR="51435" marT="25718" marB="25718"/>
                </a:tc>
                <a:extLst>
                  <a:ext uri="{0D108BD9-81ED-4DB2-BD59-A6C34878D82A}">
                    <a16:rowId xmlns:a16="http://schemas.microsoft.com/office/drawing/2014/main" xmlns="" val="1240697654"/>
                  </a:ext>
                </a:extLst>
              </a:tr>
              <a:tr h="251068">
                <a:tc>
                  <a:txBody>
                    <a:bodyPr/>
                    <a:lstStyle/>
                    <a:p>
                      <a:pPr marL="0" lvl="1" algn="l" defTabSz="914400" rtl="0" eaLnBrk="1" latinLnBrk="0" hangingPunct="1"/>
                      <a:r>
                        <a:rPr lang="zh-CN" altLang="en-US" sz="1100" b="0" kern="1200" dirty="0">
                          <a:solidFill>
                            <a:schemeClr val="dk1"/>
                          </a:solidFill>
                          <a:latin typeface="+mn-lt"/>
                          <a:ea typeface="+mn-ea"/>
                          <a:cs typeface="+mn-cs"/>
                        </a:rPr>
                        <a:t>银</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pPr algn="ctr"/>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106546074"/>
                  </a:ext>
                </a:extLst>
              </a:tr>
            </a:tbl>
          </a:graphicData>
        </a:graphic>
      </p:graphicFrame>
      <p:sp>
        <p:nvSpPr>
          <p:cNvPr id="5" name="文本框 4">
            <a:extLst>
              <a:ext uri="{FF2B5EF4-FFF2-40B4-BE49-F238E27FC236}">
                <a16:creationId xmlns:a16="http://schemas.microsoft.com/office/drawing/2014/main" xmlns="" id="{4395FA7E-1150-4D2B-ABC4-59969FE3B7C0}"/>
              </a:ext>
            </a:extLst>
          </p:cNvPr>
          <p:cNvSpPr txBox="1"/>
          <p:nvPr/>
        </p:nvSpPr>
        <p:spPr>
          <a:xfrm>
            <a:off x="0" y="1340768"/>
            <a:ext cx="9144000" cy="553998"/>
          </a:xfrm>
          <a:prstGeom prst="rect">
            <a:avLst/>
          </a:prstGeom>
          <a:noFill/>
        </p:spPr>
        <p:txBody>
          <a:bodyPr wrap="square" rtlCol="0">
            <a:spAutoFit/>
          </a:bodyPr>
          <a:lstStyle/>
          <a:p>
            <a:pPr algn="ctr"/>
            <a:r>
              <a:rPr lang="en-US" altLang="zh-CN" sz="3000" dirty="0">
                <a:solidFill>
                  <a:srgbClr val="0070C0"/>
                </a:solidFill>
              </a:rPr>
              <a:t>ETO</a:t>
            </a:r>
            <a:r>
              <a:rPr lang="zh-CN" altLang="en-US" sz="3000" dirty="0">
                <a:solidFill>
                  <a:srgbClr val="0070C0"/>
                </a:solidFill>
              </a:rPr>
              <a:t>灭菌过程和材料的相容性</a:t>
            </a:r>
          </a:p>
        </p:txBody>
      </p:sp>
    </p:spTree>
    <p:extLst>
      <p:ext uri="{BB962C8B-B14F-4D97-AF65-F5344CB8AC3E}">
        <p14:creationId xmlns:p14="http://schemas.microsoft.com/office/powerpoint/2010/main" val="169279573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a:extLst>
              <a:ext uri="{FF2B5EF4-FFF2-40B4-BE49-F238E27FC236}">
                <a16:creationId xmlns:a16="http://schemas.microsoft.com/office/drawing/2014/main" xmlns="" id="{DF21689F-E427-49ED-A43A-0A334A58BB25}"/>
              </a:ext>
            </a:extLst>
          </p:cNvPr>
          <p:cNvGraphicFramePr>
            <a:graphicFrameLocks/>
          </p:cNvGraphicFramePr>
          <p:nvPr>
            <p:extLst>
              <p:ext uri="{D42A27DB-BD31-4B8C-83A1-F6EECF244321}">
                <p14:modId xmlns:p14="http://schemas.microsoft.com/office/powerpoint/2010/main" val="2844377444"/>
              </p:ext>
            </p:extLst>
          </p:nvPr>
        </p:nvGraphicFramePr>
        <p:xfrm>
          <a:off x="628049" y="1876748"/>
          <a:ext cx="8092441" cy="4360564"/>
        </p:xfrm>
        <a:graphic>
          <a:graphicData uri="http://schemas.openxmlformats.org/drawingml/2006/table">
            <a:tbl>
              <a:tblPr firstRow="1" bandRow="1">
                <a:tableStyleId>{5C22544A-7EE6-4342-B048-85BDC9FD1C3A}</a:tableStyleId>
              </a:tblPr>
              <a:tblGrid>
                <a:gridCol w="2373669">
                  <a:extLst>
                    <a:ext uri="{9D8B030D-6E8A-4147-A177-3AD203B41FA5}">
                      <a16:colId xmlns:a16="http://schemas.microsoft.com/office/drawing/2014/main" xmlns="" val="3664490747"/>
                    </a:ext>
                  </a:extLst>
                </a:gridCol>
                <a:gridCol w="1158044">
                  <a:extLst>
                    <a:ext uri="{9D8B030D-6E8A-4147-A177-3AD203B41FA5}">
                      <a16:colId xmlns:a16="http://schemas.microsoft.com/office/drawing/2014/main" xmlns="" val="2985076262"/>
                    </a:ext>
                  </a:extLst>
                </a:gridCol>
                <a:gridCol w="1323326">
                  <a:extLst>
                    <a:ext uri="{9D8B030D-6E8A-4147-A177-3AD203B41FA5}">
                      <a16:colId xmlns:a16="http://schemas.microsoft.com/office/drawing/2014/main" xmlns="" val="1383557994"/>
                    </a:ext>
                  </a:extLst>
                </a:gridCol>
                <a:gridCol w="994599">
                  <a:extLst>
                    <a:ext uri="{9D8B030D-6E8A-4147-A177-3AD203B41FA5}">
                      <a16:colId xmlns:a16="http://schemas.microsoft.com/office/drawing/2014/main" xmlns="" val="80303005"/>
                    </a:ext>
                  </a:extLst>
                </a:gridCol>
                <a:gridCol w="2242803">
                  <a:extLst>
                    <a:ext uri="{9D8B030D-6E8A-4147-A177-3AD203B41FA5}">
                      <a16:colId xmlns:a16="http://schemas.microsoft.com/office/drawing/2014/main" xmlns="" val="2573433633"/>
                    </a:ext>
                  </a:extLst>
                </a:gridCol>
              </a:tblGrid>
              <a:tr h="531495">
                <a:tc>
                  <a:txBody>
                    <a:bodyPr/>
                    <a:lstStyle/>
                    <a:p>
                      <a:pPr algn="ctr"/>
                      <a:r>
                        <a:rPr lang="zh-CN" altLang="en-US" sz="1100" b="0" dirty="0"/>
                        <a:t>材料</a:t>
                      </a:r>
                    </a:p>
                  </a:txBody>
                  <a:tcPr marL="51435" marR="51435" marT="25718" marB="25718" anchor="ctr"/>
                </a:tc>
                <a:tc>
                  <a:txBody>
                    <a:bodyPr/>
                    <a:lstStyle/>
                    <a:p>
                      <a:pPr algn="ctr"/>
                      <a:r>
                        <a:rPr lang="zh-CN" altLang="en-US" sz="1100" b="0" dirty="0"/>
                        <a:t>一次性使用</a:t>
                      </a:r>
                      <a:endParaRPr lang="en-US" altLang="zh-CN" sz="1100" b="0" dirty="0"/>
                    </a:p>
                    <a:p>
                      <a:pPr algn="ctr"/>
                      <a:r>
                        <a:rPr lang="zh-CN" altLang="en-US" sz="1100" b="0" dirty="0"/>
                        <a:t>（</a:t>
                      </a:r>
                      <a:r>
                        <a:rPr lang="en-US" altLang="zh-CN" sz="1100" b="0" dirty="0"/>
                        <a:t>1</a:t>
                      </a:r>
                      <a:r>
                        <a:rPr lang="zh-CN" altLang="en-US" sz="1100" b="0" dirty="0"/>
                        <a:t>或</a:t>
                      </a:r>
                      <a:r>
                        <a:rPr lang="en-US" altLang="zh-CN" sz="1100" b="0" dirty="0"/>
                        <a:t>2</a:t>
                      </a:r>
                      <a:r>
                        <a:rPr lang="zh-CN" altLang="en-US" sz="1100" b="0" dirty="0"/>
                        <a:t>个灭菌周期）</a:t>
                      </a:r>
                    </a:p>
                  </a:txBody>
                  <a:tcPr marL="51435" marR="51435" marT="25718" marB="25718" anchor="ctr"/>
                </a:tc>
                <a:tc>
                  <a:txBody>
                    <a:bodyPr/>
                    <a:lstStyle/>
                    <a:p>
                      <a:pPr algn="ctr"/>
                      <a:r>
                        <a:rPr lang="zh-CN" altLang="en-US" sz="1100" b="0" dirty="0"/>
                        <a:t>备注</a:t>
                      </a:r>
                    </a:p>
                  </a:txBody>
                  <a:tcPr marL="51435" marR="51435" marT="25718" marB="25718" anchor="ctr"/>
                </a:tc>
                <a:tc>
                  <a:txBody>
                    <a:bodyPr/>
                    <a:lstStyle/>
                    <a:p>
                      <a:pPr algn="ctr"/>
                      <a:r>
                        <a:rPr lang="zh-CN" altLang="en-US" sz="1100" b="0" dirty="0"/>
                        <a:t>重复灭菌</a:t>
                      </a:r>
                      <a:endParaRPr lang="en-US" altLang="zh-CN" sz="1100" b="0" dirty="0"/>
                    </a:p>
                    <a:p>
                      <a:pPr algn="ctr"/>
                      <a:r>
                        <a:rPr lang="en-US" altLang="zh-CN" sz="1100" b="0" dirty="0"/>
                        <a:t>(&gt;10</a:t>
                      </a:r>
                      <a:r>
                        <a:rPr lang="zh-CN" altLang="en-US" sz="1100" b="0" dirty="0"/>
                        <a:t>个灭菌周期）</a:t>
                      </a:r>
                    </a:p>
                  </a:txBody>
                  <a:tcPr marL="51435" marR="51435" marT="25718" marB="2571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b="0" dirty="0"/>
                        <a:t>备注</a:t>
                      </a:r>
                    </a:p>
                  </a:txBody>
                  <a:tcPr marL="51435" marR="51435" marT="25718" marB="25718" anchor="ctr"/>
                </a:tc>
                <a:extLst>
                  <a:ext uri="{0D108BD9-81ED-4DB2-BD59-A6C34878D82A}">
                    <a16:rowId xmlns:a16="http://schemas.microsoft.com/office/drawing/2014/main" xmlns="" val="3462253290"/>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不锈钢</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4040772946"/>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钛</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35932994"/>
                  </a:ext>
                </a:extLst>
              </a:tr>
              <a:tr h="275185">
                <a:tc gridSpan="5">
                  <a:txBody>
                    <a:bodyPr/>
                    <a:lstStyle/>
                    <a:p>
                      <a:pPr marL="457200" lvl="2" algn="ctr" defTabSz="914400" rtl="0" eaLnBrk="1" latinLnBrk="0" hangingPunct="1"/>
                      <a:r>
                        <a:rPr lang="zh-CN" altLang="en-US" sz="1100" b="1" kern="1200" dirty="0">
                          <a:solidFill>
                            <a:schemeClr val="dk1"/>
                          </a:solidFill>
                          <a:latin typeface="+mn-lt"/>
                          <a:ea typeface="+mn-ea"/>
                          <a:cs typeface="+mn-cs"/>
                        </a:rPr>
                        <a:t>陶瓷与玻璃</a:t>
                      </a:r>
                    </a:p>
                  </a:txBody>
                  <a:tcPr marL="51435" marR="51435" marT="25718" marB="25718">
                    <a:solidFill>
                      <a:srgbClr val="FFFF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a:tc>
                <a:tc hMerge="1">
                  <a:txBody>
                    <a:bodyPr/>
                    <a:lstStyle/>
                    <a:p>
                      <a:pPr algn="ctr"/>
                      <a:endParaRPr lang="zh-CN" altLang="en-US" sz="120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a:tc>
                <a:tc hMerge="1">
                  <a:txBody>
                    <a:bodyPr/>
                    <a:lstStyle/>
                    <a:p>
                      <a:endParaRPr lang="zh-CN" altLang="en-US" sz="1200" dirty="0"/>
                    </a:p>
                  </a:txBody>
                  <a:tcPr/>
                </a:tc>
                <a:extLst>
                  <a:ext uri="{0D108BD9-81ED-4DB2-BD59-A6C34878D82A}">
                    <a16:rowId xmlns:a16="http://schemas.microsoft.com/office/drawing/2014/main" xmlns="" val="2231373073"/>
                  </a:ext>
                </a:extLst>
              </a:tr>
              <a:tr h="211455">
                <a:tc>
                  <a:txBody>
                    <a:bodyPr/>
                    <a:lstStyle/>
                    <a:p>
                      <a:pPr marL="0" lvl="1" algn="l" defTabSz="914400" rtl="0" eaLnBrk="1" latinLnBrk="0" hangingPunct="1"/>
                      <a:r>
                        <a:rPr lang="zh-CN" altLang="en-US" sz="1100" b="0" kern="1200" dirty="0">
                          <a:solidFill>
                            <a:schemeClr val="dk1"/>
                          </a:solidFill>
                          <a:latin typeface="+mn-lt"/>
                          <a:ea typeface="+mn-ea"/>
                          <a:cs typeface="+mn-cs"/>
                        </a:rPr>
                        <a:t>氧化铝</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1773189654"/>
                  </a:ext>
                </a:extLst>
              </a:tr>
              <a:tr h="248589">
                <a:tc>
                  <a:txBody>
                    <a:bodyPr/>
                    <a:lstStyle/>
                    <a:p>
                      <a:pPr marL="0" lvl="1" algn="l" defTabSz="914400" rtl="0" eaLnBrk="1" latinLnBrk="0" hangingPunct="1"/>
                      <a:r>
                        <a:rPr lang="zh-CN" altLang="en-US" sz="1100" b="0" kern="1200" dirty="0">
                          <a:solidFill>
                            <a:schemeClr val="dk1"/>
                          </a:solidFill>
                          <a:latin typeface="+mn-lt"/>
                          <a:ea typeface="+mn-ea"/>
                          <a:cs typeface="+mn-cs"/>
                        </a:rPr>
                        <a:t>二氧化硅</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3955587975"/>
                  </a:ext>
                </a:extLst>
              </a:tr>
              <a:tr h="223849">
                <a:tc>
                  <a:txBody>
                    <a:bodyPr/>
                    <a:lstStyle/>
                    <a:p>
                      <a:pPr marL="0" lvl="1" algn="l" defTabSz="914400" rtl="0" eaLnBrk="1" latinLnBrk="0" hangingPunct="1"/>
                      <a:r>
                        <a:rPr lang="zh-CN" altLang="en-US" sz="1100" b="0" kern="1200" dirty="0">
                          <a:solidFill>
                            <a:schemeClr val="tx1"/>
                          </a:solidFill>
                          <a:latin typeface="+mn-lt"/>
                          <a:ea typeface="+mn-ea"/>
                          <a:cs typeface="+mn-cs"/>
                        </a:rPr>
                        <a:t>氧化锆</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1240697654"/>
                  </a:ext>
                </a:extLst>
              </a:tr>
              <a:tr h="223849">
                <a:tc gridSpan="5">
                  <a:txBody>
                    <a:bodyPr/>
                    <a:lstStyle/>
                    <a:p>
                      <a:pPr marL="457200" lvl="2" algn="ctr" defTabSz="914400" rtl="0" eaLnBrk="1" latinLnBrk="0" hangingPunct="1"/>
                      <a:r>
                        <a:rPr lang="zh-CN" altLang="en-US" sz="1100" b="1" kern="1200" dirty="0">
                          <a:solidFill>
                            <a:schemeClr val="dk1"/>
                          </a:solidFill>
                          <a:latin typeface="+mn-lt"/>
                          <a:ea typeface="+mn-ea"/>
                          <a:cs typeface="+mn-cs"/>
                        </a:rPr>
                        <a:t>其他材料</a:t>
                      </a:r>
                    </a:p>
                  </a:txBody>
                  <a:tcPr marL="51435" marR="51435" marT="25718" marB="25718">
                    <a:solidFill>
                      <a:srgbClr val="FFFF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a:tc>
                <a:tc hMerge="1">
                  <a:txBody>
                    <a:bodyPr/>
                    <a:lstStyle/>
                    <a:p>
                      <a:pPr algn="ctr"/>
                      <a:endParaRPr lang="zh-CN" altLang="en-US" sz="120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mn-lt"/>
                        <a:ea typeface="+mn-ea"/>
                        <a:cs typeface="+mn-cs"/>
                      </a:endParaRPr>
                    </a:p>
                  </a:txBody>
                  <a:tcPr/>
                </a:tc>
                <a:tc hMerge="1">
                  <a:txBody>
                    <a:bodyPr/>
                    <a:lstStyle/>
                    <a:p>
                      <a:endParaRPr lang="zh-CN" altLang="en-US" sz="1200" dirty="0"/>
                    </a:p>
                  </a:txBody>
                  <a:tcPr/>
                </a:tc>
                <a:extLst>
                  <a:ext uri="{0D108BD9-81ED-4DB2-BD59-A6C34878D82A}">
                    <a16:rowId xmlns:a16="http://schemas.microsoft.com/office/drawing/2014/main" xmlns="" val="106546074"/>
                  </a:ext>
                </a:extLst>
              </a:tr>
              <a:tr h="223849">
                <a:tc>
                  <a:txBody>
                    <a:bodyPr/>
                    <a:lstStyle/>
                    <a:p>
                      <a:pPr marL="0" lvl="1" algn="l" defTabSz="914400" rtl="0" eaLnBrk="1" latinLnBrk="0" hangingPunct="1"/>
                      <a:r>
                        <a:rPr lang="zh-CN" altLang="en-US" sz="1100" b="0" kern="1200" dirty="0">
                          <a:solidFill>
                            <a:schemeClr val="dk1"/>
                          </a:solidFill>
                          <a:latin typeface="+mn-lt"/>
                          <a:ea typeface="+mn-ea"/>
                          <a:cs typeface="+mn-cs"/>
                        </a:rPr>
                        <a:t>生物可降解</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tc>
                  <a:txBody>
                    <a:bodyPr/>
                    <a:lstStyle/>
                    <a:p>
                      <a:pPr algn="ct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mn-lt"/>
                        <a:ea typeface="+mn-ea"/>
                        <a:cs typeface="+mn-cs"/>
                      </a:endParaRPr>
                    </a:p>
                  </a:txBody>
                  <a:tcPr marL="51435" marR="51435" marT="25718" marB="25718"/>
                </a:tc>
                <a:tc>
                  <a:txBody>
                    <a:bodyPr/>
                    <a:lstStyle/>
                    <a:p>
                      <a:endParaRPr lang="zh-CN" altLang="en-US" sz="1100" dirty="0"/>
                    </a:p>
                  </a:txBody>
                  <a:tcPr marL="51435" marR="51435" marT="25718" marB="25718"/>
                </a:tc>
                <a:extLst>
                  <a:ext uri="{0D108BD9-81ED-4DB2-BD59-A6C34878D82A}">
                    <a16:rowId xmlns:a16="http://schemas.microsoft.com/office/drawing/2014/main" xmlns="" val="1729570230"/>
                  </a:ext>
                </a:extLst>
              </a:tr>
              <a:tr h="223849">
                <a:tc>
                  <a:txBody>
                    <a:bodyPr/>
                    <a:lstStyle/>
                    <a:p>
                      <a:pPr marL="457200" lvl="2" algn="l" defTabSz="914400" rtl="0" eaLnBrk="1" latinLnBrk="0" hangingPunct="1"/>
                      <a:r>
                        <a:rPr lang="zh-CN" altLang="en-US" sz="1100" b="0" kern="1200" dirty="0">
                          <a:solidFill>
                            <a:schemeClr val="dk1"/>
                          </a:solidFill>
                          <a:latin typeface="+mn-lt"/>
                          <a:ea typeface="+mn-ea"/>
                          <a:cs typeface="+mn-cs"/>
                        </a:rPr>
                        <a:t>聚乙交酯</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次等</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mn-lt"/>
                          <a:ea typeface="+mn-ea"/>
                          <a:cs typeface="+mn-cs"/>
                        </a:rPr>
                        <a:t>不适合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628519739"/>
                  </a:ext>
                </a:extLst>
              </a:tr>
              <a:tr h="223849">
                <a:tc>
                  <a:txBody>
                    <a:bodyPr/>
                    <a:lstStyle/>
                    <a:p>
                      <a:pPr marL="457200" lvl="2" algn="l" defTabSz="914400" rtl="0" eaLnBrk="1" latinLnBrk="0" hangingPunct="1"/>
                      <a:r>
                        <a:rPr lang="zh-CN" altLang="en-US" sz="1100" b="0" kern="1200" dirty="0">
                          <a:solidFill>
                            <a:schemeClr val="dk1"/>
                          </a:solidFill>
                          <a:latin typeface="+mn-lt"/>
                          <a:ea typeface="+mn-ea"/>
                          <a:cs typeface="+mn-cs"/>
                        </a:rPr>
                        <a:t>聚乳酸</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次等</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mn-lt"/>
                          <a:ea typeface="+mn-ea"/>
                          <a:cs typeface="+mn-cs"/>
                        </a:rPr>
                        <a:t>不适合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963791079"/>
                  </a:ext>
                </a:extLst>
              </a:tr>
              <a:tr h="373082">
                <a:tc>
                  <a:txBody>
                    <a:bodyPr/>
                    <a:lstStyle/>
                    <a:p>
                      <a:pPr marL="0" lvl="1" algn="l" defTabSz="914400" rtl="0" eaLnBrk="1" latinLnBrk="0" hangingPunct="1"/>
                      <a:r>
                        <a:rPr lang="zh-CN" altLang="en-US" sz="1100" b="0" kern="1200" dirty="0">
                          <a:solidFill>
                            <a:schemeClr val="dk1"/>
                          </a:solidFill>
                          <a:latin typeface="+mn-lt"/>
                          <a:ea typeface="+mn-ea"/>
                          <a:cs typeface="+mn-cs"/>
                        </a:rPr>
                        <a:t>羟基乙酸共聚物（</a:t>
                      </a:r>
                      <a:r>
                        <a:rPr lang="en-US" altLang="zh-CN" sz="1100" b="0" kern="1200" dirty="0">
                          <a:solidFill>
                            <a:schemeClr val="dk1"/>
                          </a:solidFill>
                          <a:latin typeface="+mn-lt"/>
                          <a:ea typeface="+mn-ea"/>
                          <a:cs typeface="+mn-cs"/>
                        </a:rPr>
                        <a:t>PLGA</a:t>
                      </a:r>
                      <a:r>
                        <a:rPr lang="zh-CN" altLang="en-US" sz="1100" b="0" kern="1200" dirty="0">
                          <a:solidFill>
                            <a:schemeClr val="dk1"/>
                          </a:solidFill>
                          <a:latin typeface="+mn-lt"/>
                          <a:ea typeface="+mn-ea"/>
                          <a:cs typeface="+mn-cs"/>
                        </a:rPr>
                        <a:t>）</a:t>
                      </a:r>
                      <a:r>
                        <a:rPr lang="en-US" altLang="zh-CN" sz="1100" b="0" kern="1200" dirty="0">
                          <a:solidFill>
                            <a:schemeClr val="dk1"/>
                          </a:solidFill>
                          <a:latin typeface="+mn-lt"/>
                          <a:ea typeface="+mn-ea"/>
                          <a:cs typeface="+mn-cs"/>
                        </a:rPr>
                        <a:t>【Class 6 </a:t>
                      </a:r>
                      <a:r>
                        <a:rPr lang="zh-CN" altLang="en-US" sz="1100" b="0" kern="1200" dirty="0">
                          <a:solidFill>
                            <a:schemeClr val="dk1"/>
                          </a:solidFill>
                          <a:latin typeface="+mn-lt"/>
                          <a:ea typeface="+mn-ea"/>
                          <a:cs typeface="+mn-cs"/>
                        </a:rPr>
                        <a:t>可植入的</a:t>
                      </a:r>
                      <a:r>
                        <a:rPr lang="en-US" altLang="zh-CN" sz="1100" b="0" kern="1200" dirty="0">
                          <a:solidFill>
                            <a:schemeClr val="dk1"/>
                          </a:solidFill>
                          <a:latin typeface="+mn-lt"/>
                          <a:ea typeface="+mn-ea"/>
                          <a:cs typeface="+mn-cs"/>
                        </a:rPr>
                        <a:t>】</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未知</a:t>
                      </a:r>
                    </a:p>
                  </a:txBody>
                  <a:tcPr marL="51435" marR="51435" marT="25718" marB="25718"/>
                </a:tc>
                <a:tc>
                  <a:txBody>
                    <a:bodyPr/>
                    <a:lstStyle/>
                    <a:p>
                      <a:pPr algn="ct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mn-lt"/>
                        <a:ea typeface="+mn-ea"/>
                        <a:cs typeface="+mn-cs"/>
                      </a:endParaRPr>
                    </a:p>
                  </a:txBody>
                  <a:tcPr marL="51435" marR="51435" marT="25718" marB="25718"/>
                </a:tc>
                <a:tc>
                  <a:txBody>
                    <a:bodyPr/>
                    <a:lstStyle/>
                    <a:p>
                      <a:endParaRPr lang="zh-CN" altLang="en-US" sz="1100" dirty="0"/>
                    </a:p>
                  </a:txBody>
                  <a:tcPr marL="51435" marR="51435" marT="25718" marB="25718"/>
                </a:tc>
                <a:extLst>
                  <a:ext uri="{0D108BD9-81ED-4DB2-BD59-A6C34878D82A}">
                    <a16:rowId xmlns:a16="http://schemas.microsoft.com/office/drawing/2014/main" xmlns="" val="2423703327"/>
                  </a:ext>
                </a:extLst>
              </a:tr>
              <a:tr h="223849">
                <a:tc>
                  <a:txBody>
                    <a:bodyPr/>
                    <a:lstStyle/>
                    <a:p>
                      <a:pPr marL="0" lvl="1" algn="l" defTabSz="914400" rtl="0" eaLnBrk="1" latinLnBrk="0" hangingPunct="1"/>
                      <a:r>
                        <a:rPr lang="zh-CN" altLang="en-US" sz="1100" b="0" kern="1200" dirty="0">
                          <a:solidFill>
                            <a:schemeClr val="dk1"/>
                          </a:solidFill>
                          <a:latin typeface="+mn-lt"/>
                          <a:ea typeface="+mn-ea"/>
                          <a:cs typeface="+mn-cs"/>
                        </a:rPr>
                        <a:t>纤维素</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tc>
                  <a:txBody>
                    <a:bodyPr/>
                    <a:lstStyle/>
                    <a:p>
                      <a:pPr algn="ct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mn-lt"/>
                        <a:ea typeface="+mn-ea"/>
                        <a:cs typeface="+mn-cs"/>
                      </a:endParaRPr>
                    </a:p>
                  </a:txBody>
                  <a:tcPr marL="51435" marR="51435" marT="25718" marB="25718"/>
                </a:tc>
                <a:tc>
                  <a:txBody>
                    <a:bodyPr/>
                    <a:lstStyle/>
                    <a:p>
                      <a:endParaRPr lang="zh-CN" altLang="en-US" sz="1100" dirty="0"/>
                    </a:p>
                  </a:txBody>
                  <a:tcPr marL="51435" marR="51435" marT="25718" marB="25718"/>
                </a:tc>
                <a:extLst>
                  <a:ext uri="{0D108BD9-81ED-4DB2-BD59-A6C34878D82A}">
                    <a16:rowId xmlns:a16="http://schemas.microsoft.com/office/drawing/2014/main" xmlns="" val="2832747655"/>
                  </a:ext>
                </a:extLst>
              </a:tr>
              <a:tr h="223849">
                <a:tc>
                  <a:txBody>
                    <a:bodyPr/>
                    <a:lstStyle/>
                    <a:p>
                      <a:pPr marL="457200" lvl="2" algn="l" defTabSz="914400" rtl="0" eaLnBrk="1" latinLnBrk="0" hangingPunct="1"/>
                      <a:r>
                        <a:rPr lang="zh-CN" altLang="en-US" sz="1100" b="0" kern="1200" dirty="0">
                          <a:solidFill>
                            <a:schemeClr val="dk1"/>
                          </a:solidFill>
                          <a:latin typeface="+mn-lt"/>
                          <a:ea typeface="+mn-ea"/>
                          <a:cs typeface="+mn-cs"/>
                        </a:rPr>
                        <a:t>纤维素酯</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754710541"/>
                  </a:ext>
                </a:extLst>
              </a:tr>
              <a:tr h="223849">
                <a:tc>
                  <a:txBody>
                    <a:bodyPr/>
                    <a:lstStyle/>
                    <a:p>
                      <a:pPr marL="457200" lvl="2" algn="l" defTabSz="914400" rtl="0" eaLnBrk="1" latinLnBrk="0" hangingPunct="1"/>
                      <a:r>
                        <a:rPr lang="zh-CN" altLang="en-US" sz="1100" b="0" kern="1200" dirty="0">
                          <a:solidFill>
                            <a:schemeClr val="dk1"/>
                          </a:solidFill>
                          <a:latin typeface="+mn-lt"/>
                          <a:ea typeface="+mn-ea"/>
                          <a:cs typeface="+mn-cs"/>
                        </a:rPr>
                        <a:t>乙酸丙酸纤维素</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222244699"/>
                  </a:ext>
                </a:extLst>
              </a:tr>
              <a:tr h="223849">
                <a:tc>
                  <a:txBody>
                    <a:bodyPr/>
                    <a:lstStyle/>
                    <a:p>
                      <a:pPr marL="457200" lvl="2" algn="l" defTabSz="914400" rtl="0" eaLnBrk="1" latinLnBrk="0" hangingPunct="1"/>
                      <a:r>
                        <a:rPr lang="zh-CN" altLang="en-US" sz="1100" b="0" kern="1200" dirty="0">
                          <a:solidFill>
                            <a:schemeClr val="dk1"/>
                          </a:solidFill>
                          <a:latin typeface="+mn-lt"/>
                          <a:ea typeface="+mn-ea"/>
                          <a:cs typeface="+mn-cs"/>
                        </a:rPr>
                        <a:t>乙酸丁酸纤维素</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253141997"/>
                  </a:ext>
                </a:extLst>
              </a:tr>
              <a:tr h="223849">
                <a:tc>
                  <a:txBody>
                    <a:bodyPr/>
                    <a:lstStyle/>
                    <a:p>
                      <a:pPr marL="457200" lvl="2" algn="l" defTabSz="914400" rtl="0" eaLnBrk="1" latinLnBrk="0" hangingPunct="1"/>
                      <a:r>
                        <a:rPr lang="zh-CN" altLang="en-US" sz="1100" b="0" kern="1200" dirty="0">
                          <a:solidFill>
                            <a:schemeClr val="dk1"/>
                          </a:solidFill>
                          <a:latin typeface="+mn-lt"/>
                          <a:ea typeface="+mn-ea"/>
                          <a:cs typeface="+mn-cs"/>
                        </a:rPr>
                        <a:t>纤维，纸，纸版</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优秀</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适合</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3019271548"/>
                  </a:ext>
                </a:extLst>
              </a:tr>
            </a:tbl>
          </a:graphicData>
        </a:graphic>
      </p:graphicFrame>
      <p:sp>
        <p:nvSpPr>
          <p:cNvPr id="7" name="文本框 6">
            <a:extLst>
              <a:ext uri="{FF2B5EF4-FFF2-40B4-BE49-F238E27FC236}">
                <a16:creationId xmlns:a16="http://schemas.microsoft.com/office/drawing/2014/main" xmlns="" id="{2F2371AE-3CF9-400C-A3DE-DFEA62E8FD33}"/>
              </a:ext>
            </a:extLst>
          </p:cNvPr>
          <p:cNvSpPr txBox="1"/>
          <p:nvPr/>
        </p:nvSpPr>
        <p:spPr>
          <a:xfrm>
            <a:off x="0" y="1345833"/>
            <a:ext cx="9144000" cy="553998"/>
          </a:xfrm>
          <a:prstGeom prst="rect">
            <a:avLst/>
          </a:prstGeom>
          <a:noFill/>
        </p:spPr>
        <p:txBody>
          <a:bodyPr wrap="square" rtlCol="0">
            <a:spAutoFit/>
          </a:bodyPr>
          <a:lstStyle/>
          <a:p>
            <a:pPr algn="ctr"/>
            <a:r>
              <a:rPr lang="en-US" altLang="zh-CN" sz="3000" dirty="0">
                <a:solidFill>
                  <a:srgbClr val="0070C0"/>
                </a:solidFill>
              </a:rPr>
              <a:t>ETO</a:t>
            </a:r>
            <a:r>
              <a:rPr lang="zh-CN" altLang="en-US" sz="3000" dirty="0">
                <a:solidFill>
                  <a:srgbClr val="0070C0"/>
                </a:solidFill>
              </a:rPr>
              <a:t>灭菌过程和材料的相容性</a:t>
            </a:r>
          </a:p>
        </p:txBody>
      </p:sp>
    </p:spTree>
    <p:extLst>
      <p:ext uri="{BB962C8B-B14F-4D97-AF65-F5344CB8AC3E}">
        <p14:creationId xmlns:p14="http://schemas.microsoft.com/office/powerpoint/2010/main" val="1431860437"/>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a:extLst>
              <a:ext uri="{FF2B5EF4-FFF2-40B4-BE49-F238E27FC236}">
                <a16:creationId xmlns:a16="http://schemas.microsoft.com/office/drawing/2014/main" xmlns="" id="{F5493E9E-5599-4D31-A5E7-2BB1E6EA2657}"/>
              </a:ext>
            </a:extLst>
          </p:cNvPr>
          <p:cNvGraphicFramePr>
            <a:graphicFrameLocks/>
          </p:cNvGraphicFramePr>
          <p:nvPr>
            <p:extLst>
              <p:ext uri="{D42A27DB-BD31-4B8C-83A1-F6EECF244321}">
                <p14:modId xmlns:p14="http://schemas.microsoft.com/office/powerpoint/2010/main" val="1750197472"/>
              </p:ext>
            </p:extLst>
          </p:nvPr>
        </p:nvGraphicFramePr>
        <p:xfrm>
          <a:off x="512545" y="1975610"/>
          <a:ext cx="8157411" cy="2029454"/>
        </p:xfrm>
        <a:graphic>
          <a:graphicData uri="http://schemas.openxmlformats.org/drawingml/2006/table">
            <a:tbl>
              <a:tblPr firstRow="1" bandRow="1">
                <a:tableStyleId>{5C22544A-7EE6-4342-B048-85BDC9FD1C3A}</a:tableStyleId>
              </a:tblPr>
              <a:tblGrid>
                <a:gridCol w="2392726">
                  <a:extLst>
                    <a:ext uri="{9D8B030D-6E8A-4147-A177-3AD203B41FA5}">
                      <a16:colId xmlns:a16="http://schemas.microsoft.com/office/drawing/2014/main" xmlns="" val="3664490747"/>
                    </a:ext>
                  </a:extLst>
                </a:gridCol>
                <a:gridCol w="1167341">
                  <a:extLst>
                    <a:ext uri="{9D8B030D-6E8A-4147-A177-3AD203B41FA5}">
                      <a16:colId xmlns:a16="http://schemas.microsoft.com/office/drawing/2014/main" xmlns="" val="2985076262"/>
                    </a:ext>
                  </a:extLst>
                </a:gridCol>
                <a:gridCol w="1333950">
                  <a:extLst>
                    <a:ext uri="{9D8B030D-6E8A-4147-A177-3AD203B41FA5}">
                      <a16:colId xmlns:a16="http://schemas.microsoft.com/office/drawing/2014/main" xmlns="" val="1383557994"/>
                    </a:ext>
                  </a:extLst>
                </a:gridCol>
                <a:gridCol w="1002584">
                  <a:extLst>
                    <a:ext uri="{9D8B030D-6E8A-4147-A177-3AD203B41FA5}">
                      <a16:colId xmlns:a16="http://schemas.microsoft.com/office/drawing/2014/main" xmlns="" val="80303005"/>
                    </a:ext>
                  </a:extLst>
                </a:gridCol>
                <a:gridCol w="2260810">
                  <a:extLst>
                    <a:ext uri="{9D8B030D-6E8A-4147-A177-3AD203B41FA5}">
                      <a16:colId xmlns:a16="http://schemas.microsoft.com/office/drawing/2014/main" xmlns="" val="2573433633"/>
                    </a:ext>
                  </a:extLst>
                </a:gridCol>
              </a:tblGrid>
              <a:tr h="531495">
                <a:tc>
                  <a:txBody>
                    <a:bodyPr/>
                    <a:lstStyle/>
                    <a:p>
                      <a:pPr algn="ctr"/>
                      <a:r>
                        <a:rPr lang="zh-CN" altLang="en-US" sz="1100" b="0" dirty="0"/>
                        <a:t>材料</a:t>
                      </a:r>
                    </a:p>
                  </a:txBody>
                  <a:tcPr marL="51435" marR="51435" marT="25718" marB="25718" anchor="ctr"/>
                </a:tc>
                <a:tc>
                  <a:txBody>
                    <a:bodyPr/>
                    <a:lstStyle/>
                    <a:p>
                      <a:pPr algn="ctr"/>
                      <a:r>
                        <a:rPr lang="zh-CN" altLang="en-US" sz="1100" b="0" dirty="0"/>
                        <a:t>一次性使用</a:t>
                      </a:r>
                      <a:endParaRPr lang="en-US" altLang="zh-CN" sz="1100" b="0" dirty="0"/>
                    </a:p>
                    <a:p>
                      <a:pPr algn="ctr"/>
                      <a:r>
                        <a:rPr lang="zh-CN" altLang="en-US" sz="1100" b="0" dirty="0"/>
                        <a:t>（</a:t>
                      </a:r>
                      <a:r>
                        <a:rPr lang="en-US" altLang="zh-CN" sz="1100" b="0" dirty="0"/>
                        <a:t>1</a:t>
                      </a:r>
                      <a:r>
                        <a:rPr lang="zh-CN" altLang="en-US" sz="1100" b="0" dirty="0"/>
                        <a:t>或</a:t>
                      </a:r>
                      <a:r>
                        <a:rPr lang="en-US" altLang="zh-CN" sz="1100" b="0" dirty="0"/>
                        <a:t>2</a:t>
                      </a:r>
                      <a:r>
                        <a:rPr lang="zh-CN" altLang="en-US" sz="1100" b="0" dirty="0"/>
                        <a:t>个灭菌周期）</a:t>
                      </a:r>
                    </a:p>
                  </a:txBody>
                  <a:tcPr marL="51435" marR="51435" marT="25718" marB="25718" anchor="ctr"/>
                </a:tc>
                <a:tc>
                  <a:txBody>
                    <a:bodyPr/>
                    <a:lstStyle/>
                    <a:p>
                      <a:pPr algn="ctr"/>
                      <a:r>
                        <a:rPr lang="zh-CN" altLang="en-US" sz="1100" b="0" dirty="0"/>
                        <a:t>备注</a:t>
                      </a:r>
                    </a:p>
                  </a:txBody>
                  <a:tcPr marL="51435" marR="51435" marT="25718" marB="25718" anchor="ctr"/>
                </a:tc>
                <a:tc>
                  <a:txBody>
                    <a:bodyPr/>
                    <a:lstStyle/>
                    <a:p>
                      <a:pPr algn="ctr"/>
                      <a:r>
                        <a:rPr lang="zh-CN" altLang="en-US" sz="1100" b="0" dirty="0"/>
                        <a:t>重复灭菌</a:t>
                      </a:r>
                      <a:endParaRPr lang="en-US" altLang="zh-CN" sz="1100" b="0" dirty="0"/>
                    </a:p>
                    <a:p>
                      <a:pPr algn="ctr"/>
                      <a:r>
                        <a:rPr lang="en-US" altLang="zh-CN" sz="1100" b="0" dirty="0"/>
                        <a:t>(&gt;10</a:t>
                      </a:r>
                      <a:r>
                        <a:rPr lang="zh-CN" altLang="en-US" sz="1100" b="0" dirty="0"/>
                        <a:t>个灭菌周期）</a:t>
                      </a:r>
                    </a:p>
                  </a:txBody>
                  <a:tcPr marL="51435" marR="51435" marT="25718" marB="2571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b="0" dirty="0"/>
                        <a:t>备注</a:t>
                      </a:r>
                    </a:p>
                  </a:txBody>
                  <a:tcPr marL="51435" marR="51435" marT="25718" marB="25718" anchor="ctr"/>
                </a:tc>
                <a:extLst>
                  <a:ext uri="{0D108BD9-81ED-4DB2-BD59-A6C34878D82A}">
                    <a16:rowId xmlns:a16="http://schemas.microsoft.com/office/drawing/2014/main" xmlns="" val="3462253290"/>
                  </a:ext>
                </a:extLst>
              </a:tr>
              <a:tr h="309707">
                <a:tc>
                  <a:txBody>
                    <a:bodyPr/>
                    <a:lstStyle/>
                    <a:p>
                      <a:pPr marL="0" lvl="1" algn="l" defTabSz="914400" rtl="0" eaLnBrk="1" latinLnBrk="0" hangingPunct="1"/>
                      <a:r>
                        <a:rPr lang="zh-CN" altLang="en-US" sz="1100" b="0" kern="1200" dirty="0">
                          <a:solidFill>
                            <a:schemeClr val="dk1"/>
                          </a:solidFill>
                          <a:latin typeface="+mn-lt"/>
                          <a:ea typeface="+mn-ea"/>
                          <a:cs typeface="+mn-cs"/>
                        </a:rPr>
                        <a:t>液晶高分子聚合物（</a:t>
                      </a:r>
                      <a:r>
                        <a:rPr lang="en-US" altLang="zh-CN" sz="1100" b="0" kern="1200" dirty="0">
                          <a:solidFill>
                            <a:schemeClr val="dk1"/>
                          </a:solidFill>
                          <a:latin typeface="+mn-lt"/>
                          <a:ea typeface="+mn-ea"/>
                          <a:cs typeface="+mn-cs"/>
                        </a:rPr>
                        <a:t>LCP)</a:t>
                      </a:r>
                      <a:endParaRPr lang="zh-CN" altLang="en-US" sz="1100" b="0" kern="1200" dirty="0">
                        <a:solidFill>
                          <a:schemeClr val="dk1"/>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未知</a:t>
                      </a:r>
                    </a:p>
                  </a:txBody>
                  <a:tcPr marL="51435" marR="51435" marT="25718" marB="25718"/>
                </a:tc>
                <a:tc>
                  <a:txBody>
                    <a:bodyPr/>
                    <a:lstStyle/>
                    <a:p>
                      <a:pPr algn="ctr"/>
                      <a:r>
                        <a:rPr lang="en-US" altLang="zh-CN" sz="1100" dirty="0"/>
                        <a:t>-</a:t>
                      </a: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未知</a:t>
                      </a:r>
                    </a:p>
                  </a:txBody>
                  <a:tcPr marL="51435" marR="51435" marT="25718" marB="25718"/>
                </a:tc>
                <a:tc>
                  <a:txBody>
                    <a:bodyPr/>
                    <a:lstStyle/>
                    <a:p>
                      <a:r>
                        <a:rPr lang="en-US" altLang="zh-CN" sz="1100" dirty="0"/>
                        <a:t>-</a:t>
                      </a:r>
                      <a:endParaRPr lang="zh-CN" altLang="en-US" sz="1100" dirty="0"/>
                    </a:p>
                  </a:txBody>
                  <a:tcPr marL="51435" marR="51435" marT="25718" marB="25718"/>
                </a:tc>
                <a:extLst>
                  <a:ext uri="{0D108BD9-81ED-4DB2-BD59-A6C34878D82A}">
                    <a16:rowId xmlns:a16="http://schemas.microsoft.com/office/drawing/2014/main" xmlns="" val="4040772946"/>
                  </a:ext>
                </a:extLst>
              </a:tr>
              <a:tr h="241640">
                <a:tc gridSpan="5">
                  <a:txBody>
                    <a:bodyPr/>
                    <a:lstStyle/>
                    <a:p>
                      <a:pPr marL="0" lvl="1" algn="ctr" defTabSz="914400" rtl="0" eaLnBrk="1" latinLnBrk="0" hangingPunct="1"/>
                      <a:r>
                        <a:rPr lang="zh-CN" altLang="en-US" sz="1100" b="1" kern="1200" dirty="0">
                          <a:solidFill>
                            <a:srgbClr val="FF0000"/>
                          </a:solidFill>
                          <a:latin typeface="+mn-lt"/>
                          <a:ea typeface="+mn-ea"/>
                          <a:cs typeface="+mn-cs"/>
                        </a:rPr>
                        <a:t>润滑剂</a:t>
                      </a:r>
                    </a:p>
                  </a:txBody>
                  <a:tcPr marL="51435" marR="51435" marT="25718" marB="25718">
                    <a:solidFill>
                      <a:srgbClr val="FFFF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a:tc>
                <a:tc hMerge="1">
                  <a:txBody>
                    <a:bodyPr/>
                    <a:lstStyle/>
                    <a:p>
                      <a:pPr algn="ctr"/>
                      <a:endParaRPr lang="zh-CN" altLang="en-US" sz="120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a:tc>
                <a:tc hMerge="1">
                  <a:txBody>
                    <a:bodyPr/>
                    <a:lstStyle/>
                    <a:p>
                      <a:endParaRPr lang="zh-CN" altLang="en-US" sz="1200" dirty="0"/>
                    </a:p>
                  </a:txBody>
                  <a:tcPr/>
                </a:tc>
                <a:extLst>
                  <a:ext uri="{0D108BD9-81ED-4DB2-BD59-A6C34878D82A}">
                    <a16:rowId xmlns:a16="http://schemas.microsoft.com/office/drawing/2014/main" xmlns="" val="235932994"/>
                  </a:ext>
                </a:extLst>
              </a:tr>
              <a:tr h="419887">
                <a:tc>
                  <a:txBody>
                    <a:bodyPr/>
                    <a:lstStyle/>
                    <a:p>
                      <a:pPr marL="0" lvl="1" algn="l" defTabSz="914400" rtl="0" eaLnBrk="1" latinLnBrk="0" hangingPunct="1"/>
                      <a:r>
                        <a:rPr lang="zh-CN" altLang="en-US" sz="1100" b="0" kern="1200" dirty="0">
                          <a:solidFill>
                            <a:srgbClr val="FF0000"/>
                          </a:solidFill>
                          <a:latin typeface="+mn-lt"/>
                          <a:ea typeface="+mn-ea"/>
                          <a:cs typeface="+mn-cs"/>
                        </a:rPr>
                        <a:t>润滑剂和油脂</a:t>
                      </a:r>
                      <a:r>
                        <a:rPr lang="en-US" altLang="zh-CN" sz="1100" b="0" kern="1200" dirty="0">
                          <a:solidFill>
                            <a:srgbClr val="FF0000"/>
                          </a:solidFill>
                          <a:latin typeface="+mn-lt"/>
                          <a:ea typeface="+mn-ea"/>
                          <a:cs typeface="+mn-cs"/>
                        </a:rPr>
                        <a:t>【</a:t>
                      </a:r>
                      <a:r>
                        <a:rPr lang="zh-CN" altLang="en-US" sz="1100" b="0" kern="1200" dirty="0">
                          <a:solidFill>
                            <a:srgbClr val="FF0000"/>
                          </a:solidFill>
                          <a:latin typeface="+mn-lt"/>
                          <a:ea typeface="+mn-ea"/>
                          <a:cs typeface="+mn-cs"/>
                        </a:rPr>
                        <a:t>聚二甲硅氧烷（</a:t>
                      </a:r>
                      <a:r>
                        <a:rPr lang="en-US" altLang="zh-CN" sz="1100" b="0" kern="1200" dirty="0">
                          <a:solidFill>
                            <a:srgbClr val="FF0000"/>
                          </a:solidFill>
                          <a:latin typeface="+mn-lt"/>
                          <a:ea typeface="+mn-ea"/>
                          <a:cs typeface="+mn-cs"/>
                        </a:rPr>
                        <a:t>PDMS</a:t>
                      </a:r>
                      <a:r>
                        <a:rPr lang="zh-CN" altLang="en-US" sz="1100" b="0" kern="1200" dirty="0">
                          <a:solidFill>
                            <a:srgbClr val="FF0000"/>
                          </a:solidFill>
                          <a:latin typeface="+mn-lt"/>
                          <a:ea typeface="+mn-ea"/>
                          <a:cs typeface="+mn-cs"/>
                        </a:rPr>
                        <a:t>）液体</a:t>
                      </a:r>
                      <a:r>
                        <a:rPr lang="en-US" altLang="zh-CN" sz="1100" b="0" kern="1200" dirty="0">
                          <a:solidFill>
                            <a:srgbClr val="FF0000"/>
                          </a:solidFill>
                          <a:latin typeface="+mn-lt"/>
                          <a:ea typeface="+mn-ea"/>
                          <a:cs typeface="+mn-cs"/>
                        </a:rPr>
                        <a:t>】</a:t>
                      </a:r>
                      <a:endParaRPr lang="zh-CN" altLang="en-US" sz="1100" b="0" kern="1200" dirty="0">
                        <a:solidFill>
                          <a:srgbClr val="FF0000"/>
                        </a:solidFill>
                        <a:latin typeface="+mn-lt"/>
                        <a:ea typeface="+mn-ea"/>
                        <a:cs typeface="+mn-cs"/>
                      </a:endParaRP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未知</a:t>
                      </a: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tc>
                  <a:txBody>
                    <a:bodyPr/>
                    <a:lstStyle/>
                    <a:p>
                      <a:pPr algn="ct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mn-lt"/>
                        <a:ea typeface="+mn-ea"/>
                        <a:cs typeface="+mn-cs"/>
                      </a:endParaRPr>
                    </a:p>
                  </a:txBody>
                  <a:tcPr marL="51435" marR="51435" marT="25718" marB="25718"/>
                </a:tc>
                <a:tc>
                  <a:txBody>
                    <a:bodyPr/>
                    <a:lstStyle/>
                    <a:p>
                      <a:endParaRPr lang="zh-CN" altLang="en-US" sz="1100" dirty="0"/>
                    </a:p>
                  </a:txBody>
                  <a:tcPr marL="51435" marR="51435" marT="25718" marB="25718"/>
                </a:tc>
                <a:extLst>
                  <a:ext uri="{0D108BD9-81ED-4DB2-BD59-A6C34878D82A}">
                    <a16:rowId xmlns:a16="http://schemas.microsoft.com/office/drawing/2014/main" xmlns="" val="2423703327"/>
                  </a:ext>
                </a:extLst>
              </a:tr>
              <a:tr h="251932">
                <a:tc>
                  <a:txBody>
                    <a:bodyPr/>
                    <a:lstStyle/>
                    <a:p>
                      <a:pPr marL="0" lvl="1" algn="l" defTabSz="914400" rtl="0" eaLnBrk="1" latinLnBrk="0" hangingPunct="1"/>
                      <a:r>
                        <a:rPr lang="zh-CN" altLang="en-US" sz="1100" b="0" kern="1200" dirty="0">
                          <a:solidFill>
                            <a:srgbClr val="FF0000"/>
                          </a:solidFill>
                          <a:latin typeface="+mn-lt"/>
                          <a:ea typeface="+mn-ea"/>
                          <a:cs typeface="+mn-cs"/>
                        </a:rPr>
                        <a:t>聚对苯撑二甲基聚合物（干）</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未知</a:t>
                      </a:r>
                      <a:endPar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txBody>
                  <a:tcPr marL="51435" marR="51435" marT="25718" marB="25718"/>
                </a:tc>
                <a:tc>
                  <a:txBody>
                    <a:bodyPr/>
                    <a:lstStyle/>
                    <a:p>
                      <a:pPr algn="ct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mn-lt"/>
                        <a:ea typeface="+mn-ea"/>
                        <a:cs typeface="+mn-cs"/>
                      </a:endParaRPr>
                    </a:p>
                  </a:txBody>
                  <a:tcPr marL="51435" marR="51435" marT="25718" marB="25718"/>
                </a:tc>
                <a:tc>
                  <a:txBody>
                    <a:bodyPr/>
                    <a:lstStyle/>
                    <a:p>
                      <a:endParaRPr lang="zh-CN" altLang="en-US" sz="1100" dirty="0"/>
                    </a:p>
                  </a:txBody>
                  <a:tcPr marL="51435" marR="51435" marT="25718" marB="25718"/>
                </a:tc>
                <a:extLst>
                  <a:ext uri="{0D108BD9-81ED-4DB2-BD59-A6C34878D82A}">
                    <a16:rowId xmlns:a16="http://schemas.microsoft.com/office/drawing/2014/main" xmlns="" val="2832747655"/>
                  </a:ext>
                </a:extLst>
              </a:tr>
              <a:tr h="251932">
                <a:tc>
                  <a:txBody>
                    <a:bodyPr/>
                    <a:lstStyle/>
                    <a:p>
                      <a:pPr marL="0" lvl="1" algn="l" defTabSz="914400" rtl="0" eaLnBrk="1" latinLnBrk="0" hangingPunct="1"/>
                      <a:r>
                        <a:rPr lang="zh-CN" altLang="en-US" sz="1100" b="0" kern="1200" dirty="0">
                          <a:solidFill>
                            <a:srgbClr val="FF0000"/>
                          </a:solidFill>
                          <a:latin typeface="+mn-lt"/>
                          <a:ea typeface="+mn-ea"/>
                          <a:cs typeface="+mn-cs"/>
                        </a:rPr>
                        <a:t>含</a:t>
                      </a:r>
                      <a:r>
                        <a:rPr lang="en-US" altLang="zh-CN" sz="1100" b="0" kern="1200" dirty="0">
                          <a:solidFill>
                            <a:srgbClr val="FF0000"/>
                          </a:solidFill>
                          <a:latin typeface="+mn-lt"/>
                          <a:ea typeface="+mn-ea"/>
                          <a:cs typeface="+mn-cs"/>
                        </a:rPr>
                        <a:t>PTFE</a:t>
                      </a:r>
                      <a:r>
                        <a:rPr lang="zh-CN" altLang="en-US" sz="1100" b="0" kern="1200" dirty="0">
                          <a:solidFill>
                            <a:srgbClr val="FF0000"/>
                          </a:solidFill>
                          <a:latin typeface="+mn-lt"/>
                          <a:ea typeface="+mn-ea"/>
                          <a:cs typeface="+mn-cs"/>
                        </a:rPr>
                        <a:t>的液体或固体润滑剂</a:t>
                      </a:r>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未知</a:t>
                      </a:r>
                    </a:p>
                  </a:txBody>
                  <a:tcPr marL="51435" marR="51435" marT="25718" marB="25718"/>
                </a:tc>
                <a:tc>
                  <a:txBody>
                    <a:bodyPr/>
                    <a:lstStyle/>
                    <a:p>
                      <a:pPr algn="ctr"/>
                      <a:endParaRPr lang="zh-CN" altLang="en-US" sz="1100" dirty="0"/>
                    </a:p>
                  </a:txBody>
                  <a:tcPr marL="51435" marR="51435" marT="25718" marB="2571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mn-lt"/>
                        <a:ea typeface="+mn-ea"/>
                        <a:cs typeface="+mn-cs"/>
                      </a:endParaRPr>
                    </a:p>
                  </a:txBody>
                  <a:tcPr marL="51435" marR="51435" marT="25718" marB="25718"/>
                </a:tc>
                <a:tc>
                  <a:txBody>
                    <a:bodyPr/>
                    <a:lstStyle/>
                    <a:p>
                      <a:endParaRPr lang="zh-CN" altLang="en-US" sz="1100" dirty="0"/>
                    </a:p>
                  </a:txBody>
                  <a:tcPr marL="51435" marR="51435" marT="25718" marB="25718"/>
                </a:tc>
                <a:extLst>
                  <a:ext uri="{0D108BD9-81ED-4DB2-BD59-A6C34878D82A}">
                    <a16:rowId xmlns:a16="http://schemas.microsoft.com/office/drawing/2014/main" xmlns="" val="754710541"/>
                  </a:ext>
                </a:extLst>
              </a:tr>
            </a:tbl>
          </a:graphicData>
        </a:graphic>
      </p:graphicFrame>
      <p:sp>
        <p:nvSpPr>
          <p:cNvPr id="7" name="文本框 6">
            <a:extLst>
              <a:ext uri="{FF2B5EF4-FFF2-40B4-BE49-F238E27FC236}">
                <a16:creationId xmlns:a16="http://schemas.microsoft.com/office/drawing/2014/main" xmlns="" id="{53CBCC59-89BD-4FF2-A8B5-B40E5D0D4AC8}"/>
              </a:ext>
            </a:extLst>
          </p:cNvPr>
          <p:cNvSpPr txBox="1"/>
          <p:nvPr/>
        </p:nvSpPr>
        <p:spPr>
          <a:xfrm>
            <a:off x="0" y="1361526"/>
            <a:ext cx="9144000" cy="553998"/>
          </a:xfrm>
          <a:prstGeom prst="rect">
            <a:avLst/>
          </a:prstGeom>
          <a:noFill/>
        </p:spPr>
        <p:txBody>
          <a:bodyPr wrap="square" rtlCol="0">
            <a:spAutoFit/>
          </a:bodyPr>
          <a:lstStyle/>
          <a:p>
            <a:pPr algn="ctr"/>
            <a:r>
              <a:rPr lang="en-US" altLang="zh-CN" sz="3000" dirty="0">
                <a:solidFill>
                  <a:srgbClr val="0070C0"/>
                </a:solidFill>
              </a:rPr>
              <a:t>ETO</a:t>
            </a:r>
            <a:r>
              <a:rPr lang="zh-CN" altLang="en-US" sz="3000" dirty="0">
                <a:solidFill>
                  <a:srgbClr val="0070C0"/>
                </a:solidFill>
              </a:rPr>
              <a:t>灭菌过程和材料的相容性</a:t>
            </a:r>
          </a:p>
        </p:txBody>
      </p:sp>
      <p:sp>
        <p:nvSpPr>
          <p:cNvPr id="4" name="内容占位符 4">
            <a:extLst>
              <a:ext uri="{FF2B5EF4-FFF2-40B4-BE49-F238E27FC236}">
                <a16:creationId xmlns:a16="http://schemas.microsoft.com/office/drawing/2014/main" xmlns="" id="{A5B6C26F-0C76-44A9-9FCB-2015E0B726A9}"/>
              </a:ext>
            </a:extLst>
          </p:cNvPr>
          <p:cNvSpPr txBox="1">
            <a:spLocks/>
          </p:cNvSpPr>
          <p:nvPr/>
        </p:nvSpPr>
        <p:spPr>
          <a:xfrm>
            <a:off x="515645" y="4187010"/>
            <a:ext cx="8154311" cy="1510933"/>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ltLang="zh-CN" sz="1800" dirty="0">
                <a:latin typeface="Arial" panose="020B0604020202020204" pitchFamily="34" charset="0"/>
                <a:ea typeface="楷体" panose="02010609060101010101" pitchFamily="49" charset="-122"/>
                <a:cs typeface="Arial" panose="020B0604020202020204" pitchFamily="34" charset="0"/>
              </a:rPr>
              <a:t>AAMI</a:t>
            </a:r>
            <a:r>
              <a:rPr lang="zh-CN" altLang="en-US" sz="1800" dirty="0">
                <a:latin typeface="Arial" panose="020B0604020202020204" pitchFamily="34" charset="0"/>
                <a:ea typeface="楷体" panose="02010609060101010101" pitchFamily="49" charset="-122"/>
                <a:cs typeface="Arial" panose="020B0604020202020204" pitchFamily="34" charset="0"/>
              </a:rPr>
              <a:t> </a:t>
            </a:r>
            <a:r>
              <a:rPr lang="en-US" altLang="zh-CN" sz="1800" dirty="0">
                <a:latin typeface="Arial" panose="020B0604020202020204" pitchFamily="34" charset="0"/>
                <a:ea typeface="楷体" panose="02010609060101010101" pitchFamily="49" charset="-122"/>
                <a:cs typeface="Arial" panose="020B0604020202020204" pitchFamily="34" charset="0"/>
              </a:rPr>
              <a:t>TIR</a:t>
            </a:r>
            <a:r>
              <a:rPr lang="zh-CN" altLang="en-US" sz="1800" dirty="0">
                <a:latin typeface="Arial" panose="020B0604020202020204" pitchFamily="34" charset="0"/>
                <a:ea typeface="楷体" panose="02010609060101010101" pitchFamily="49" charset="-122"/>
                <a:cs typeface="Arial" panose="020B0604020202020204" pitchFamily="34" charset="0"/>
              </a:rPr>
              <a:t> </a:t>
            </a:r>
            <a:r>
              <a:rPr lang="en-US" altLang="zh-CN" sz="1800" dirty="0">
                <a:latin typeface="Arial" panose="020B0604020202020204" pitchFamily="34" charset="0"/>
                <a:ea typeface="楷体" panose="02010609060101010101" pitchFamily="49" charset="-122"/>
                <a:cs typeface="Arial" panose="020B0604020202020204" pitchFamily="34" charset="0"/>
              </a:rPr>
              <a:t>17:2017</a:t>
            </a:r>
            <a:r>
              <a:rPr lang="zh-CN" altLang="en-US" sz="1800" dirty="0">
                <a:latin typeface="Arial" panose="020B0604020202020204" pitchFamily="34" charset="0"/>
                <a:ea typeface="楷体" panose="02010609060101010101" pitchFamily="49" charset="-122"/>
                <a:cs typeface="Arial" panose="020B0604020202020204" pitchFamily="34" charset="0"/>
              </a:rPr>
              <a:t>和老版本</a:t>
            </a:r>
            <a:r>
              <a:rPr lang="en-US" altLang="zh-CN" sz="1800" dirty="0">
                <a:latin typeface="Arial" panose="020B0604020202020204" pitchFamily="34" charset="0"/>
                <a:ea typeface="楷体" panose="02010609060101010101" pitchFamily="49" charset="-122"/>
                <a:cs typeface="Arial" panose="020B0604020202020204" pitchFamily="34" charset="0"/>
              </a:rPr>
              <a:t>TIR 17: 2008</a:t>
            </a:r>
            <a:r>
              <a:rPr lang="zh-CN" altLang="en-US" sz="1800" dirty="0">
                <a:latin typeface="Arial" panose="020B0604020202020204" pitchFamily="34" charset="0"/>
                <a:ea typeface="楷体" panose="02010609060101010101" pitchFamily="49" charset="-122"/>
                <a:cs typeface="Arial" panose="020B0604020202020204" pitchFamily="34" charset="0"/>
              </a:rPr>
              <a:t>，在</a:t>
            </a:r>
            <a:r>
              <a:rPr lang="en-US" altLang="zh-CN" sz="1800" dirty="0">
                <a:latin typeface="Arial" panose="020B0604020202020204" pitchFamily="34" charset="0"/>
                <a:ea typeface="楷体" panose="02010609060101010101" pitchFamily="49" charset="-122"/>
                <a:cs typeface="Arial" panose="020B0604020202020204" pitchFamily="34" charset="0"/>
              </a:rPr>
              <a:t>EO</a:t>
            </a:r>
            <a:r>
              <a:rPr lang="zh-CN" altLang="en-US" sz="1800" dirty="0">
                <a:latin typeface="Arial" panose="020B0604020202020204" pitchFamily="34" charset="0"/>
                <a:ea typeface="楷体" panose="02010609060101010101" pitchFamily="49" charset="-122"/>
                <a:cs typeface="Arial" panose="020B0604020202020204" pitchFamily="34" charset="0"/>
              </a:rPr>
              <a:t>灭菌过程和材料的兼容性方面有如下变化：</a:t>
            </a:r>
            <a:endParaRPr lang="en-US" altLang="zh-CN" sz="1800" dirty="0">
              <a:latin typeface="Arial" panose="020B0604020202020204" pitchFamily="34" charset="0"/>
              <a:ea typeface="楷体" panose="02010609060101010101" pitchFamily="49" charset="-122"/>
              <a:cs typeface="Arial" panose="020B0604020202020204" pitchFamily="34" charset="0"/>
            </a:endParaRPr>
          </a:p>
          <a:p>
            <a:pPr marL="0" indent="0">
              <a:buFont typeface="Arial" pitchFamily="34" charset="0"/>
              <a:buNone/>
            </a:pPr>
            <a:r>
              <a:rPr lang="zh-CN" altLang="en-US" sz="1800" dirty="0">
                <a:latin typeface="Arial" panose="020B0604020202020204" pitchFamily="34" charset="0"/>
                <a:ea typeface="楷体" panose="02010609060101010101" pitchFamily="49" charset="-122"/>
                <a:cs typeface="Arial" panose="020B0604020202020204" pitchFamily="34" charset="0"/>
              </a:rPr>
              <a:t>（</a:t>
            </a:r>
            <a:r>
              <a:rPr lang="en-US" altLang="zh-CN" sz="1800" dirty="0">
                <a:latin typeface="Arial" panose="020B0604020202020204" pitchFamily="34" charset="0"/>
                <a:ea typeface="楷体" panose="02010609060101010101" pitchFamily="49" charset="-122"/>
                <a:cs typeface="Arial" panose="020B0604020202020204" pitchFamily="34" charset="0"/>
              </a:rPr>
              <a:t>1</a:t>
            </a:r>
            <a:r>
              <a:rPr lang="zh-CN" altLang="en-US" sz="1800" dirty="0">
                <a:latin typeface="Arial" panose="020B0604020202020204" pitchFamily="34" charset="0"/>
                <a:ea typeface="楷体" panose="02010609060101010101" pitchFamily="49" charset="-122"/>
                <a:cs typeface="Arial" panose="020B0604020202020204" pitchFamily="34" charset="0"/>
              </a:rPr>
              <a:t>）增加了</a:t>
            </a:r>
            <a:r>
              <a:rPr lang="zh-CN" altLang="en-US" sz="1800" dirty="0">
                <a:solidFill>
                  <a:srgbClr val="FF0000"/>
                </a:solidFill>
                <a:latin typeface="Arial" panose="020B0604020202020204" pitchFamily="34" charset="0"/>
                <a:ea typeface="楷体" panose="02010609060101010101" pitchFamily="49" charset="-122"/>
                <a:cs typeface="Arial" panose="020B0604020202020204" pitchFamily="34" charset="0"/>
              </a:rPr>
              <a:t>红色字体</a:t>
            </a:r>
            <a:r>
              <a:rPr lang="zh-CN" altLang="en-US" sz="1800" dirty="0">
                <a:latin typeface="Arial" panose="020B0604020202020204" pitchFamily="34" charset="0"/>
                <a:ea typeface="楷体" panose="02010609060101010101" pitchFamily="49" charset="-122"/>
                <a:cs typeface="Arial" panose="020B0604020202020204" pitchFamily="34" charset="0"/>
              </a:rPr>
              <a:t>部分的材料；</a:t>
            </a:r>
            <a:endParaRPr lang="en-US" altLang="zh-CN" sz="1800" dirty="0">
              <a:latin typeface="Arial" panose="020B0604020202020204" pitchFamily="34" charset="0"/>
              <a:ea typeface="楷体" panose="02010609060101010101" pitchFamily="49" charset="-122"/>
              <a:cs typeface="Arial" panose="020B0604020202020204" pitchFamily="34" charset="0"/>
            </a:endParaRPr>
          </a:p>
          <a:p>
            <a:pPr marL="0" indent="0">
              <a:buFont typeface="Arial" pitchFamily="34" charset="0"/>
              <a:buNone/>
            </a:pPr>
            <a:r>
              <a:rPr lang="zh-CN" altLang="en-US" sz="1800" dirty="0">
                <a:latin typeface="Arial" panose="020B0604020202020204" pitchFamily="34" charset="0"/>
                <a:ea typeface="楷体" panose="02010609060101010101" pitchFamily="49" charset="-122"/>
                <a:cs typeface="Arial" panose="020B0604020202020204" pitchFamily="34" charset="0"/>
              </a:rPr>
              <a:t>（</a:t>
            </a:r>
            <a:r>
              <a:rPr lang="en-US" altLang="zh-CN" sz="1800" dirty="0">
                <a:latin typeface="Arial" panose="020B0604020202020204" pitchFamily="34" charset="0"/>
                <a:ea typeface="楷体" panose="02010609060101010101" pitchFamily="49" charset="-122"/>
                <a:cs typeface="Arial" panose="020B0604020202020204" pitchFamily="34" charset="0"/>
              </a:rPr>
              <a:t>2</a:t>
            </a:r>
            <a:r>
              <a:rPr lang="zh-CN" altLang="en-US" sz="1800" dirty="0">
                <a:latin typeface="Arial" panose="020B0604020202020204" pitchFamily="34" charset="0"/>
                <a:ea typeface="楷体" panose="02010609060101010101" pitchFamily="49" charset="-122"/>
                <a:cs typeface="Arial" panose="020B0604020202020204" pitchFamily="34" charset="0"/>
              </a:rPr>
              <a:t>）删除了金属材料类别的“对于某些金属，环氧乙烷可能与水蒸气反应在金属表面生成乙二醇”的描述。</a:t>
            </a:r>
            <a:endParaRPr lang="en-US" altLang="zh-CN" sz="1800" dirty="0">
              <a:latin typeface="Arial" panose="020B0604020202020204" pitchFamily="34" charset="0"/>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70413051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83568" y="2132856"/>
            <a:ext cx="7920880" cy="4032448"/>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7.5.7</a:t>
            </a:r>
            <a:r>
              <a:rPr lang="zh-CN" altLang="en-US" sz="2400" dirty="0"/>
              <a:t>灭菌过程和无菌屏障系统确认的专用要求</a:t>
            </a:r>
            <a:endParaRPr lang="en-US" altLang="zh-CN" sz="2400" dirty="0"/>
          </a:p>
          <a:p>
            <a:pPr algn="l"/>
            <a:r>
              <a:rPr lang="zh-CN" altLang="en-US" sz="2400" dirty="0"/>
              <a:t>组织应将灭菌过程和无菌屏障系统的确认程序形成文件（见 </a:t>
            </a:r>
            <a:r>
              <a:rPr lang="en-US" altLang="zh-CN" sz="2400" dirty="0"/>
              <a:t>4.2.4</a:t>
            </a:r>
            <a:r>
              <a:rPr lang="zh-CN" altLang="en-US" sz="2400" dirty="0"/>
              <a:t>）。</a:t>
            </a:r>
          </a:p>
          <a:p>
            <a:pPr algn="l"/>
            <a:r>
              <a:rPr lang="zh-CN" altLang="en-US" sz="2400" dirty="0"/>
              <a:t>灭菌过程和无菌屏障系统应在实施之前进行确认，适当时，还应在后续的产品或过程更改实施之前进行确认。</a:t>
            </a:r>
          </a:p>
          <a:p>
            <a:pPr algn="l"/>
            <a:r>
              <a:rPr lang="zh-CN" altLang="en-US" sz="2400" dirty="0"/>
              <a:t>应保留确认的结果和结论以及确认所采取的必要措施的记录（见 </a:t>
            </a:r>
            <a:r>
              <a:rPr lang="en-US" altLang="zh-CN" sz="2400" dirty="0"/>
              <a:t>4.2.4 </a:t>
            </a:r>
            <a:r>
              <a:rPr lang="zh-CN" altLang="en-US" sz="2400" dirty="0"/>
              <a:t>和 </a:t>
            </a:r>
            <a:r>
              <a:rPr lang="en-US" altLang="zh-CN" sz="2400" dirty="0"/>
              <a:t>4.2.5</a:t>
            </a:r>
            <a:r>
              <a:rPr lang="zh-CN" altLang="en-US" sz="2400" dirty="0"/>
              <a:t>）。</a:t>
            </a:r>
          </a:p>
          <a:p>
            <a:pPr algn="l"/>
            <a:r>
              <a:rPr lang="zh-CN" altLang="en-US" sz="2400" dirty="0"/>
              <a:t>注：更多信息见 </a:t>
            </a:r>
            <a:r>
              <a:rPr lang="en-US" altLang="zh-CN" sz="2400" dirty="0"/>
              <a:t>ISO11607-1 </a:t>
            </a:r>
            <a:r>
              <a:rPr lang="zh-CN" altLang="en-US" sz="2400" dirty="0"/>
              <a:t>和 </a:t>
            </a:r>
            <a:r>
              <a:rPr lang="en-US" altLang="zh-CN" sz="2400" dirty="0"/>
              <a:t>ISO11607-2</a:t>
            </a:r>
            <a:r>
              <a:rPr lang="zh-CN" altLang="en-US" sz="2400" dirty="0"/>
              <a:t>。</a:t>
            </a:r>
          </a:p>
        </p:txBody>
      </p:sp>
    </p:spTree>
    <p:extLst>
      <p:ext uri="{BB962C8B-B14F-4D97-AF65-F5344CB8AC3E}">
        <p14:creationId xmlns:p14="http://schemas.microsoft.com/office/powerpoint/2010/main" val="94363922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395536" y="2132856"/>
            <a:ext cx="7992888" cy="4392488"/>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7.5.8</a:t>
            </a:r>
            <a:r>
              <a:rPr lang="zh-CN" altLang="en-US" sz="2400" dirty="0"/>
              <a:t>标识</a:t>
            </a:r>
            <a:endParaRPr lang="en-US" altLang="zh-CN" sz="2400" dirty="0"/>
          </a:p>
          <a:p>
            <a:pPr algn="l"/>
            <a:r>
              <a:rPr lang="zh-CN" altLang="en-US" sz="2400" dirty="0"/>
              <a:t>组织应将产品标识程序形成文件，并在产品实现的全过程中使用适宜的方法识别产品。</a:t>
            </a:r>
          </a:p>
          <a:p>
            <a:pPr algn="l"/>
            <a:r>
              <a:rPr lang="zh-CN" altLang="en-US" sz="2400" dirty="0"/>
              <a:t>组织应在产品实现的全过程中针对监视和测量要求识别产品的状态。在产品的生产、贮存、安装和服务的全过程中应保持产品状态的标识，以确保只有通过所要求的检验和试验或经授权让步放行的产品才能被发送、使用或安装。</a:t>
            </a:r>
            <a:endParaRPr lang="en-US" altLang="zh-CN" sz="2400" dirty="0"/>
          </a:p>
          <a:p>
            <a:pPr algn="l"/>
            <a:r>
              <a:rPr lang="zh-CN" altLang="en-US" sz="2000" dirty="0">
                <a:latin typeface="楷体" panose="02010609060101010101" pitchFamily="49" charset="-122"/>
                <a:ea typeface="楷体" panose="02010609060101010101" pitchFamily="49" charset="-122"/>
              </a:rPr>
              <a:t>产品标识、状态标识（待检、合格、不合格、返回品）</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区域标识：库房、组装、调试区</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唯一性标识：产品批号、灭菌批号</a:t>
            </a:r>
          </a:p>
        </p:txBody>
      </p:sp>
    </p:spTree>
    <p:extLst>
      <p:ext uri="{BB962C8B-B14F-4D97-AF65-F5344CB8AC3E}">
        <p14:creationId xmlns:p14="http://schemas.microsoft.com/office/powerpoint/2010/main" val="2962412167"/>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395536" y="2060848"/>
            <a:ext cx="7992888" cy="4608512"/>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7.5.8</a:t>
            </a:r>
            <a:r>
              <a:rPr lang="zh-CN" altLang="en-US" sz="2400" dirty="0"/>
              <a:t>标识</a:t>
            </a:r>
            <a:endParaRPr lang="en-US" altLang="zh-CN" sz="2400" dirty="0"/>
          </a:p>
          <a:p>
            <a:pPr algn="l"/>
            <a:r>
              <a:rPr lang="zh-CN" altLang="en-US" sz="2400" dirty="0"/>
              <a:t>如果有适用的法规要求，组织应将为医疗器械指定唯一器械标识的系统形成文件。</a:t>
            </a:r>
          </a:p>
          <a:p>
            <a:pPr algn="l"/>
            <a:r>
              <a:rPr lang="zh-CN" altLang="en-US" sz="2400" dirty="0"/>
              <a:t>组织应建立程序并形成文件以确保返回组织的医疗器械能被识别且能与合格的产品区分开。</a:t>
            </a:r>
            <a:endParaRPr lang="en-US" altLang="zh-CN" sz="2400" dirty="0"/>
          </a:p>
          <a:p>
            <a:pPr algn="l"/>
            <a:r>
              <a:rPr lang="zh-CN" altLang="en-US" sz="2000" dirty="0">
                <a:latin typeface="楷体" panose="02010609060101010101" pitchFamily="49" charset="-122"/>
                <a:ea typeface="楷体" panose="02010609060101010101" pitchFamily="49" charset="-122"/>
              </a:rPr>
              <a:t>标识应用的对象：原材料、半成品、产品</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标识应用的目的：在产品实现全过程中，以适当的方式标识产品，防止用混用错。成品标识应符合法规要求。</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方式：标签、包装、颜色、区域、标牌、随附文件</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建立形成文件的程序</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确保返回组织的产品能被识别、区分</a:t>
            </a:r>
            <a:endParaRPr lang="zh-CN" altLang="en-US"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4097367410"/>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395536" y="2204864"/>
            <a:ext cx="7992888" cy="3960440"/>
          </a:xfrm>
        </p:spPr>
        <p:txBody>
          <a:bodyPr/>
          <a:lstStyle/>
          <a:p>
            <a:pPr algn="l"/>
            <a:r>
              <a:rPr lang="zh-CN" altLang="en-US" sz="2400" dirty="0">
                <a:ea typeface="楷体" panose="02010609060101010101" pitchFamily="49" charset="-122"/>
              </a:rPr>
              <a:t>医疗器械唯一性标识</a:t>
            </a:r>
            <a:r>
              <a:rPr lang="en-US" altLang="zh-CN" sz="2400" dirty="0">
                <a:ea typeface="楷体" panose="02010609060101010101" pitchFamily="49" charset="-122"/>
              </a:rPr>
              <a:t>UDI</a:t>
            </a:r>
            <a:r>
              <a:rPr lang="zh-CN" altLang="en-US" sz="2400" dirty="0">
                <a:ea typeface="楷体" panose="02010609060101010101" pitchFamily="49" charset="-122"/>
              </a:rPr>
              <a:t>是什么意思呢？</a:t>
            </a:r>
            <a:endParaRPr lang="en-US" altLang="zh-CN" sz="2400" dirty="0">
              <a:ea typeface="楷体" panose="02010609060101010101" pitchFamily="49" charset="-122"/>
            </a:endParaRPr>
          </a:p>
          <a:p>
            <a:pPr algn="l"/>
            <a:r>
              <a:rPr lang="en-US" altLang="zh-CN" sz="2400" dirty="0">
                <a:ea typeface="楷体" panose="02010609060101010101" pitchFamily="49" charset="-122"/>
              </a:rPr>
              <a:t>UDI</a:t>
            </a:r>
            <a:r>
              <a:rPr lang="zh-CN" altLang="en-US" sz="2400" dirty="0">
                <a:ea typeface="楷体" panose="02010609060101010101" pitchFamily="49" charset="-122"/>
              </a:rPr>
              <a:t>在整个供应链和使用过程中充分识别器械</a:t>
            </a:r>
            <a:endParaRPr lang="en-US" altLang="zh-CN" sz="2400" dirty="0">
              <a:ea typeface="楷体" panose="02010609060101010101" pitchFamily="49" charset="-122"/>
            </a:endParaRPr>
          </a:p>
          <a:p>
            <a:pPr algn="l"/>
            <a:r>
              <a:rPr lang="zh-CN" altLang="en-US" sz="2400" dirty="0">
                <a:ea typeface="楷体" panose="02010609060101010101" pitchFamily="49" charset="-122"/>
              </a:rPr>
              <a:t>它由两个部分组成：器械标识符</a:t>
            </a:r>
            <a:r>
              <a:rPr lang="en-US" altLang="zh-CN" sz="2400" dirty="0">
                <a:ea typeface="楷体" panose="02010609060101010101" pitchFamily="49" charset="-122"/>
              </a:rPr>
              <a:t>DI</a:t>
            </a:r>
            <a:r>
              <a:rPr lang="zh-CN" altLang="en-US" sz="2400" dirty="0">
                <a:ea typeface="楷体" panose="02010609060101010101" pitchFamily="49" charset="-122"/>
              </a:rPr>
              <a:t>和生产标识符</a:t>
            </a:r>
            <a:r>
              <a:rPr lang="en-US" altLang="zh-CN" sz="2400" dirty="0">
                <a:ea typeface="楷体" panose="02010609060101010101" pitchFamily="49" charset="-122"/>
              </a:rPr>
              <a:t>PI</a:t>
            </a:r>
          </a:p>
          <a:p>
            <a:pPr algn="l"/>
            <a:r>
              <a:rPr lang="en-US" altLang="zh-CN" sz="2400" dirty="0">
                <a:ea typeface="楷体" panose="02010609060101010101" pitchFamily="49" charset="-122"/>
              </a:rPr>
              <a:t>DI</a:t>
            </a:r>
            <a:r>
              <a:rPr lang="zh-CN" altLang="en-US" sz="2400" dirty="0">
                <a:ea typeface="楷体" panose="02010609060101010101" pitchFamily="49" charset="-122"/>
              </a:rPr>
              <a:t>是一个固定的、指定的产品代码和贴标商标标识码组成。</a:t>
            </a:r>
            <a:endParaRPr lang="en-US" altLang="zh-CN" sz="2400" dirty="0">
              <a:ea typeface="楷体" panose="02010609060101010101" pitchFamily="49" charset="-122"/>
            </a:endParaRPr>
          </a:p>
          <a:p>
            <a:pPr algn="l"/>
            <a:r>
              <a:rPr lang="en-US" altLang="zh-CN" sz="2400" dirty="0">
                <a:ea typeface="楷体" panose="02010609060101010101" pitchFamily="49" charset="-122"/>
              </a:rPr>
              <a:t>PI</a:t>
            </a:r>
            <a:r>
              <a:rPr lang="zh-CN" altLang="en-US" sz="2400" dirty="0">
                <a:ea typeface="楷体" panose="02010609060101010101" pitchFamily="49" charset="-122"/>
              </a:rPr>
              <a:t>是可变的，同时可以包含以下一个或多个信息：</a:t>
            </a:r>
            <a:endParaRPr lang="en-US" altLang="zh-CN" sz="2400" dirty="0">
              <a:ea typeface="楷体" panose="02010609060101010101" pitchFamily="49" charset="-122"/>
            </a:endParaRPr>
          </a:p>
          <a:p>
            <a:pPr algn="l"/>
            <a:r>
              <a:rPr lang="zh-CN" altLang="en-US" sz="2400" dirty="0">
                <a:ea typeface="楷体" panose="02010609060101010101" pitchFamily="49" charset="-122"/>
              </a:rPr>
              <a:t>批号、序列号、生产日期、有效期</a:t>
            </a:r>
            <a:endParaRPr lang="en-US" altLang="zh-CN" sz="2400" dirty="0">
              <a:ea typeface="楷体" panose="02010609060101010101" pitchFamily="49" charset="-122"/>
            </a:endParaRPr>
          </a:p>
          <a:p>
            <a:pPr algn="l"/>
            <a:r>
              <a:rPr lang="en-US" altLang="zh-CN" sz="2400" dirty="0">
                <a:ea typeface="楷体" panose="02010609060101010101" pitchFamily="49" charset="-122"/>
              </a:rPr>
              <a:t>DI</a:t>
            </a:r>
            <a:r>
              <a:rPr lang="zh-CN" altLang="en-US" sz="2400" dirty="0">
                <a:ea typeface="楷体" panose="02010609060101010101" pitchFamily="49" charset="-122"/>
              </a:rPr>
              <a:t>和</a:t>
            </a:r>
            <a:r>
              <a:rPr lang="en-US" altLang="zh-CN" sz="2400" dirty="0">
                <a:ea typeface="楷体" panose="02010609060101010101" pitchFamily="49" charset="-122"/>
              </a:rPr>
              <a:t>PI</a:t>
            </a:r>
            <a:r>
              <a:rPr lang="zh-CN" altLang="en-US" sz="2400" dirty="0">
                <a:ea typeface="楷体" panose="02010609060101010101" pitchFamily="49" charset="-122"/>
              </a:rPr>
              <a:t>一起组成了</a:t>
            </a:r>
            <a:r>
              <a:rPr lang="en-US" altLang="zh-CN" sz="2400" dirty="0">
                <a:ea typeface="楷体" panose="02010609060101010101" pitchFamily="49" charset="-122"/>
              </a:rPr>
              <a:t>UDI</a:t>
            </a:r>
          </a:p>
          <a:p>
            <a:pPr algn="l"/>
            <a:endParaRPr lang="en-US" altLang="zh-CN" sz="2400" dirty="0">
              <a:ea typeface="楷体" panose="02010609060101010101" pitchFamily="49" charset="-122"/>
            </a:endParaRPr>
          </a:p>
          <a:p>
            <a:pPr algn="l"/>
            <a:r>
              <a:rPr lang="zh-CN" altLang="en-US" sz="2400" dirty="0">
                <a:ea typeface="楷体" panose="02010609060101010101" pitchFamily="49" charset="-122"/>
              </a:rPr>
              <a:t>中国：医疗器械唯一标识系统规则</a:t>
            </a:r>
            <a:endParaRPr lang="en-US" altLang="zh-CN" sz="2400" dirty="0">
              <a:ea typeface="楷体" panose="02010609060101010101" pitchFamily="49" charset="-122"/>
            </a:endParaRPr>
          </a:p>
        </p:txBody>
      </p:sp>
    </p:spTree>
    <p:extLst>
      <p:ext uri="{BB962C8B-B14F-4D97-AF65-F5344CB8AC3E}">
        <p14:creationId xmlns:p14="http://schemas.microsoft.com/office/powerpoint/2010/main" val="268938076"/>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196752"/>
            <a:ext cx="7772400" cy="504056"/>
          </a:xfrm>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1700808"/>
            <a:ext cx="8227934" cy="4896544"/>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7.5.9</a:t>
            </a:r>
            <a:r>
              <a:rPr lang="zh-CN" altLang="en-US" sz="2400" dirty="0"/>
              <a:t>可追溯性</a:t>
            </a:r>
            <a:endParaRPr lang="en-US" altLang="zh-CN" sz="2400" dirty="0"/>
          </a:p>
          <a:p>
            <a:pPr algn="l"/>
            <a:r>
              <a:rPr lang="en-US" altLang="zh-CN" sz="2400" dirty="0"/>
              <a:t>7.5.9.1</a:t>
            </a:r>
            <a:r>
              <a:rPr lang="zh-CN" altLang="en-US" sz="2400" dirty="0"/>
              <a:t>总则</a:t>
            </a:r>
            <a:endParaRPr lang="en-US" altLang="zh-CN" sz="2400" dirty="0"/>
          </a:p>
          <a:p>
            <a:pPr algn="l"/>
            <a:r>
              <a:rPr lang="zh-CN" altLang="en-US" sz="2400" dirty="0"/>
              <a:t>组织应将可追溯性程序形成文件。这些程序应依据适用的法规要求规定可追溯性的范围和程度与拟保留的记录（见 </a:t>
            </a:r>
            <a:r>
              <a:rPr lang="en-US" altLang="zh-CN" sz="2400" dirty="0"/>
              <a:t>4.2.5</a:t>
            </a:r>
            <a:r>
              <a:rPr lang="zh-CN" altLang="en-US" sz="2400" dirty="0"/>
              <a:t>）。</a:t>
            </a:r>
            <a:r>
              <a:rPr lang="zh-CN" altLang="en-US" sz="2000" dirty="0">
                <a:ea typeface="楷体" panose="02010609060101010101" pitchFamily="49" charset="-122"/>
              </a:rPr>
              <a:t>双向追溯。</a:t>
            </a:r>
            <a:endParaRPr lang="en-US" altLang="zh-CN" sz="2000" dirty="0">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追溯范围：如追溯到</a:t>
            </a:r>
            <a:r>
              <a:rPr lang="en-US" altLang="zh-CN" sz="2000" dirty="0">
                <a:latin typeface="楷体" panose="02010609060101010101" pitchFamily="49" charset="-122"/>
                <a:ea typeface="楷体" panose="02010609060101010101" pitchFamily="49" charset="-122"/>
              </a:rPr>
              <a:t>A</a:t>
            </a:r>
            <a:r>
              <a:rPr lang="zh-CN" altLang="en-US" sz="2000" dirty="0">
                <a:latin typeface="楷体" panose="02010609060101010101" pitchFamily="49" charset="-122"/>
                <a:ea typeface="楷体" panose="02010609060101010101" pitchFamily="49" charset="-122"/>
              </a:rPr>
              <a:t>类关键物料。</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追溯程度：</a:t>
            </a:r>
            <a:r>
              <a:rPr lang="en-US" altLang="zh-CN" sz="2000" dirty="0">
                <a:latin typeface="楷体" panose="02010609060101010101" pitchFamily="49" charset="-122"/>
                <a:ea typeface="楷体" panose="02010609060101010101" pitchFamily="49" charset="-122"/>
                <a:sym typeface="Wingdings" panose="05000000000000000000" pitchFamily="2" charset="2"/>
              </a:rPr>
              <a:t>(1)</a:t>
            </a:r>
            <a:r>
              <a:rPr lang="zh-CN" altLang="en-US" sz="2000" dirty="0">
                <a:latin typeface="楷体" panose="02010609060101010101" pitchFamily="49" charset="-122"/>
                <a:ea typeface="楷体" panose="02010609060101010101" pitchFamily="49" charset="-122"/>
              </a:rPr>
              <a:t>采购过程：根据产品编号</a:t>
            </a:r>
            <a:r>
              <a:rPr lang="zh-CN" altLang="zh-CN" sz="2000" dirty="0">
                <a:latin typeface="楷体" panose="02010609060101010101" pitchFamily="49" charset="-122"/>
                <a:ea typeface="楷体" panose="02010609060101010101" pitchFamily="49" charset="-122"/>
              </a:rPr>
              <a:t>追溯到采购订单号、进货日期、供应商、仓库标识的记录、出入库记录、库存信息</a:t>
            </a:r>
            <a:r>
              <a:rPr lang="zh-CN" altLang="en-US" sz="2000" dirty="0">
                <a:latin typeface="楷体" panose="02010609060101010101" pitchFamily="49" charset="-122"/>
                <a:ea typeface="楷体" panose="02010609060101010101" pitchFamily="49" charset="-122"/>
              </a:rPr>
              <a:t>。</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生产及贮存过程：根据产品编号追溯到订单信息、研发记录、采购订单、生产报表、仓库出入库记录、不合格品处理记录、检验记录。</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售后过程：</a:t>
            </a:r>
            <a:r>
              <a:rPr lang="zh-CN" altLang="zh-CN" sz="2000" dirty="0">
                <a:latin typeface="楷体" panose="02010609060101010101" pitchFamily="49" charset="-122"/>
                <a:ea typeface="楷体" panose="02010609060101010101" pitchFamily="49" charset="-122"/>
              </a:rPr>
              <a:t>根据产品编号追溯到订单信息、出货确认单、研发记录、采购订单、生产报表、仓库出入库记录、不合格品处理记录、检验记录</a:t>
            </a:r>
            <a:r>
              <a:rPr lang="zh-CN" altLang="en-US" sz="2000" dirty="0">
                <a:latin typeface="楷体" panose="02010609060101010101" pitchFamily="49" charset="-122"/>
                <a:ea typeface="楷体" panose="02010609060101010101" pitchFamily="49" charset="-122"/>
              </a:rPr>
              <a:t>。</a:t>
            </a:r>
            <a:r>
              <a:rPr lang="en-US" altLang="zh-CN" sz="2000" dirty="0">
                <a:latin typeface="楷体" panose="02010609060101010101" pitchFamily="49" charset="-122"/>
                <a:ea typeface="楷体" panose="02010609060101010101" pitchFamily="49" charset="-122"/>
              </a:rPr>
              <a:t>:</a:t>
            </a:r>
            <a:endParaRPr lang="en-US" altLang="zh-CN" sz="2000" dirty="0">
              <a:ea typeface="楷体" panose="02010609060101010101" pitchFamily="49" charset="-122"/>
            </a:endParaRPr>
          </a:p>
        </p:txBody>
      </p:sp>
    </p:spTree>
    <p:extLst>
      <p:ext uri="{BB962C8B-B14F-4D97-AF65-F5344CB8AC3E}">
        <p14:creationId xmlns:p14="http://schemas.microsoft.com/office/powerpoint/2010/main" val="2370388606"/>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11560" y="1988840"/>
            <a:ext cx="7992888" cy="3816424"/>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7.5.9</a:t>
            </a:r>
            <a:r>
              <a:rPr lang="zh-CN" altLang="en-US" sz="2400" dirty="0"/>
              <a:t>可追溯性</a:t>
            </a:r>
            <a:endParaRPr lang="en-US" altLang="zh-CN" sz="2400" dirty="0"/>
          </a:p>
          <a:p>
            <a:pPr algn="l"/>
            <a:r>
              <a:rPr lang="en-US" altLang="zh-CN" sz="2400" dirty="0"/>
              <a:t>7.5.9.2</a:t>
            </a:r>
            <a:r>
              <a:rPr lang="zh-CN" altLang="en-US" sz="2400" dirty="0"/>
              <a:t>植入性医疗器械的专用要求</a:t>
            </a:r>
            <a:endParaRPr lang="en-US" altLang="zh-CN" sz="2400" dirty="0"/>
          </a:p>
          <a:p>
            <a:pPr algn="l"/>
            <a:r>
              <a:rPr lang="zh-CN" altLang="en-US" sz="2400" dirty="0"/>
              <a:t>如果所使用的组件、材料和工作环境条件等因素可能导致医疗器械不满足其规定的安全和性能要求，可追溯性所要求的记录应包括这些相关因素的记录。</a:t>
            </a:r>
          </a:p>
          <a:p>
            <a:pPr algn="l"/>
            <a:r>
              <a:rPr lang="zh-CN" altLang="en-US" sz="2400" dirty="0"/>
              <a:t>组织应要求提供经销服务的供方或经销商保留医疗器械的经销记录以便追溯，当检查需要时，可获得这些记录。</a:t>
            </a:r>
          </a:p>
          <a:p>
            <a:pPr algn="l"/>
            <a:r>
              <a:rPr lang="zh-CN" altLang="en-US" sz="2400" dirty="0"/>
              <a:t>应保留货运包装收件人的名字和地址的记录（见 </a:t>
            </a:r>
            <a:r>
              <a:rPr lang="en-US" altLang="zh-CN" sz="2400" dirty="0"/>
              <a:t>4.2.5</a:t>
            </a:r>
            <a:r>
              <a:rPr lang="zh-CN" altLang="en-US" sz="2400" dirty="0"/>
              <a:t>）。</a:t>
            </a:r>
          </a:p>
        </p:txBody>
      </p:sp>
    </p:spTree>
    <p:extLst>
      <p:ext uri="{BB962C8B-B14F-4D97-AF65-F5344CB8AC3E}">
        <p14:creationId xmlns:p14="http://schemas.microsoft.com/office/powerpoint/2010/main" val="3054186658"/>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683568" y="2132856"/>
            <a:ext cx="7560840" cy="4320480"/>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7.5.10</a:t>
            </a:r>
            <a:r>
              <a:rPr lang="zh-CN" altLang="en-US" sz="2400" dirty="0"/>
              <a:t>顾客财产</a:t>
            </a:r>
            <a:endParaRPr lang="en-US" altLang="zh-CN" sz="2400" dirty="0"/>
          </a:p>
          <a:p>
            <a:pPr algn="l"/>
            <a:r>
              <a:rPr lang="zh-CN" altLang="en-US" sz="2400" dirty="0"/>
              <a:t>当顾客财产在组织控制下或由组织使用时，组织应识别、验证、保护和维护供其使用或构成产品一部分的顾客财产。当任何顾客财产发生丢失、损坏或发现不适用的情况，组织应向顾客报告并保留记录（见 </a:t>
            </a:r>
            <a:r>
              <a:rPr lang="en-US" altLang="zh-CN" sz="2400" dirty="0"/>
              <a:t>4.2.5</a:t>
            </a:r>
            <a:r>
              <a:rPr lang="zh-CN" altLang="en-US" sz="2400" dirty="0"/>
              <a:t>）。</a:t>
            </a:r>
            <a:endParaRPr lang="en-US" altLang="zh-CN" sz="2400" dirty="0"/>
          </a:p>
          <a:p>
            <a:pPr algn="l"/>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顾客财产指：组织为实现产品所用顾客提供的材料、工具、设备、包装、文件、知识产权、保密的健康信息等</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对顾客财产应标识、验证、保护、维护</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发生丢失、损坏、不适用时，向顾客报告、保持记录</a:t>
            </a:r>
          </a:p>
        </p:txBody>
      </p:sp>
    </p:spTree>
    <p:extLst>
      <p:ext uri="{BB962C8B-B14F-4D97-AF65-F5344CB8AC3E}">
        <p14:creationId xmlns:p14="http://schemas.microsoft.com/office/powerpoint/2010/main" val="3835812712"/>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827584" y="2132856"/>
            <a:ext cx="7560840" cy="4104456"/>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7.5.11</a:t>
            </a:r>
            <a:r>
              <a:rPr lang="zh-CN" altLang="en-US" sz="2400" dirty="0"/>
              <a:t>产品防护</a:t>
            </a:r>
            <a:endParaRPr lang="en-US" altLang="zh-CN" sz="2400" dirty="0"/>
          </a:p>
          <a:p>
            <a:pPr algn="l"/>
            <a:r>
              <a:rPr lang="zh-CN" altLang="en-US" sz="2400" dirty="0"/>
              <a:t>在产品的加工、贮存、处置和流通期间，组织应将为产品符合要求提供防护的程序形成文件。防护应适用于医疗器械的组成部分。</a:t>
            </a:r>
            <a:endParaRPr lang="en-US" altLang="zh-CN" sz="2400" dirty="0"/>
          </a:p>
          <a:p>
            <a:pPr algn="l"/>
            <a:r>
              <a:rPr lang="zh-CN" altLang="en-US" sz="2000" dirty="0">
                <a:latin typeface="楷体" panose="02010609060101010101" pitchFamily="49" charset="-122"/>
                <a:ea typeface="楷体" panose="02010609060101010101" pitchFamily="49" charset="-122"/>
              </a:rPr>
              <a:t>处置包括搬运，流通包括：交付、安装、维护。</a:t>
            </a:r>
            <a:endParaRPr lang="en-US" altLang="zh-CN" sz="2000" dirty="0">
              <a:latin typeface="楷体" panose="02010609060101010101" pitchFamily="49" charset="-122"/>
              <a:ea typeface="楷体" panose="02010609060101010101" pitchFamily="49" charset="-122"/>
            </a:endParaRPr>
          </a:p>
          <a:p>
            <a:pPr algn="l"/>
            <a:endParaRPr lang="zh-CN" altLang="en-US" sz="2000" dirty="0">
              <a:latin typeface="楷体" panose="02010609060101010101" pitchFamily="49" charset="-122"/>
              <a:ea typeface="楷体" panose="02010609060101010101" pitchFamily="49" charset="-122"/>
            </a:endParaRPr>
          </a:p>
          <a:p>
            <a:pPr algn="l"/>
            <a:r>
              <a:rPr lang="zh-CN" altLang="en-US" sz="2400" dirty="0"/>
              <a:t>在产品的加工、贮存、处置和流通期间当其暴露于预期条件和危害时，组织应通过以下方式防止产品发生变化、污染或损坏：</a:t>
            </a:r>
          </a:p>
        </p:txBody>
      </p:sp>
    </p:spTree>
    <p:extLst>
      <p:ext uri="{BB962C8B-B14F-4D97-AF65-F5344CB8AC3E}">
        <p14:creationId xmlns:p14="http://schemas.microsoft.com/office/powerpoint/2010/main" val="4134458377"/>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827584" y="2132856"/>
            <a:ext cx="7560840" cy="2952328"/>
          </a:xfrm>
        </p:spPr>
        <p:txBody>
          <a:bodyPr/>
          <a:lstStyle/>
          <a:p>
            <a:pPr algn="l"/>
            <a:r>
              <a:rPr lang="en-US" altLang="zh-CN" sz="2400" dirty="0"/>
              <a:t>7.5</a:t>
            </a:r>
            <a:r>
              <a:rPr lang="zh-CN" altLang="en-US" sz="2400" dirty="0"/>
              <a:t>生产和服务</a:t>
            </a:r>
            <a:endParaRPr lang="en-US" altLang="zh-CN" sz="2400" dirty="0"/>
          </a:p>
          <a:p>
            <a:pPr algn="l"/>
            <a:r>
              <a:rPr lang="en-US" altLang="zh-CN" sz="2400" dirty="0"/>
              <a:t>7.5.11</a:t>
            </a:r>
            <a:r>
              <a:rPr lang="zh-CN" altLang="en-US" sz="2400" dirty="0"/>
              <a:t>产品防护</a:t>
            </a:r>
            <a:endParaRPr lang="en-US" altLang="zh-CN" sz="2400" dirty="0"/>
          </a:p>
          <a:p>
            <a:pPr algn="l"/>
            <a:r>
              <a:rPr lang="en-US" altLang="zh-CN" sz="2400" dirty="0"/>
              <a:t>a) </a:t>
            </a:r>
            <a:r>
              <a:rPr lang="zh-CN" altLang="en-US" sz="2400" dirty="0"/>
              <a:t>设计和制作合适的包装和货运包装箱；</a:t>
            </a:r>
          </a:p>
          <a:p>
            <a:pPr algn="l"/>
            <a:r>
              <a:rPr lang="en-US" altLang="zh-CN" sz="2400" dirty="0"/>
              <a:t>b) </a:t>
            </a:r>
            <a:r>
              <a:rPr lang="zh-CN" altLang="en-US" sz="2400" dirty="0"/>
              <a:t>如果包装本身不能提供防护，将所需的特殊条件要求形成文件。</a:t>
            </a:r>
          </a:p>
          <a:p>
            <a:pPr algn="l"/>
            <a:r>
              <a:rPr lang="zh-CN" altLang="en-US" sz="2400" dirty="0"/>
              <a:t>如要求特殊条件，其应受控并予以记录（见 </a:t>
            </a:r>
            <a:r>
              <a:rPr lang="en-US" altLang="zh-CN" sz="2400" dirty="0"/>
              <a:t>4.2.5</a:t>
            </a:r>
            <a:r>
              <a:rPr lang="zh-CN" altLang="en-US" sz="2400" dirty="0"/>
              <a:t>）。</a:t>
            </a:r>
            <a:endParaRPr lang="en-US" altLang="zh-CN" sz="2400" dirty="0"/>
          </a:p>
        </p:txBody>
      </p:sp>
    </p:spTree>
    <p:extLst>
      <p:ext uri="{BB962C8B-B14F-4D97-AF65-F5344CB8AC3E}">
        <p14:creationId xmlns:p14="http://schemas.microsoft.com/office/powerpoint/2010/main" val="4278219801"/>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827584" y="2132856"/>
            <a:ext cx="7560840" cy="4392488"/>
          </a:xfrm>
        </p:spPr>
        <p:txBody>
          <a:bodyPr/>
          <a:lstStyle/>
          <a:p>
            <a:pPr algn="l"/>
            <a:r>
              <a:rPr lang="zh-CN" altLang="en-US" sz="2000" dirty="0">
                <a:latin typeface="楷体" panose="02010609060101010101" pitchFamily="49" charset="-122"/>
                <a:ea typeface="楷体" panose="02010609060101010101" pitchFamily="49" charset="-122"/>
              </a:rPr>
              <a:t>在产品交付顾客前，组织应确保产品完好</a:t>
            </a:r>
            <a:r>
              <a:rPr lang="en-US" altLang="zh-CN" sz="2000" dirty="0">
                <a:latin typeface="楷体" panose="02010609060101010101" pitchFamily="49" charset="-122"/>
                <a:ea typeface="楷体" panose="02010609060101010101" pitchFamily="49" charset="-122"/>
              </a:rPr>
              <a:t>:</a:t>
            </a:r>
          </a:p>
          <a:p>
            <a:pPr algn="l"/>
            <a:r>
              <a:rPr lang="zh-CN" altLang="en-US" sz="2000" dirty="0">
                <a:latin typeface="楷体" panose="02010609060101010101" pitchFamily="49" charset="-122"/>
                <a:ea typeface="楷体" panose="02010609060101010101" pitchFamily="49" charset="-122"/>
              </a:rPr>
              <a:t>建立程序文件或作业指导书</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防护包括以下活动：</a:t>
            </a:r>
            <a:endParaRPr lang="en-US" altLang="zh-CN" sz="20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000" dirty="0">
                <a:latin typeface="楷体" panose="02010609060101010101" pitchFamily="49" charset="-122"/>
                <a:ea typeface="楷体" panose="02010609060101010101" pitchFamily="49" charset="-122"/>
              </a:rPr>
              <a:t>标识：防碰撞、防雨淋等</a:t>
            </a:r>
            <a:endParaRPr lang="en-US" altLang="zh-CN" sz="20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000" dirty="0">
                <a:latin typeface="楷体" panose="02010609060101010101" pitchFamily="49" charset="-122"/>
                <a:ea typeface="楷体" panose="02010609060101010101" pitchFamily="49" charset="-122"/>
              </a:rPr>
              <a:t>搬运：设备、方法、人员要求</a:t>
            </a:r>
            <a:endParaRPr lang="en-US" altLang="zh-CN" sz="20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000" dirty="0">
                <a:latin typeface="楷体" panose="02010609060101010101" pitchFamily="49" charset="-122"/>
                <a:ea typeface="楷体" panose="02010609060101010101" pitchFamily="49" charset="-122"/>
              </a:rPr>
              <a:t>包装：防止产品受损，正确标识</a:t>
            </a:r>
            <a:endParaRPr lang="en-US" altLang="zh-CN" sz="2000" dirty="0">
              <a:latin typeface="楷体" panose="02010609060101010101" pitchFamily="49" charset="-122"/>
              <a:ea typeface="楷体" panose="02010609060101010101" pitchFamily="49" charset="-122"/>
            </a:endParaRPr>
          </a:p>
          <a:p>
            <a:pPr marL="342900" indent="-342900" algn="l">
              <a:buFont typeface="Arial" panose="020B0604020202020204" pitchFamily="34" charset="0"/>
              <a:buChar char="•"/>
            </a:pPr>
            <a:r>
              <a:rPr lang="zh-CN" altLang="en-US" sz="2000" dirty="0">
                <a:latin typeface="楷体" panose="02010609060101010101" pitchFamily="49" charset="-122"/>
                <a:ea typeface="楷体" panose="02010609060101010101" pitchFamily="49" charset="-122"/>
              </a:rPr>
              <a:t>贮存：场所、贮存条件、先进先出、库容库貌、帐卡物相符、贮存期限</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控制有效期和特殊贮存条件要求的产品，并记录</a:t>
            </a:r>
            <a:endParaRPr lang="en-US" altLang="zh-CN" sz="2000" dirty="0">
              <a:latin typeface="楷体" panose="02010609060101010101" pitchFamily="49" charset="-122"/>
              <a:ea typeface="楷体" panose="02010609060101010101" pitchFamily="49" charset="-122"/>
            </a:endParaRPr>
          </a:p>
          <a:p>
            <a:pPr algn="l"/>
            <a:endParaRPr lang="en-US" altLang="zh-CN" sz="2000" dirty="0">
              <a:latin typeface="楷体" panose="02010609060101010101" pitchFamily="49" charset="-122"/>
              <a:ea typeface="楷体" panose="02010609060101010101" pitchFamily="49" charset="-122"/>
            </a:endParaRPr>
          </a:p>
          <a:p>
            <a:pPr algn="l"/>
            <a:r>
              <a:rPr lang="en-US" altLang="zh-CN" sz="2000" dirty="0">
                <a:ea typeface="楷体" panose="02010609060101010101" pitchFamily="49" charset="-122"/>
              </a:rPr>
              <a:t>YY/T 0466.1 </a:t>
            </a:r>
            <a:r>
              <a:rPr lang="zh-CN" altLang="en-US" sz="2000" dirty="0">
                <a:ea typeface="楷体" panose="02010609060101010101" pitchFamily="49" charset="-122"/>
              </a:rPr>
              <a:t>用于医疗器械标签、标记和提供信息的符号</a:t>
            </a:r>
            <a:endParaRPr lang="en-US" altLang="zh-CN" sz="2000" dirty="0">
              <a:ea typeface="楷体" panose="02010609060101010101" pitchFamily="49" charset="-122"/>
            </a:endParaRPr>
          </a:p>
          <a:p>
            <a:pPr algn="l"/>
            <a:r>
              <a:rPr lang="en-US" altLang="zh-CN" sz="2000" dirty="0">
                <a:ea typeface="楷体" panose="02010609060101010101" pitchFamily="49" charset="-122"/>
              </a:rPr>
              <a:t>GB/T 191</a:t>
            </a:r>
            <a:r>
              <a:rPr lang="zh-CN" altLang="en-US" sz="2000" dirty="0">
                <a:ea typeface="楷体" panose="02010609060101010101" pitchFamily="49" charset="-122"/>
              </a:rPr>
              <a:t> 包装储运标志</a:t>
            </a:r>
            <a:endParaRPr lang="en-US" altLang="zh-CN" sz="2000" dirty="0">
              <a:ea typeface="楷体" panose="02010609060101010101" pitchFamily="49" charset="-122"/>
            </a:endParaRPr>
          </a:p>
        </p:txBody>
      </p:sp>
    </p:spTree>
    <p:extLst>
      <p:ext uri="{BB962C8B-B14F-4D97-AF65-F5344CB8AC3E}">
        <p14:creationId xmlns:p14="http://schemas.microsoft.com/office/powerpoint/2010/main" val="3390012760"/>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827584" y="2204864"/>
            <a:ext cx="7776864" cy="4392488"/>
          </a:xfrm>
        </p:spPr>
        <p:txBody>
          <a:bodyPr/>
          <a:lstStyle/>
          <a:p>
            <a:pPr algn="l"/>
            <a:r>
              <a:rPr lang="en-US" altLang="zh-CN" sz="2400" dirty="0"/>
              <a:t>7.6</a:t>
            </a:r>
            <a:r>
              <a:rPr lang="zh-CN" altLang="en-US" sz="2400" dirty="0"/>
              <a:t>监视和测量设备的控制</a:t>
            </a:r>
            <a:endParaRPr lang="en-US" altLang="zh-CN" sz="2400" dirty="0"/>
          </a:p>
          <a:p>
            <a:pPr algn="l"/>
            <a:r>
              <a:rPr lang="zh-CN" altLang="en-US" sz="2400" dirty="0"/>
              <a:t>组织应确定需实施的监视和测量以及所需的监视和测量设备，为产品符合确定的要求提供证据。</a:t>
            </a:r>
          </a:p>
          <a:p>
            <a:pPr algn="l"/>
            <a:r>
              <a:rPr lang="zh-CN" altLang="en-US" sz="2400" dirty="0"/>
              <a:t>组织应建立程序并形成文件，以确保监视和测量活动可行并以与监视和测量要求相一致的方式实施。</a:t>
            </a:r>
            <a:endParaRPr lang="en-US" altLang="zh-CN" sz="2400" dirty="0"/>
          </a:p>
          <a:p>
            <a:pPr algn="l"/>
            <a:r>
              <a:rPr lang="zh-CN" altLang="en-US" sz="2400" dirty="0"/>
              <a:t>为确保结果有效，必要时，测量设备应：</a:t>
            </a:r>
            <a:endParaRPr lang="en-US" altLang="zh-CN" sz="2400" dirty="0"/>
          </a:p>
          <a:p>
            <a:pPr algn="l"/>
            <a:r>
              <a:rPr lang="zh-CN" altLang="en-US" sz="2000" dirty="0">
                <a:latin typeface="楷体" panose="02010609060101010101" pitchFamily="49" charset="-122"/>
                <a:ea typeface="楷体" panose="02010609060101010101" pitchFamily="49" charset="-122"/>
              </a:rPr>
              <a:t>测量设备指的是能够确定量值的仪器</a:t>
            </a:r>
          </a:p>
          <a:p>
            <a:pPr algn="l"/>
            <a:r>
              <a:rPr lang="zh-CN" altLang="en-US" sz="2400" dirty="0"/>
              <a:t> </a:t>
            </a:r>
            <a:r>
              <a:rPr lang="en-US" altLang="zh-CN" sz="2400" dirty="0"/>
              <a:t>a) </a:t>
            </a:r>
            <a:r>
              <a:rPr lang="zh-CN" altLang="en-US" sz="2400" dirty="0"/>
              <a:t>对照能溯源到国际或国家标准的测量标准，按照规定的时间间隔或在使用前进行校准和（或）检定（验证）；当不存在上述标准时，应记录校准或检定（验证）的依据（见 </a:t>
            </a:r>
            <a:r>
              <a:rPr lang="en-US" altLang="zh-CN" sz="2400" dirty="0"/>
              <a:t>4.2.5</a:t>
            </a:r>
            <a:r>
              <a:rPr lang="zh-CN" altLang="en-US" sz="2400" dirty="0"/>
              <a:t>）；</a:t>
            </a:r>
            <a:r>
              <a:rPr lang="zh-CN" altLang="en-US" sz="2000" dirty="0">
                <a:latin typeface="楷体" panose="02010609060101010101" pitchFamily="49" charset="-122"/>
                <a:ea typeface="楷体" panose="02010609060101010101" pitchFamily="49" charset="-122"/>
              </a:rPr>
              <a:t>检定应参考强检目录。</a:t>
            </a:r>
            <a:endParaRPr lang="zh-CN" altLang="en-US" sz="2400" dirty="0">
              <a:latin typeface="楷体" panose="02010609060101010101" pitchFamily="49" charset="-122"/>
              <a:ea typeface="楷体" panose="02010609060101010101" pitchFamily="49" charset="-122"/>
            </a:endParaRPr>
          </a:p>
          <a:p>
            <a:pPr algn="l"/>
            <a:endParaRPr lang="zh-CN" altLang="en-US" sz="2400" dirty="0"/>
          </a:p>
        </p:txBody>
      </p:sp>
    </p:spTree>
    <p:extLst>
      <p:ext uri="{BB962C8B-B14F-4D97-AF65-F5344CB8AC3E}">
        <p14:creationId xmlns:p14="http://schemas.microsoft.com/office/powerpoint/2010/main" val="42954265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827584" y="2204864"/>
            <a:ext cx="7776864" cy="3960440"/>
          </a:xfrm>
        </p:spPr>
        <p:txBody>
          <a:bodyPr/>
          <a:lstStyle/>
          <a:p>
            <a:pPr algn="l"/>
            <a:r>
              <a:rPr lang="en-US" altLang="zh-CN" sz="2400" dirty="0"/>
              <a:t>7.6</a:t>
            </a:r>
            <a:r>
              <a:rPr lang="zh-CN" altLang="en-US" sz="2400" dirty="0"/>
              <a:t>监视和测量设备的控制</a:t>
            </a:r>
            <a:endParaRPr lang="en-US" altLang="zh-CN" sz="2400" dirty="0"/>
          </a:p>
          <a:p>
            <a:pPr algn="l"/>
            <a:r>
              <a:rPr lang="en-US" altLang="zh-CN" sz="2400" dirty="0"/>
              <a:t>b) </a:t>
            </a:r>
            <a:r>
              <a:rPr lang="zh-CN" altLang="en-US" sz="2400" dirty="0"/>
              <a:t>必要时进行调整或再调整；应记录这种调整或再调整（见 </a:t>
            </a:r>
            <a:r>
              <a:rPr lang="en-US" altLang="zh-CN" sz="2400" dirty="0"/>
              <a:t>4.2.5</a:t>
            </a:r>
            <a:r>
              <a:rPr lang="zh-CN" altLang="en-US" sz="2400" dirty="0"/>
              <a:t>）；</a:t>
            </a:r>
          </a:p>
          <a:p>
            <a:pPr algn="l"/>
            <a:r>
              <a:rPr lang="en-US" altLang="zh-CN" sz="2400" dirty="0"/>
              <a:t>c) </a:t>
            </a:r>
            <a:r>
              <a:rPr lang="zh-CN" altLang="en-US" sz="2400" dirty="0"/>
              <a:t>具有标识，以确定其校准状态；</a:t>
            </a:r>
          </a:p>
          <a:p>
            <a:pPr algn="l"/>
            <a:r>
              <a:rPr lang="en-US" altLang="zh-CN" sz="2400" dirty="0"/>
              <a:t>d) </a:t>
            </a:r>
            <a:r>
              <a:rPr lang="zh-CN" altLang="en-US" sz="2400" dirty="0"/>
              <a:t>防止可能使测量结果失效的调整；</a:t>
            </a:r>
          </a:p>
          <a:p>
            <a:pPr algn="l"/>
            <a:r>
              <a:rPr lang="en-US" altLang="zh-CN" sz="2400" dirty="0"/>
              <a:t>e) </a:t>
            </a:r>
            <a:r>
              <a:rPr lang="zh-CN" altLang="en-US" sz="2400" dirty="0"/>
              <a:t>在处理、维护和贮存期间防止损坏和失效。</a:t>
            </a:r>
          </a:p>
          <a:p>
            <a:pPr algn="l"/>
            <a:r>
              <a:rPr lang="zh-CN" altLang="en-US" sz="2400" dirty="0"/>
              <a:t>组织应按照形成文件的程序执行校准或检定（验证）</a:t>
            </a:r>
            <a:endParaRPr lang="en-US" altLang="zh-CN" sz="2400" dirty="0"/>
          </a:p>
          <a:p>
            <a:pPr algn="l"/>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仅提供参数或随附在过程设备上的仪器，不需要校准，但需要管理。</a:t>
            </a:r>
            <a:endParaRPr lang="en-US" altLang="zh-CN" sz="20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192830656"/>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827584" y="2204864"/>
            <a:ext cx="7776864" cy="2160240"/>
          </a:xfrm>
        </p:spPr>
        <p:txBody>
          <a:bodyPr/>
          <a:lstStyle/>
          <a:p>
            <a:pPr algn="l"/>
            <a:r>
              <a:rPr lang="en-US" altLang="zh-CN" sz="2400" dirty="0"/>
              <a:t>7.6</a:t>
            </a:r>
            <a:r>
              <a:rPr lang="zh-CN" altLang="en-US" sz="2400" dirty="0"/>
              <a:t>监视和测量设备的控制</a:t>
            </a:r>
            <a:endParaRPr lang="en-US" altLang="zh-CN" sz="2400" dirty="0"/>
          </a:p>
          <a:p>
            <a:pPr algn="l"/>
            <a:r>
              <a:rPr lang="zh-CN" altLang="en-US" sz="2400" dirty="0"/>
              <a:t>此外，当发现设备不符合要求时，组织应对以往测量结果的有效性进行评定和记录。组织应对该设备和任何受影响的产品采取适当的措施。</a:t>
            </a:r>
          </a:p>
          <a:p>
            <a:pPr algn="l"/>
            <a:r>
              <a:rPr lang="zh-CN" altLang="en-US" sz="2400" dirty="0"/>
              <a:t>应保留校准和检定（验证）结果的记录（见 </a:t>
            </a:r>
            <a:r>
              <a:rPr lang="en-US" altLang="zh-CN" sz="2400" dirty="0"/>
              <a:t>4.2.5</a:t>
            </a:r>
            <a:r>
              <a:rPr lang="zh-CN" altLang="en-US" sz="2400" dirty="0"/>
              <a:t>）。</a:t>
            </a:r>
          </a:p>
          <a:p>
            <a:pPr algn="l"/>
            <a:endParaRPr lang="zh-CN" altLang="en-US" sz="2400" dirty="0"/>
          </a:p>
        </p:txBody>
      </p:sp>
    </p:spTree>
    <p:extLst>
      <p:ext uri="{BB962C8B-B14F-4D97-AF65-F5344CB8AC3E}">
        <p14:creationId xmlns:p14="http://schemas.microsoft.com/office/powerpoint/2010/main" val="2369077547"/>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7</a:t>
            </a:r>
            <a:r>
              <a:rPr lang="zh-CN" altLang="en-US" dirty="0"/>
              <a:t>产品实现</a:t>
            </a:r>
          </a:p>
        </p:txBody>
      </p:sp>
      <p:sp>
        <p:nvSpPr>
          <p:cNvPr id="3" name="副标题 2"/>
          <p:cNvSpPr>
            <a:spLocks noGrp="1"/>
          </p:cNvSpPr>
          <p:nvPr>
            <p:ph type="subTitle" idx="1"/>
          </p:nvPr>
        </p:nvSpPr>
        <p:spPr>
          <a:xfrm>
            <a:off x="827584" y="2204864"/>
            <a:ext cx="7776864" cy="4176464"/>
          </a:xfrm>
        </p:spPr>
        <p:txBody>
          <a:bodyPr/>
          <a:lstStyle/>
          <a:p>
            <a:pPr algn="l"/>
            <a:r>
              <a:rPr lang="en-US" altLang="zh-CN" sz="2400" dirty="0"/>
              <a:t>7.6</a:t>
            </a:r>
            <a:r>
              <a:rPr lang="zh-CN" altLang="en-US" sz="2400" dirty="0"/>
              <a:t>监视和测量设备的控制</a:t>
            </a:r>
            <a:endParaRPr lang="en-US" altLang="zh-CN" sz="2400" dirty="0"/>
          </a:p>
          <a:p>
            <a:pPr algn="l"/>
            <a:r>
              <a:rPr lang="zh-CN" altLang="en-US" sz="2400" dirty="0"/>
              <a:t>组织应将用于监视和测量要求的计算机软件应用的确认程序形成文件。此类软件的应用在首次使用前应予确认，适当时，此类软件或其应用更改后对其应用也应予确认。有关软件确认和再确认的特定方法和活动应与软件使用有关的风险（包括对产品符合规范的能力的影响）相适应。</a:t>
            </a:r>
          </a:p>
          <a:p>
            <a:pPr algn="l"/>
            <a:r>
              <a:rPr lang="zh-CN" altLang="en-US" sz="2400" dirty="0"/>
              <a:t>应保留确认的结果和结论以及确认所采取的必要措施的记录（见 </a:t>
            </a:r>
            <a:r>
              <a:rPr lang="en-US" altLang="zh-CN" sz="2400" dirty="0"/>
              <a:t>4.2.4 </a:t>
            </a:r>
            <a:r>
              <a:rPr lang="zh-CN" altLang="en-US" sz="2400" dirty="0"/>
              <a:t>和 </a:t>
            </a:r>
            <a:r>
              <a:rPr lang="en-US" altLang="zh-CN" sz="2400" dirty="0"/>
              <a:t>4.2.5</a:t>
            </a:r>
            <a:r>
              <a:rPr lang="zh-CN" altLang="en-US" sz="2400" dirty="0"/>
              <a:t>）。</a:t>
            </a:r>
          </a:p>
          <a:p>
            <a:pPr algn="l"/>
            <a:r>
              <a:rPr lang="zh-CN" altLang="en-US" sz="2400" dirty="0"/>
              <a:t>注：更多信息见 </a:t>
            </a:r>
            <a:r>
              <a:rPr lang="en-US" altLang="zh-CN" sz="2400" dirty="0"/>
              <a:t>ISO 10012</a:t>
            </a:r>
            <a:r>
              <a:rPr lang="zh-CN" altLang="en-US" sz="2400" dirty="0"/>
              <a:t>。</a:t>
            </a:r>
          </a:p>
          <a:p>
            <a:pPr algn="l"/>
            <a:endParaRPr lang="zh-CN" altLang="en-US" sz="2400" dirty="0"/>
          </a:p>
          <a:p>
            <a:pPr algn="l"/>
            <a:endParaRPr lang="zh-CN" altLang="en-US" sz="2400" dirty="0"/>
          </a:p>
        </p:txBody>
      </p:sp>
    </p:spTree>
    <p:extLst>
      <p:ext uri="{BB962C8B-B14F-4D97-AF65-F5344CB8AC3E}">
        <p14:creationId xmlns:p14="http://schemas.microsoft.com/office/powerpoint/2010/main" val="2634026021"/>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827584" y="2132856"/>
            <a:ext cx="7920880" cy="4464496"/>
          </a:xfrm>
        </p:spPr>
        <p:txBody>
          <a:bodyPr/>
          <a:lstStyle/>
          <a:p>
            <a:pPr algn="l"/>
            <a:r>
              <a:rPr lang="en-US" altLang="zh-CN" sz="2400" dirty="0"/>
              <a:t>8.1</a:t>
            </a:r>
            <a:r>
              <a:rPr lang="zh-CN" altLang="en-US" sz="2400" dirty="0"/>
              <a:t>总则</a:t>
            </a:r>
            <a:endParaRPr lang="en-US" altLang="zh-CN" sz="2400" dirty="0"/>
          </a:p>
          <a:p>
            <a:pPr algn="l"/>
            <a:r>
              <a:rPr lang="zh-CN" altLang="en-US" sz="2400" dirty="0"/>
              <a:t>组织应策划并实施以下方面所需的监视、测量、分析和改进过程以便：</a:t>
            </a:r>
          </a:p>
          <a:p>
            <a:pPr algn="l"/>
            <a:r>
              <a:rPr lang="en-US" altLang="zh-CN" sz="2400" dirty="0"/>
              <a:t>a) </a:t>
            </a:r>
            <a:r>
              <a:rPr lang="zh-CN" altLang="en-US" sz="2400" dirty="0"/>
              <a:t>证实产品的符合性；</a:t>
            </a:r>
          </a:p>
          <a:p>
            <a:pPr algn="l"/>
            <a:r>
              <a:rPr lang="en-US" altLang="zh-CN" sz="2400" dirty="0"/>
              <a:t>b) </a:t>
            </a:r>
            <a:r>
              <a:rPr lang="zh-CN" altLang="en-US" sz="2400" dirty="0"/>
              <a:t>确保质量管理体系的符合性；</a:t>
            </a:r>
          </a:p>
          <a:p>
            <a:pPr algn="l"/>
            <a:r>
              <a:rPr lang="en-US" altLang="zh-CN" sz="2400" i="1" dirty="0"/>
              <a:t>c) </a:t>
            </a:r>
            <a:r>
              <a:rPr lang="zh-CN" altLang="en-US" sz="2400" i="1" dirty="0"/>
              <a:t>保持质量管理体系的有效性。</a:t>
            </a:r>
          </a:p>
          <a:p>
            <a:pPr algn="l"/>
            <a:r>
              <a:rPr lang="zh-CN" altLang="en-US" sz="2400" dirty="0"/>
              <a:t>这应包括对统计技术在内的适当方法及其使用程度的确定。</a:t>
            </a:r>
            <a:endParaRPr lang="en-US" altLang="zh-CN" sz="2400" dirty="0"/>
          </a:p>
          <a:p>
            <a:pPr algn="l"/>
            <a:r>
              <a:rPr lang="zh-CN" altLang="en-US" sz="2000" dirty="0">
                <a:latin typeface="楷体" panose="02010609060101010101" pitchFamily="49" charset="-122"/>
                <a:ea typeface="楷体" panose="02010609060101010101" pitchFamily="49" charset="-122"/>
              </a:rPr>
              <a:t>统计技术包括：</a:t>
            </a:r>
            <a:r>
              <a:rPr lang="en-US" altLang="zh-CN" sz="2000" dirty="0">
                <a:ea typeface="楷体" panose="02010609060101010101" pitchFamily="49" charset="-122"/>
              </a:rPr>
              <a:t>SPC</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回归分析，抽样，</a:t>
            </a:r>
            <a:r>
              <a:rPr lang="en-US" altLang="zh-CN" sz="2000" dirty="0">
                <a:ea typeface="楷体" panose="02010609060101010101" pitchFamily="49" charset="-122"/>
              </a:rPr>
              <a:t>DOE</a:t>
            </a:r>
            <a:r>
              <a:rPr lang="zh-CN" altLang="en-US" sz="2000" dirty="0">
                <a:ea typeface="楷体" panose="02010609060101010101" pitchFamily="49" charset="-122"/>
              </a:rPr>
              <a:t>等等</a:t>
            </a:r>
            <a:endParaRPr lang="en-US" altLang="zh-CN" sz="2000" dirty="0">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测量（数据）：确定数值的过程；监视（感观）：确定体系、产品、过程、活动的状态</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产品符合不代表过程受控。</a:t>
            </a:r>
          </a:p>
        </p:txBody>
      </p:sp>
    </p:spTree>
    <p:extLst>
      <p:ext uri="{BB962C8B-B14F-4D97-AF65-F5344CB8AC3E}">
        <p14:creationId xmlns:p14="http://schemas.microsoft.com/office/powerpoint/2010/main" val="2699335535"/>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539552" y="2132856"/>
            <a:ext cx="8136904" cy="3888432"/>
          </a:xfrm>
        </p:spPr>
        <p:txBody>
          <a:bodyPr/>
          <a:lstStyle/>
          <a:p>
            <a:pPr algn="l"/>
            <a:r>
              <a:rPr lang="en-US" altLang="zh-CN" sz="2400" dirty="0"/>
              <a:t>8.2</a:t>
            </a:r>
            <a:r>
              <a:rPr lang="zh-CN" altLang="en-US" sz="2400" dirty="0"/>
              <a:t>监视和测量</a:t>
            </a:r>
            <a:endParaRPr lang="en-US" altLang="zh-CN" sz="2400" dirty="0"/>
          </a:p>
          <a:p>
            <a:pPr algn="l"/>
            <a:r>
              <a:rPr lang="en-US" altLang="zh-CN" sz="2400" dirty="0"/>
              <a:t>8.2.1</a:t>
            </a:r>
            <a:r>
              <a:rPr lang="zh-CN" altLang="en-US" sz="2400" dirty="0"/>
              <a:t>反馈</a:t>
            </a:r>
            <a:endParaRPr lang="en-US" altLang="zh-CN" sz="2400" dirty="0"/>
          </a:p>
          <a:p>
            <a:pPr algn="l"/>
            <a:r>
              <a:rPr lang="zh-CN" altLang="en-US" sz="2400" dirty="0"/>
              <a:t>作为对质量管理体系有效性的一种测量，组织应收集和监视组织是否满足顾客要求的相关信息，并应将获取和利用这种信息的方法形成文件。</a:t>
            </a:r>
          </a:p>
          <a:p>
            <a:pPr algn="l"/>
            <a:r>
              <a:rPr lang="zh-CN" altLang="en-US" sz="2400" dirty="0"/>
              <a:t>组织应将反馈过程程序形成文件。该反馈过程应包括从生产和生产后活动中收集数据的要求。</a:t>
            </a:r>
            <a:endParaRPr lang="en-US" altLang="zh-CN" sz="2400" dirty="0"/>
          </a:p>
          <a:p>
            <a:pPr algn="l"/>
            <a:r>
              <a:rPr lang="zh-CN" altLang="en-US" sz="2400" dirty="0">
                <a:latin typeface="楷体" panose="02010609060101010101" pitchFamily="49" charset="-122"/>
                <a:ea typeface="楷体" panose="02010609060101010101" pitchFamily="49" charset="-122"/>
              </a:rPr>
              <a:t>反馈是评价体系的效果，</a:t>
            </a:r>
            <a:endParaRPr lang="en-US" altLang="zh-CN" sz="2400" dirty="0">
              <a:latin typeface="楷体" panose="02010609060101010101" pitchFamily="49" charset="-122"/>
              <a:ea typeface="楷体" panose="02010609060101010101" pitchFamily="49" charset="-122"/>
            </a:endParaRPr>
          </a:p>
          <a:p>
            <a:pPr algn="l"/>
            <a:r>
              <a:rPr lang="zh-CN" altLang="en-US" sz="2400" dirty="0">
                <a:latin typeface="楷体" panose="02010609060101010101" pitchFamily="49" charset="-122"/>
                <a:ea typeface="楷体" panose="02010609060101010101" pitchFamily="49" charset="-122"/>
              </a:rPr>
              <a:t>收集的数据应进行分析，用于改进</a:t>
            </a:r>
            <a:endParaRPr lang="zh-CN" altLang="en-US" sz="2400" dirty="0"/>
          </a:p>
        </p:txBody>
      </p:sp>
    </p:spTree>
    <p:extLst>
      <p:ext uri="{BB962C8B-B14F-4D97-AF65-F5344CB8AC3E}">
        <p14:creationId xmlns:p14="http://schemas.microsoft.com/office/powerpoint/2010/main" val="42069242"/>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539552" y="2132856"/>
            <a:ext cx="8136904" cy="4248472"/>
          </a:xfrm>
        </p:spPr>
        <p:txBody>
          <a:bodyPr/>
          <a:lstStyle/>
          <a:p>
            <a:pPr algn="l"/>
            <a:r>
              <a:rPr lang="en-US" altLang="zh-CN" sz="2400" dirty="0"/>
              <a:t>8.2</a:t>
            </a:r>
            <a:r>
              <a:rPr lang="zh-CN" altLang="en-US" sz="2400" dirty="0"/>
              <a:t>监视和测量</a:t>
            </a:r>
            <a:endParaRPr lang="en-US" altLang="zh-CN" sz="2400" dirty="0"/>
          </a:p>
          <a:p>
            <a:pPr algn="l"/>
            <a:r>
              <a:rPr lang="en-US" altLang="zh-CN" sz="2400" dirty="0"/>
              <a:t>8.2.1</a:t>
            </a:r>
            <a:r>
              <a:rPr lang="zh-CN" altLang="en-US" sz="2400" dirty="0"/>
              <a:t>反馈</a:t>
            </a:r>
            <a:endParaRPr lang="en-US" altLang="zh-CN" sz="2400" dirty="0"/>
          </a:p>
          <a:p>
            <a:pPr algn="l"/>
            <a:r>
              <a:rPr lang="zh-CN" altLang="en-US" sz="2400" i="1" dirty="0"/>
              <a:t>从反馈过程中收集的信息应用作监视和保持产品要求的风险管理的潜在输入以及产品实现或改进过程的潜在输入。</a:t>
            </a:r>
            <a:endParaRPr lang="en-US" altLang="zh-CN" sz="2400" i="1" dirty="0"/>
          </a:p>
          <a:p>
            <a:pPr algn="l"/>
            <a:r>
              <a:rPr lang="zh-CN" altLang="en-US" sz="2000" dirty="0">
                <a:latin typeface="楷体" panose="02010609060101010101" pitchFamily="49" charset="-122"/>
                <a:ea typeface="楷体" panose="02010609060101010101" pitchFamily="49" charset="-122"/>
              </a:rPr>
              <a:t>风险管理的时机：设计开发前、设计开发转换前、变更时（当变更对产品的功能、性能、法规有影响时）、新信息（知识大爆炸）对产品的影响、每年的定期评审（监管机构要求）</a:t>
            </a:r>
          </a:p>
          <a:p>
            <a:pPr algn="l"/>
            <a:r>
              <a:rPr lang="zh-CN" altLang="en-US" sz="2400" dirty="0"/>
              <a:t>如果适用的法规要求组织从生产后活动获取</a:t>
            </a:r>
            <a:r>
              <a:rPr lang="zh-CN" altLang="en-US" sz="2400" i="1" dirty="0"/>
              <a:t>特定</a:t>
            </a:r>
            <a:r>
              <a:rPr lang="zh-CN" altLang="en-US" sz="2400" dirty="0"/>
              <a:t>经验，则对该经验的评审应构成反馈过程的一部分。</a:t>
            </a:r>
            <a:endParaRPr lang="en-US" altLang="zh-CN" sz="2400" dirty="0"/>
          </a:p>
          <a:p>
            <a:pPr algn="l"/>
            <a:r>
              <a:rPr lang="zh-CN" altLang="en-US" sz="2000" dirty="0">
                <a:ea typeface="楷体" panose="02010609060101010101" pitchFamily="49" charset="-122"/>
              </a:rPr>
              <a:t>生产后活动获取的特定经验，比如：上市后临床跟踪指南，</a:t>
            </a:r>
            <a:r>
              <a:rPr lang="en-US" altLang="zh-CN" sz="2000" dirty="0">
                <a:ea typeface="楷体" panose="02010609060101010101" pitchFamily="49" charset="-122"/>
              </a:rPr>
              <a:t>3</a:t>
            </a:r>
            <a:r>
              <a:rPr lang="zh-CN" altLang="en-US" sz="2000" dirty="0">
                <a:ea typeface="楷体" panose="02010609060101010101" pitchFamily="49" charset="-122"/>
              </a:rPr>
              <a:t>个类型的产品：</a:t>
            </a:r>
            <a:r>
              <a:rPr lang="en-US" altLang="zh-CN" sz="2000" dirty="0">
                <a:ea typeface="楷体" panose="02010609060101010101" pitchFamily="49" charset="-122"/>
              </a:rPr>
              <a:t>III</a:t>
            </a:r>
            <a:r>
              <a:rPr lang="zh-CN" altLang="en-US" sz="2000" dirty="0">
                <a:ea typeface="楷体" panose="02010609060101010101" pitchFamily="49" charset="-122"/>
              </a:rPr>
              <a:t>类器械、植入类器械、没有长期数据的器械上市后临床试验</a:t>
            </a:r>
            <a:endParaRPr lang="en-US" altLang="zh-CN" sz="2000" dirty="0">
              <a:ea typeface="楷体" panose="02010609060101010101" pitchFamily="49" charset="-122"/>
            </a:endParaRPr>
          </a:p>
        </p:txBody>
      </p:sp>
    </p:spTree>
    <p:extLst>
      <p:ext uri="{BB962C8B-B14F-4D97-AF65-F5344CB8AC3E}">
        <p14:creationId xmlns:p14="http://schemas.microsoft.com/office/powerpoint/2010/main" val="3650413927"/>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539552" y="2132856"/>
            <a:ext cx="8136904" cy="4320480"/>
          </a:xfrm>
        </p:spPr>
        <p:txBody>
          <a:bodyPr/>
          <a:lstStyle/>
          <a:p>
            <a:pPr algn="l"/>
            <a:r>
              <a:rPr lang="zh-CN" altLang="en-US" sz="2000" dirty="0">
                <a:latin typeface="楷体" panose="02010609060101010101" pitchFamily="49" charset="-122"/>
                <a:ea typeface="楷体" panose="02010609060101010101" pitchFamily="49" charset="-122"/>
              </a:rPr>
              <a:t>反馈：作为对质量管理体系的一种测量，应收集“组织是否已满足顾客的要求”的信息。</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方式：顾客投诉</a:t>
            </a:r>
            <a:endParaRPr lang="en-US" altLang="zh-CN" sz="2000" dirty="0">
              <a:solidFill>
                <a:schemeClr val="tx1">
                  <a:tint val="75000"/>
                </a:schemeClr>
              </a:solidFill>
              <a:latin typeface="楷体" panose="02010609060101010101" pitchFamily="49" charset="-122"/>
              <a:ea typeface="楷体" panose="02010609060101010101" pitchFamily="49" charset="-122"/>
              <a:cs typeface="+mn-cs"/>
            </a:endParaRPr>
          </a:p>
          <a:p>
            <a:pPr algn="l"/>
            <a:r>
              <a:rPr lang="en-US" altLang="zh-CN" sz="2000" dirty="0">
                <a:solidFill>
                  <a:schemeClr val="tx1">
                    <a:tint val="75000"/>
                  </a:schemeClr>
                </a:solidFill>
                <a:latin typeface="楷体" panose="02010609060101010101" pitchFamily="49" charset="-122"/>
                <a:ea typeface="楷体" panose="02010609060101010101" pitchFamily="49" charset="-122"/>
                <a:cs typeface="+mn-cs"/>
              </a:rPr>
              <a:t>      </a:t>
            </a:r>
            <a:r>
              <a:rPr lang="zh-CN" altLang="en-US" sz="2000" dirty="0">
                <a:solidFill>
                  <a:schemeClr val="bg1">
                    <a:lumMod val="50000"/>
                  </a:schemeClr>
                </a:solidFill>
                <a:latin typeface="楷体" panose="02010609060101010101" pitchFamily="49" charset="-122"/>
                <a:ea typeface="楷体" panose="02010609060101010101" pitchFamily="49" charset="-122"/>
                <a:cs typeface="Times New Roman" pitchFamily="18" charset="0"/>
              </a:rPr>
              <a:t>问卷调查</a:t>
            </a:r>
            <a:endParaRPr lang="en-US" altLang="zh-CN" sz="2000" dirty="0">
              <a:latin typeface="楷体" panose="02010609060101010101" pitchFamily="49" charset="-122"/>
              <a:ea typeface="楷体" panose="02010609060101010101" pitchFamily="49" charset="-122"/>
            </a:endParaRPr>
          </a:p>
          <a:p>
            <a:pPr algn="l"/>
            <a:r>
              <a:rPr lang="zh-CN" altLang="en-US" sz="2000" dirty="0">
                <a:solidFill>
                  <a:schemeClr val="bg1">
                    <a:lumMod val="50000"/>
                  </a:schemeClr>
                </a:solidFill>
                <a:latin typeface="楷体" panose="02010609060101010101" pitchFamily="49" charset="-122"/>
                <a:ea typeface="楷体" panose="02010609060101010101" pitchFamily="49" charset="-122"/>
                <a:cs typeface="Times New Roman" pitchFamily="18" charset="0"/>
              </a:rPr>
              <a:t>      直接沟通</a:t>
            </a:r>
            <a:endParaRPr lang="en-US" altLang="zh-CN" sz="2000" dirty="0">
              <a:latin typeface="楷体" panose="02010609060101010101" pitchFamily="49" charset="-122"/>
              <a:ea typeface="楷体" panose="02010609060101010101" pitchFamily="49" charset="-122"/>
            </a:endParaRPr>
          </a:p>
          <a:p>
            <a:pPr algn="l"/>
            <a:r>
              <a:rPr lang="en-US" altLang="zh-CN" sz="2000" dirty="0">
                <a:solidFill>
                  <a:schemeClr val="bg1">
                    <a:lumMod val="50000"/>
                  </a:schemeClr>
                </a:solidFill>
                <a:latin typeface="楷体" panose="02010609060101010101" pitchFamily="49" charset="-122"/>
                <a:ea typeface="楷体" panose="02010609060101010101" pitchFamily="49" charset="-122"/>
                <a:cs typeface="Times New Roman" pitchFamily="18" charset="0"/>
              </a:rPr>
              <a:t>      </a:t>
            </a:r>
            <a:r>
              <a:rPr lang="zh-CN" altLang="en-US" sz="2000" dirty="0">
                <a:solidFill>
                  <a:schemeClr val="bg1">
                    <a:lumMod val="50000"/>
                  </a:schemeClr>
                </a:solidFill>
                <a:latin typeface="楷体" panose="02010609060101010101" pitchFamily="49" charset="-122"/>
                <a:ea typeface="楷体" panose="02010609060101010101" pitchFamily="49" charset="-122"/>
                <a:cs typeface="Times New Roman" pitchFamily="18" charset="0"/>
              </a:rPr>
              <a:t>媒体报导（微博、微信、报刊杂志、国家抽样结果）</a:t>
            </a:r>
            <a:endParaRPr lang="en-US" altLang="zh-CN" sz="2000" dirty="0">
              <a:latin typeface="楷体" panose="02010609060101010101" pitchFamily="49" charset="-122"/>
              <a:ea typeface="楷体" panose="02010609060101010101" pitchFamily="49" charset="-122"/>
            </a:endParaRPr>
          </a:p>
          <a:p>
            <a:pPr algn="l"/>
            <a:r>
              <a:rPr lang="en-US" altLang="zh-CN" sz="2000" dirty="0">
                <a:solidFill>
                  <a:schemeClr val="bg1">
                    <a:lumMod val="50000"/>
                  </a:schemeClr>
                </a:solidFill>
                <a:latin typeface="楷体" panose="02010609060101010101" pitchFamily="49" charset="-122"/>
                <a:ea typeface="楷体" panose="02010609060101010101" pitchFamily="49" charset="-122"/>
                <a:cs typeface="Times New Roman" pitchFamily="18" charset="0"/>
              </a:rPr>
              <a:t>      </a:t>
            </a:r>
            <a:r>
              <a:rPr lang="zh-CN" altLang="en-US" sz="2000" dirty="0">
                <a:solidFill>
                  <a:schemeClr val="bg1">
                    <a:lumMod val="50000"/>
                  </a:schemeClr>
                </a:solidFill>
                <a:latin typeface="楷体" panose="02010609060101010101" pitchFamily="49" charset="-122"/>
                <a:ea typeface="楷体" panose="02010609060101010101" pitchFamily="49" charset="-122"/>
                <a:cs typeface="Times New Roman" pitchFamily="18" charset="0"/>
              </a:rPr>
              <a:t>委托调研</a:t>
            </a:r>
            <a:endParaRPr lang="en-US" altLang="zh-CN" sz="2000" dirty="0">
              <a:solidFill>
                <a:schemeClr val="bg1">
                  <a:lumMod val="50000"/>
                </a:schemeClr>
              </a:solidFill>
              <a:latin typeface="楷体" panose="02010609060101010101" pitchFamily="49" charset="-122"/>
              <a:ea typeface="楷体" panose="02010609060101010101" pitchFamily="49" charset="-122"/>
              <a:cs typeface="Times New Roman" pitchFamily="18" charset="0"/>
            </a:endParaRPr>
          </a:p>
          <a:p>
            <a:pPr algn="l"/>
            <a:r>
              <a:rPr lang="en-US" altLang="zh-CN" sz="2000" dirty="0">
                <a:latin typeface="楷体" panose="02010609060101010101" pitchFamily="49" charset="-122"/>
                <a:ea typeface="楷体" panose="02010609060101010101" pitchFamily="49" charset="-122"/>
              </a:rPr>
              <a:t>      </a:t>
            </a:r>
            <a:r>
              <a:rPr lang="zh-CN" altLang="en-US" sz="2000" dirty="0">
                <a:latin typeface="楷体" panose="02010609060101010101" pitchFamily="49" charset="-122"/>
                <a:ea typeface="楷体" panose="02010609060101010101" pitchFamily="49" charset="-122"/>
              </a:rPr>
              <a:t>不良事件监测系统</a:t>
            </a:r>
            <a:endParaRPr lang="en-US" altLang="zh-CN" sz="2000" dirty="0">
              <a:solidFill>
                <a:schemeClr val="bg1">
                  <a:lumMod val="50000"/>
                </a:schemeClr>
              </a:solidFill>
              <a:latin typeface="楷体" panose="02010609060101010101" pitchFamily="49" charset="-122"/>
              <a:ea typeface="楷体" panose="02010609060101010101" pitchFamily="49" charset="-122"/>
              <a:cs typeface="Times New Roman" pitchFamily="18" charset="0"/>
            </a:endParaRPr>
          </a:p>
          <a:p>
            <a:pPr algn="l"/>
            <a:r>
              <a:rPr lang="zh-CN" altLang="en-US" sz="2000" dirty="0">
                <a:latin typeface="楷体" panose="02010609060101010101" pitchFamily="49" charset="-122"/>
                <a:ea typeface="楷体" panose="02010609060101010101" pitchFamily="49" charset="-122"/>
              </a:rPr>
              <a:t>建立程序文件和反馈系统</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提供质量问题早期预警，输入纠正</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预防措施</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法规可能要求从生产后阶段获取经验</a:t>
            </a:r>
            <a:endParaRPr lang="en-US" altLang="zh-CN" sz="20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971121258"/>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539552" y="2132856"/>
            <a:ext cx="7776864" cy="4248472"/>
          </a:xfrm>
        </p:spPr>
        <p:txBody>
          <a:bodyPr/>
          <a:lstStyle/>
          <a:p>
            <a:pPr algn="l"/>
            <a:r>
              <a:rPr lang="en-US" altLang="zh-CN" sz="2400" dirty="0"/>
              <a:t>8.2</a:t>
            </a:r>
            <a:r>
              <a:rPr lang="zh-CN" altLang="en-US" sz="2400" dirty="0"/>
              <a:t>监视和测量</a:t>
            </a:r>
            <a:endParaRPr lang="en-US" altLang="zh-CN" sz="2400" dirty="0"/>
          </a:p>
          <a:p>
            <a:pPr algn="l"/>
            <a:r>
              <a:rPr lang="en-US" altLang="zh-CN" sz="2400" dirty="0"/>
              <a:t>8.2.2</a:t>
            </a:r>
            <a:r>
              <a:rPr lang="zh-CN" altLang="en-US" sz="2400" dirty="0"/>
              <a:t>投诉处置</a:t>
            </a:r>
            <a:endParaRPr lang="en-US" altLang="zh-CN" sz="2400" dirty="0"/>
          </a:p>
          <a:p>
            <a:pPr algn="l"/>
            <a:r>
              <a:rPr lang="zh-CN" altLang="en-US" sz="2400" dirty="0"/>
              <a:t>组织应按照适用的法规要求将及时处理抱怨的程序形成文件。</a:t>
            </a:r>
          </a:p>
          <a:p>
            <a:pPr algn="l"/>
            <a:r>
              <a:rPr lang="zh-CN" altLang="en-US" sz="2400" dirty="0"/>
              <a:t>这些程序应包括对以下方面的最低要求和职责：</a:t>
            </a:r>
          </a:p>
          <a:p>
            <a:pPr algn="l"/>
            <a:r>
              <a:rPr lang="en-US" altLang="zh-CN" sz="2400" dirty="0"/>
              <a:t>a) </a:t>
            </a:r>
            <a:r>
              <a:rPr lang="zh-CN" altLang="en-US" sz="2400" dirty="0"/>
              <a:t>接收和记录信息；</a:t>
            </a:r>
          </a:p>
          <a:p>
            <a:pPr algn="l"/>
            <a:r>
              <a:rPr lang="en-US" altLang="zh-CN" sz="2400" dirty="0"/>
              <a:t>b) </a:t>
            </a:r>
            <a:r>
              <a:rPr lang="zh-CN" altLang="en-US" sz="2400" dirty="0"/>
              <a:t>评价信息以确定反馈是否构成抱怨；</a:t>
            </a:r>
          </a:p>
          <a:p>
            <a:pPr algn="l"/>
            <a:r>
              <a:rPr lang="en-US" altLang="zh-CN" sz="2400" dirty="0"/>
              <a:t>c)  </a:t>
            </a:r>
            <a:r>
              <a:rPr lang="zh-CN" altLang="en-US" sz="2400" dirty="0"/>
              <a:t>调查抱怨；</a:t>
            </a:r>
          </a:p>
          <a:p>
            <a:pPr algn="l"/>
            <a:r>
              <a:rPr lang="en-US" altLang="zh-CN" sz="2400" dirty="0"/>
              <a:t>d) </a:t>
            </a:r>
            <a:r>
              <a:rPr lang="zh-CN" altLang="en-US" sz="2400" dirty="0"/>
              <a:t>确定向适当的监管机的需要；</a:t>
            </a:r>
            <a:endParaRPr lang="en-US" altLang="zh-CN" sz="2400" dirty="0"/>
          </a:p>
          <a:p>
            <a:pPr algn="l"/>
            <a:r>
              <a:rPr lang="zh-CN" altLang="en-US" sz="2000" dirty="0">
                <a:latin typeface="楷体" pitchFamily="49" charset="-122"/>
                <a:ea typeface="楷体" pitchFamily="49" charset="-122"/>
              </a:rPr>
              <a:t>应指定专人收集和协调所有书面和口头抱怨</a:t>
            </a:r>
            <a:endParaRPr lang="en-US" altLang="zh-CN" sz="2000" dirty="0">
              <a:latin typeface="楷体" pitchFamily="49" charset="-122"/>
              <a:ea typeface="楷体" pitchFamily="49" charset="-122"/>
            </a:endParaRPr>
          </a:p>
        </p:txBody>
      </p:sp>
    </p:spTree>
    <p:extLst>
      <p:ext uri="{BB962C8B-B14F-4D97-AF65-F5344CB8AC3E}">
        <p14:creationId xmlns:p14="http://schemas.microsoft.com/office/powerpoint/2010/main" val="148052527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611560" y="2132856"/>
            <a:ext cx="8064896" cy="4176464"/>
          </a:xfrm>
        </p:spPr>
        <p:txBody>
          <a:bodyPr/>
          <a:lstStyle/>
          <a:p>
            <a:pPr algn="l"/>
            <a:r>
              <a:rPr lang="en-US" altLang="zh-CN" sz="2400" dirty="0"/>
              <a:t>8.2</a:t>
            </a:r>
            <a:r>
              <a:rPr lang="zh-CN" altLang="en-US" sz="2400" dirty="0"/>
              <a:t>监视和测量</a:t>
            </a:r>
            <a:endParaRPr lang="en-US" altLang="zh-CN" sz="2400" dirty="0"/>
          </a:p>
          <a:p>
            <a:pPr algn="l"/>
            <a:r>
              <a:rPr lang="en-US" altLang="zh-CN" sz="2400" dirty="0"/>
              <a:t>8.2.2</a:t>
            </a:r>
            <a:r>
              <a:rPr lang="zh-CN" altLang="en-US" sz="2400" dirty="0"/>
              <a:t>投诉处置</a:t>
            </a:r>
            <a:endParaRPr lang="en-US" altLang="zh-CN" sz="2400" dirty="0"/>
          </a:p>
          <a:p>
            <a:pPr algn="l"/>
            <a:r>
              <a:rPr lang="en-US" altLang="zh-CN" sz="2400" dirty="0"/>
              <a:t>e) </a:t>
            </a:r>
            <a:r>
              <a:rPr lang="zh-CN" altLang="en-US" sz="2400" dirty="0"/>
              <a:t>处理与抱怨有关的产品；</a:t>
            </a:r>
          </a:p>
          <a:p>
            <a:pPr algn="l"/>
            <a:r>
              <a:rPr lang="en-US" altLang="zh-CN" sz="2400" dirty="0"/>
              <a:t>f) </a:t>
            </a:r>
            <a:r>
              <a:rPr lang="zh-CN" altLang="en-US" sz="2400" dirty="0"/>
              <a:t>确定启动纠正或纠正措施的需要。</a:t>
            </a:r>
          </a:p>
          <a:p>
            <a:pPr algn="l"/>
            <a:r>
              <a:rPr lang="zh-CN" altLang="en-US" sz="2400" dirty="0"/>
              <a:t>对任何没有经过调查的抱怨，应记录理由。应记录由抱怨处理过程形成的任何纠正或纠正措施。</a:t>
            </a:r>
            <a:endParaRPr lang="en-US" altLang="zh-CN" sz="2400" dirty="0"/>
          </a:p>
          <a:p>
            <a:pPr algn="l"/>
            <a:r>
              <a:rPr lang="zh-CN" altLang="en-US" sz="2000" dirty="0">
                <a:latin typeface="楷体" panose="02010609060101010101" pitchFamily="49" charset="-122"/>
                <a:ea typeface="楷体" panose="02010609060101010101" pitchFamily="49" charset="-122"/>
              </a:rPr>
              <a:t>未调查原因必须是客观的，非主观原因造成的</a:t>
            </a:r>
          </a:p>
          <a:p>
            <a:pPr algn="l"/>
            <a:r>
              <a:rPr lang="zh-CN" altLang="en-US" sz="2400" dirty="0"/>
              <a:t>如果一项调查确定是组织之外的活动导致了抱怨</a:t>
            </a:r>
            <a:r>
              <a:rPr lang="en-US" altLang="zh-CN" sz="2400" dirty="0"/>
              <a:t>,</a:t>
            </a:r>
            <a:r>
              <a:rPr lang="zh-CN" altLang="en-US" sz="2400" dirty="0"/>
              <a:t>则相关信息应在组织和所涉及的外部方之间交换。</a:t>
            </a:r>
            <a:r>
              <a:rPr lang="zh-CN" altLang="en-US" sz="2000" dirty="0">
                <a:latin typeface="楷体" panose="02010609060101010101" pitchFamily="49" charset="-122"/>
                <a:ea typeface="楷体" panose="02010609060101010101" pitchFamily="49" charset="-122"/>
              </a:rPr>
              <a:t>外部方如运输方</a:t>
            </a:r>
            <a:endParaRPr lang="en-US" altLang="zh-CN" sz="2400" dirty="0">
              <a:latin typeface="楷体" panose="02010609060101010101" pitchFamily="49" charset="-122"/>
              <a:ea typeface="楷体" panose="02010609060101010101" pitchFamily="49" charset="-122"/>
            </a:endParaRPr>
          </a:p>
          <a:p>
            <a:pPr algn="l"/>
            <a:r>
              <a:rPr lang="zh-CN" altLang="en-US" sz="2400" dirty="0"/>
              <a:t>应保留抱怨处理记录（见 </a:t>
            </a:r>
            <a:r>
              <a:rPr lang="en-US" altLang="zh-CN" sz="2400" dirty="0"/>
              <a:t>4.2.5</a:t>
            </a:r>
            <a:r>
              <a:rPr lang="zh-CN" altLang="en-US" sz="2400" dirty="0"/>
              <a:t>）。</a:t>
            </a:r>
          </a:p>
        </p:txBody>
      </p:sp>
    </p:spTree>
    <p:extLst>
      <p:ext uri="{BB962C8B-B14F-4D97-AF65-F5344CB8AC3E}">
        <p14:creationId xmlns:p14="http://schemas.microsoft.com/office/powerpoint/2010/main" val="2967265690"/>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755576" y="2132856"/>
            <a:ext cx="7560840" cy="4392488"/>
          </a:xfrm>
        </p:spPr>
        <p:txBody>
          <a:bodyPr/>
          <a:lstStyle/>
          <a:p>
            <a:pPr algn="l"/>
            <a:r>
              <a:rPr lang="en-US" altLang="zh-CN" sz="2400" dirty="0"/>
              <a:t>8.2</a:t>
            </a:r>
            <a:r>
              <a:rPr lang="zh-CN" altLang="en-US" sz="2400" dirty="0"/>
              <a:t>监视和测量</a:t>
            </a:r>
            <a:endParaRPr lang="en-US" altLang="zh-CN" sz="2400" dirty="0"/>
          </a:p>
          <a:p>
            <a:pPr algn="l"/>
            <a:r>
              <a:rPr lang="en-US" altLang="zh-CN" sz="2400" dirty="0"/>
              <a:t>8.2.3</a:t>
            </a:r>
            <a:r>
              <a:rPr lang="zh-CN" altLang="en-US" sz="2400" dirty="0"/>
              <a:t>向监管机构报告</a:t>
            </a:r>
            <a:endParaRPr lang="en-US" altLang="zh-CN" sz="2400" dirty="0"/>
          </a:p>
          <a:p>
            <a:pPr algn="l"/>
            <a:r>
              <a:rPr lang="zh-CN" altLang="en-US" sz="2400" dirty="0"/>
              <a:t>如果适用的法规要求将符合不良事件规定的报告准则或符合发布忠告性通知要求的抱怨上报，组织应将向有关的监管机构上报的程序形成文件。</a:t>
            </a:r>
          </a:p>
          <a:p>
            <a:pPr algn="l"/>
            <a:r>
              <a:rPr lang="zh-CN" altLang="en-US" sz="2400" dirty="0"/>
              <a:t>应保留向监管机构报告的记录（见 </a:t>
            </a:r>
            <a:r>
              <a:rPr lang="en-US" altLang="zh-CN" sz="2400" dirty="0"/>
              <a:t>4.2.5</a:t>
            </a:r>
            <a:r>
              <a:rPr lang="zh-CN" altLang="en-US" sz="2400" dirty="0"/>
              <a:t>）。</a:t>
            </a:r>
            <a:endParaRPr lang="en-US" altLang="zh-CN" sz="2400" dirty="0"/>
          </a:p>
          <a:p>
            <a:pPr algn="l"/>
            <a:endParaRPr lang="en-US" altLang="zh-CN" sz="2000" dirty="0">
              <a:ea typeface="楷体" panose="02010609060101010101" pitchFamily="49" charset="-122"/>
            </a:endParaRPr>
          </a:p>
          <a:p>
            <a:pPr algn="l"/>
            <a:r>
              <a:rPr lang="zh-CN" altLang="en-US" sz="2000" dirty="0">
                <a:ea typeface="楷体" panose="02010609060101010101" pitchFamily="49" charset="-122"/>
              </a:rPr>
              <a:t>中国：不良事件报告法规</a:t>
            </a:r>
            <a:endParaRPr lang="en-US" altLang="zh-CN" sz="2000" dirty="0">
              <a:ea typeface="楷体" panose="02010609060101010101" pitchFamily="49" charset="-122"/>
            </a:endParaRPr>
          </a:p>
          <a:p>
            <a:pPr algn="l"/>
            <a:r>
              <a:rPr lang="zh-CN" altLang="en-US" sz="2000" dirty="0">
                <a:ea typeface="楷体" panose="02010609060101010101" pitchFamily="49" charset="-122"/>
              </a:rPr>
              <a:t>美国：</a:t>
            </a:r>
            <a:r>
              <a:rPr lang="en-US" altLang="zh-CN" sz="2000" dirty="0">
                <a:ea typeface="楷体" panose="02010609060101010101" pitchFamily="49" charset="-122"/>
              </a:rPr>
              <a:t>21CFR 803  Medical Device Report,</a:t>
            </a:r>
            <a:r>
              <a:rPr lang="zh-CN" altLang="en-US" sz="2000" dirty="0">
                <a:ea typeface="楷体" panose="02010609060101010101" pitchFamily="49" charset="-122"/>
              </a:rPr>
              <a:t> </a:t>
            </a:r>
            <a:r>
              <a:rPr lang="en-US" altLang="zh-CN" sz="2000" dirty="0">
                <a:ea typeface="楷体" panose="02010609060101010101" pitchFamily="49" charset="-122"/>
              </a:rPr>
              <a:t>21CFR</a:t>
            </a:r>
            <a:r>
              <a:rPr lang="zh-CN" altLang="en-US" sz="2000" dirty="0">
                <a:ea typeface="楷体" panose="02010609060101010101" pitchFamily="49" charset="-122"/>
              </a:rPr>
              <a:t> </a:t>
            </a:r>
            <a:r>
              <a:rPr lang="en-US" altLang="zh-CN" sz="2000" dirty="0">
                <a:ea typeface="楷体" panose="02010609060101010101" pitchFamily="49" charset="-122"/>
              </a:rPr>
              <a:t>806</a:t>
            </a:r>
            <a:r>
              <a:rPr lang="zh-CN" altLang="en-US" sz="2000" dirty="0">
                <a:ea typeface="楷体" panose="02010609060101010101" pitchFamily="49" charset="-122"/>
              </a:rPr>
              <a:t>  </a:t>
            </a:r>
            <a:r>
              <a:rPr lang="en-US" altLang="zh-CN" sz="2000" dirty="0">
                <a:ea typeface="楷体" panose="02010609060101010101" pitchFamily="49" charset="-122"/>
              </a:rPr>
              <a:t>Medical Reports of Correction and Removals</a:t>
            </a:r>
          </a:p>
          <a:p>
            <a:pPr algn="l"/>
            <a:r>
              <a:rPr lang="zh-CN" altLang="en-US" sz="2000" dirty="0">
                <a:ea typeface="楷体" panose="02010609060101010101" pitchFamily="49" charset="-122"/>
              </a:rPr>
              <a:t>欧盟：警戒 </a:t>
            </a:r>
            <a:r>
              <a:rPr lang="en-US" altLang="zh-CN" sz="2000" dirty="0">
                <a:ea typeface="楷体" panose="02010609060101010101" pitchFamily="49" charset="-122"/>
              </a:rPr>
              <a:t>Vigilance</a:t>
            </a:r>
          </a:p>
        </p:txBody>
      </p:sp>
    </p:spTree>
    <p:extLst>
      <p:ext uri="{BB962C8B-B14F-4D97-AF65-F5344CB8AC3E}">
        <p14:creationId xmlns:p14="http://schemas.microsoft.com/office/powerpoint/2010/main" val="2563274073"/>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755576" y="2204864"/>
            <a:ext cx="7632848" cy="4248472"/>
          </a:xfrm>
        </p:spPr>
        <p:txBody>
          <a:bodyPr/>
          <a:lstStyle/>
          <a:p>
            <a:pPr algn="l"/>
            <a:r>
              <a:rPr lang="en-US" altLang="zh-CN" sz="2400" dirty="0"/>
              <a:t>8.2</a:t>
            </a:r>
            <a:r>
              <a:rPr lang="zh-CN" altLang="en-US" sz="2400" dirty="0"/>
              <a:t>监视和测量</a:t>
            </a:r>
            <a:endParaRPr lang="en-US" altLang="zh-CN" sz="2400" dirty="0"/>
          </a:p>
          <a:p>
            <a:pPr algn="l"/>
            <a:r>
              <a:rPr lang="en-US" altLang="zh-CN" sz="2400" dirty="0"/>
              <a:t>8.2.4</a:t>
            </a:r>
            <a:r>
              <a:rPr lang="zh-CN" altLang="en-US" sz="2400" dirty="0"/>
              <a:t>内部审核</a:t>
            </a:r>
            <a:endParaRPr lang="en-US" altLang="zh-CN" sz="2400" dirty="0"/>
          </a:p>
          <a:p>
            <a:pPr algn="l"/>
            <a:r>
              <a:rPr lang="zh-CN" altLang="en-US" sz="2400" dirty="0"/>
              <a:t>组织应按策划的时间间隔进行内部审核以确定质量管理体系是否：</a:t>
            </a:r>
          </a:p>
          <a:p>
            <a:pPr algn="l"/>
            <a:r>
              <a:rPr lang="en-US" altLang="zh-CN" sz="2400" dirty="0"/>
              <a:t>a) </a:t>
            </a:r>
            <a:r>
              <a:rPr lang="zh-CN" altLang="en-US" sz="2400" dirty="0"/>
              <a:t>符合策划并形成文件的安排、本标准的要求以及组织所确定的质量管理体系要求和适用的法规要求；</a:t>
            </a:r>
          </a:p>
          <a:p>
            <a:pPr algn="l"/>
            <a:r>
              <a:rPr lang="en-US" altLang="zh-CN" sz="2400" dirty="0"/>
              <a:t>b) </a:t>
            </a:r>
            <a:r>
              <a:rPr lang="zh-CN" altLang="en-US" sz="2400" dirty="0"/>
              <a:t>得到有效实施与保持。</a:t>
            </a:r>
          </a:p>
          <a:p>
            <a:pPr algn="l"/>
            <a:r>
              <a:rPr lang="zh-CN" altLang="en-US" sz="2400" dirty="0"/>
              <a:t>组织应建立程序并形成文件以说明策划和实施审核以及记录和报告审核结果的职责和要求。</a:t>
            </a:r>
            <a:endParaRPr lang="en-US" altLang="zh-CN" sz="2400" dirty="0"/>
          </a:p>
          <a:p>
            <a:pPr algn="l"/>
            <a:r>
              <a:rPr lang="zh-CN" altLang="en-US" sz="2000" dirty="0">
                <a:ea typeface="楷体" panose="02010609060101010101" pitchFamily="49" charset="-122"/>
              </a:rPr>
              <a:t>内审的隐含要求是改进组织的</a:t>
            </a:r>
            <a:r>
              <a:rPr lang="en-US" altLang="zh-CN" sz="2000" dirty="0">
                <a:ea typeface="楷体" panose="02010609060101010101" pitchFamily="49" charset="-122"/>
              </a:rPr>
              <a:t>QMS</a:t>
            </a:r>
          </a:p>
        </p:txBody>
      </p:sp>
    </p:spTree>
    <p:extLst>
      <p:ext uri="{BB962C8B-B14F-4D97-AF65-F5344CB8AC3E}">
        <p14:creationId xmlns:p14="http://schemas.microsoft.com/office/powerpoint/2010/main" val="2071335553"/>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755576" y="2204864"/>
            <a:ext cx="7632848" cy="3816424"/>
          </a:xfrm>
        </p:spPr>
        <p:txBody>
          <a:bodyPr/>
          <a:lstStyle/>
          <a:p>
            <a:pPr algn="l"/>
            <a:r>
              <a:rPr lang="en-US" altLang="zh-CN" sz="2400" dirty="0"/>
              <a:t>8.2</a:t>
            </a:r>
            <a:r>
              <a:rPr lang="zh-CN" altLang="en-US" sz="2400" dirty="0"/>
              <a:t>监视和测量</a:t>
            </a:r>
            <a:endParaRPr lang="en-US" altLang="zh-CN" sz="2400" dirty="0"/>
          </a:p>
          <a:p>
            <a:pPr algn="l"/>
            <a:r>
              <a:rPr lang="en-US" altLang="zh-CN" sz="2400" dirty="0"/>
              <a:t>8.2.4</a:t>
            </a:r>
            <a:r>
              <a:rPr lang="zh-CN" altLang="en-US" sz="2400" dirty="0"/>
              <a:t>内部审核</a:t>
            </a:r>
            <a:endParaRPr lang="en-US" altLang="zh-CN" sz="2400" dirty="0"/>
          </a:p>
          <a:p>
            <a:pPr algn="l"/>
            <a:r>
              <a:rPr lang="zh-CN" altLang="en-US" sz="2400" dirty="0"/>
              <a:t>组织应策划审核方案，策划时应考虑拟审核的过程和区域的状况和重要性以及以往审核的结果。</a:t>
            </a:r>
            <a:endParaRPr lang="en-US" altLang="zh-CN" sz="2400" dirty="0"/>
          </a:p>
          <a:p>
            <a:pPr algn="l"/>
            <a:r>
              <a:rPr lang="zh-CN" altLang="en-US" sz="2000" dirty="0">
                <a:latin typeface="楷体" panose="02010609060101010101" pitchFamily="49" charset="-122"/>
                <a:ea typeface="楷体" panose="02010609060101010101" pitchFamily="49" charset="-122"/>
              </a:rPr>
              <a:t>审核方案应动态调整。如果内审发现的问题多，你为什么不多开展几次？</a:t>
            </a:r>
            <a:endParaRPr lang="zh-CN" altLang="en-US" sz="2000" dirty="0"/>
          </a:p>
          <a:p>
            <a:pPr algn="l"/>
            <a:r>
              <a:rPr lang="zh-CN" altLang="en-US" sz="2400" dirty="0"/>
              <a:t>应规定并记录审核的准则、范围、时间间隔和方法（见 </a:t>
            </a:r>
            <a:r>
              <a:rPr lang="en-US" altLang="zh-CN" sz="2400" dirty="0"/>
              <a:t>4.2.5</a:t>
            </a:r>
            <a:r>
              <a:rPr lang="zh-CN" altLang="en-US" sz="2400" dirty="0"/>
              <a:t>）。审核员的选择和审核的实施应确保审核过程的客观性和公正性。审核员不应审核自己的工作。</a:t>
            </a:r>
          </a:p>
        </p:txBody>
      </p:sp>
    </p:spTree>
    <p:extLst>
      <p:ext uri="{BB962C8B-B14F-4D97-AF65-F5344CB8AC3E}">
        <p14:creationId xmlns:p14="http://schemas.microsoft.com/office/powerpoint/2010/main" val="1792589152"/>
      </p:ext>
    </p:extLst>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755576" y="2204864"/>
            <a:ext cx="7632848" cy="3456384"/>
          </a:xfrm>
        </p:spPr>
        <p:txBody>
          <a:bodyPr/>
          <a:lstStyle/>
          <a:p>
            <a:pPr algn="l"/>
            <a:r>
              <a:rPr lang="en-US" altLang="zh-CN" sz="2400" dirty="0"/>
              <a:t>8.2</a:t>
            </a:r>
            <a:r>
              <a:rPr lang="zh-CN" altLang="en-US" sz="2400" dirty="0"/>
              <a:t>监视和测量</a:t>
            </a:r>
            <a:endParaRPr lang="en-US" altLang="zh-CN" sz="2400" dirty="0"/>
          </a:p>
          <a:p>
            <a:pPr algn="l"/>
            <a:r>
              <a:rPr lang="en-US" altLang="zh-CN" sz="2400" dirty="0"/>
              <a:t>8.2.4</a:t>
            </a:r>
            <a:r>
              <a:rPr lang="zh-CN" altLang="en-US" sz="2400" dirty="0"/>
              <a:t>内部审核</a:t>
            </a:r>
            <a:endParaRPr lang="en-US" altLang="zh-CN" sz="2400" dirty="0"/>
          </a:p>
          <a:p>
            <a:pPr algn="l"/>
            <a:r>
              <a:rPr lang="zh-CN" altLang="en-US" sz="2400" dirty="0"/>
              <a:t>应保留审核和审核结果的记录（见 </a:t>
            </a:r>
            <a:r>
              <a:rPr lang="en-US" altLang="zh-CN" sz="2400" dirty="0"/>
              <a:t>4.2.5</a:t>
            </a:r>
            <a:r>
              <a:rPr lang="zh-CN" altLang="en-US" sz="2400" dirty="0"/>
              <a:t>），包括过程的识别、审核的区域和结论。</a:t>
            </a:r>
          </a:p>
          <a:p>
            <a:pPr algn="l"/>
            <a:r>
              <a:rPr lang="zh-CN" altLang="en-US" sz="2400" dirty="0"/>
              <a:t>负责受审区域的管理者应确保采取任何必要的纠正和纠正措施</a:t>
            </a:r>
            <a:r>
              <a:rPr lang="en-US" altLang="zh-CN" sz="2400" dirty="0"/>
              <a:t>,</a:t>
            </a:r>
            <a:r>
              <a:rPr lang="zh-CN" altLang="en-US" sz="2400" dirty="0"/>
              <a:t>无不当拖延，以消除所发现的不合格及其原因。后续活动应包括验证所采取的措施并报告验证结果。</a:t>
            </a:r>
            <a:endParaRPr lang="en-US" altLang="zh-CN" sz="2400" dirty="0"/>
          </a:p>
          <a:p>
            <a:pPr algn="l"/>
            <a:r>
              <a:rPr lang="zh-CN" altLang="en-US" sz="2400" dirty="0"/>
              <a:t>注：更多信息见 </a:t>
            </a:r>
            <a:r>
              <a:rPr lang="en-US" altLang="zh-CN" sz="2400" dirty="0"/>
              <a:t>ISO 19011</a:t>
            </a:r>
            <a:r>
              <a:rPr lang="zh-CN" altLang="en-US" sz="2400" dirty="0"/>
              <a:t>。</a:t>
            </a:r>
          </a:p>
        </p:txBody>
      </p:sp>
    </p:spTree>
    <p:extLst>
      <p:ext uri="{BB962C8B-B14F-4D97-AF65-F5344CB8AC3E}">
        <p14:creationId xmlns:p14="http://schemas.microsoft.com/office/powerpoint/2010/main" val="3425188"/>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755576" y="2060848"/>
            <a:ext cx="7560840" cy="2520280"/>
          </a:xfrm>
        </p:spPr>
        <p:txBody>
          <a:bodyPr/>
          <a:lstStyle/>
          <a:p>
            <a:pPr algn="l"/>
            <a:r>
              <a:rPr lang="en-US" altLang="zh-CN" sz="2400" dirty="0"/>
              <a:t>8.2</a:t>
            </a:r>
            <a:r>
              <a:rPr lang="zh-CN" altLang="en-US" sz="2400" dirty="0"/>
              <a:t>监视和测量</a:t>
            </a:r>
            <a:endParaRPr lang="en-US" altLang="zh-CN" sz="2400" dirty="0"/>
          </a:p>
          <a:p>
            <a:pPr algn="l"/>
            <a:r>
              <a:rPr lang="en-US" altLang="zh-CN" sz="2400" dirty="0"/>
              <a:t>8.2.5</a:t>
            </a:r>
            <a:r>
              <a:rPr lang="zh-CN" altLang="en-US" sz="2400" dirty="0"/>
              <a:t>过程的监视和测量</a:t>
            </a:r>
            <a:endParaRPr lang="en-US" altLang="zh-CN" sz="2400" dirty="0"/>
          </a:p>
          <a:p>
            <a:pPr algn="l"/>
            <a:r>
              <a:rPr lang="zh-CN" altLang="en-US" sz="2400" dirty="0"/>
              <a:t>组织应采用适宜的方法对质量管理体系过程进行监视，并在适当时进行测量。这些方法应证实过程实现所策划的结果的能力。当未能实现所策划的结果时，应适当采取纠正和纠正措施。</a:t>
            </a:r>
          </a:p>
        </p:txBody>
      </p:sp>
      <p:pic>
        <p:nvPicPr>
          <p:cNvPr id="5" name="图片 4">
            <a:extLst>
              <a:ext uri="{FF2B5EF4-FFF2-40B4-BE49-F238E27FC236}">
                <a16:creationId xmlns:a16="http://schemas.microsoft.com/office/drawing/2014/main" xmlns="" id="{2385C2D8-1952-423E-99AB-3EBEF75F44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4645744"/>
            <a:ext cx="4876056" cy="2066806"/>
          </a:xfrm>
          <a:prstGeom prst="rect">
            <a:avLst/>
          </a:prstGeom>
        </p:spPr>
      </p:pic>
    </p:spTree>
    <p:extLst>
      <p:ext uri="{BB962C8B-B14F-4D97-AF65-F5344CB8AC3E}">
        <p14:creationId xmlns:p14="http://schemas.microsoft.com/office/powerpoint/2010/main" val="1691105094"/>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755576" y="2132856"/>
            <a:ext cx="7848872" cy="3672408"/>
          </a:xfrm>
        </p:spPr>
        <p:txBody>
          <a:bodyPr/>
          <a:lstStyle/>
          <a:p>
            <a:pPr algn="l"/>
            <a:r>
              <a:rPr lang="zh-CN" altLang="en-US" sz="2400" dirty="0">
                <a:ea typeface="楷体" panose="02010609060101010101" pitchFamily="49" charset="-122"/>
              </a:rPr>
              <a:t>过程的监视和测量</a:t>
            </a:r>
            <a:endParaRPr lang="en-US" altLang="zh-CN" sz="2400" dirty="0">
              <a:ea typeface="楷体" panose="02010609060101010101" pitchFamily="49" charset="-122"/>
            </a:endParaRPr>
          </a:p>
          <a:p>
            <a:pPr algn="l"/>
            <a:r>
              <a:rPr lang="zh-CN" altLang="en-US" sz="2400" dirty="0">
                <a:ea typeface="楷体" panose="02010609060101010101" pitchFamily="49" charset="-122"/>
              </a:rPr>
              <a:t>体系</a:t>
            </a:r>
            <a:r>
              <a:rPr lang="en-US" altLang="zh-CN" sz="2400" dirty="0">
                <a:ea typeface="楷体" panose="02010609060101010101" pitchFamily="49" charset="-122"/>
              </a:rPr>
              <a:t>4</a:t>
            </a:r>
            <a:r>
              <a:rPr lang="zh-CN" altLang="en-US" sz="2400" dirty="0">
                <a:ea typeface="楷体" panose="02010609060101010101" pitchFamily="49" charset="-122"/>
              </a:rPr>
              <a:t>大过程（管理活动、资源管理、产品实现、分析测量）和它们的子过程。</a:t>
            </a:r>
            <a:endParaRPr lang="en-US" altLang="zh-CN" sz="2400" dirty="0">
              <a:ea typeface="楷体" panose="02010609060101010101" pitchFamily="49" charset="-122"/>
            </a:endParaRPr>
          </a:p>
          <a:p>
            <a:pPr marL="342900" indent="-342900" algn="l">
              <a:buFont typeface="Arial" panose="020B0604020202020204" pitchFamily="34" charset="0"/>
              <a:buChar char="•"/>
            </a:pPr>
            <a:r>
              <a:rPr lang="zh-CN" altLang="en-US" sz="2400" dirty="0">
                <a:ea typeface="楷体" panose="02010609060101010101" pitchFamily="49" charset="-122"/>
              </a:rPr>
              <a:t>监测的要求：过程实现结果的能力，比如</a:t>
            </a:r>
            <a:r>
              <a:rPr lang="en-US" altLang="zh-CN" sz="2400" dirty="0" err="1">
                <a:ea typeface="楷体" panose="02010609060101010101" pitchFamily="49" charset="-122"/>
              </a:rPr>
              <a:t>Cpk</a:t>
            </a:r>
            <a:endParaRPr lang="en-US" altLang="zh-CN" sz="2400" dirty="0">
              <a:ea typeface="楷体" panose="02010609060101010101" pitchFamily="49" charset="-122"/>
            </a:endParaRPr>
          </a:p>
          <a:p>
            <a:pPr marL="342900" indent="-342900" algn="l">
              <a:buFont typeface="Arial" panose="020B0604020202020204" pitchFamily="34" charset="0"/>
              <a:buChar char="•"/>
            </a:pPr>
            <a:r>
              <a:rPr lang="zh-CN" altLang="en-US" sz="2400" dirty="0">
                <a:ea typeface="楷体" panose="02010609060101010101" pitchFamily="49" charset="-122"/>
              </a:rPr>
              <a:t>监测的方法：调查、评审过程业绩</a:t>
            </a:r>
            <a:r>
              <a:rPr lang="en-US" altLang="zh-CN" sz="2400" dirty="0">
                <a:ea typeface="楷体" panose="02010609060101010101" pitchFamily="49" charset="-122"/>
              </a:rPr>
              <a:t>KPI</a:t>
            </a:r>
            <a:r>
              <a:rPr lang="zh-CN" altLang="en-US" sz="2400" dirty="0">
                <a:ea typeface="楷体" panose="02010609060101010101" pitchFamily="49" charset="-122"/>
              </a:rPr>
              <a:t>、统计技术</a:t>
            </a:r>
            <a:endParaRPr lang="en-US" altLang="zh-CN" sz="2400" dirty="0">
              <a:ea typeface="楷体" panose="02010609060101010101" pitchFamily="49" charset="-122"/>
            </a:endParaRPr>
          </a:p>
          <a:p>
            <a:pPr marL="342900" indent="-342900" algn="l">
              <a:buFont typeface="Arial" panose="020B0604020202020204" pitchFamily="34" charset="0"/>
              <a:buChar char="•"/>
            </a:pPr>
            <a:r>
              <a:rPr lang="zh-CN" altLang="en-US" sz="2400" dirty="0">
                <a:ea typeface="楷体" panose="02010609060101010101" pitchFamily="49" charset="-122"/>
              </a:rPr>
              <a:t>测量和监视可同时进行，比如：参数监控、</a:t>
            </a:r>
            <a:r>
              <a:rPr lang="en-US" altLang="zh-CN" sz="2400" dirty="0">
                <a:ea typeface="楷体" panose="02010609060101010101" pitchFamily="49" charset="-122"/>
              </a:rPr>
              <a:t>SPC</a:t>
            </a:r>
          </a:p>
          <a:p>
            <a:pPr marL="342900" indent="-342900" algn="l">
              <a:buFont typeface="Arial" panose="020B0604020202020204" pitchFamily="34" charset="0"/>
              <a:buChar char="•"/>
            </a:pPr>
            <a:r>
              <a:rPr lang="zh-CN" altLang="en-US" sz="2400" dirty="0">
                <a:ea typeface="楷体" panose="02010609060101010101" pitchFamily="49" charset="-122"/>
              </a:rPr>
              <a:t>生产实现过程监测的工具：如电装企业的</a:t>
            </a:r>
            <a:r>
              <a:rPr lang="en-US" altLang="zh-CN" sz="2400" dirty="0">
                <a:ea typeface="楷体" panose="02010609060101010101" pitchFamily="49" charset="-122"/>
              </a:rPr>
              <a:t>PCBA</a:t>
            </a:r>
            <a:r>
              <a:rPr lang="zh-CN" altLang="en-US" sz="2400" dirty="0">
                <a:ea typeface="楷体" panose="02010609060101010101" pitchFamily="49" charset="-122"/>
              </a:rPr>
              <a:t>，可通过</a:t>
            </a:r>
            <a:r>
              <a:rPr lang="en-US" altLang="zh-CN" sz="2400" dirty="0">
                <a:ea typeface="楷体" panose="02010609060101010101" pitchFamily="49" charset="-122"/>
              </a:rPr>
              <a:t>AOI, X-Ray, ICT</a:t>
            </a:r>
            <a:r>
              <a:rPr lang="zh-CN" altLang="en-US" sz="2400" dirty="0">
                <a:ea typeface="楷体" panose="02010609060101010101" pitchFamily="49" charset="-122"/>
              </a:rPr>
              <a:t>飞针测试</a:t>
            </a:r>
            <a:r>
              <a:rPr lang="en-US" altLang="zh-CN" sz="2400" dirty="0">
                <a:ea typeface="楷体" panose="02010609060101010101" pitchFamily="49" charset="-122"/>
              </a:rPr>
              <a:t>, FCT</a:t>
            </a:r>
            <a:r>
              <a:rPr lang="zh-CN" altLang="en-US" sz="2400" dirty="0">
                <a:ea typeface="楷体" panose="02010609060101010101" pitchFamily="49" charset="-122"/>
              </a:rPr>
              <a:t>等工具来实现测量。</a:t>
            </a:r>
          </a:p>
        </p:txBody>
      </p:sp>
    </p:spTree>
    <p:extLst>
      <p:ext uri="{BB962C8B-B14F-4D97-AF65-F5344CB8AC3E}">
        <p14:creationId xmlns:p14="http://schemas.microsoft.com/office/powerpoint/2010/main" val="41760484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611560" y="2132856"/>
            <a:ext cx="7848872" cy="4248472"/>
          </a:xfrm>
        </p:spPr>
        <p:txBody>
          <a:bodyPr/>
          <a:lstStyle/>
          <a:p>
            <a:pPr algn="l"/>
            <a:r>
              <a:rPr lang="en-US" altLang="zh-CN" sz="2400" dirty="0"/>
              <a:t>8.2</a:t>
            </a:r>
            <a:r>
              <a:rPr lang="zh-CN" altLang="en-US" sz="2400" dirty="0"/>
              <a:t>监视和测量</a:t>
            </a:r>
            <a:endParaRPr lang="en-US" altLang="zh-CN" sz="2400" dirty="0"/>
          </a:p>
          <a:p>
            <a:pPr algn="l"/>
            <a:r>
              <a:rPr lang="en-US" altLang="zh-CN" sz="2400" dirty="0"/>
              <a:t>8.2.6</a:t>
            </a:r>
            <a:r>
              <a:rPr lang="zh-CN" altLang="en-US" sz="2400" dirty="0"/>
              <a:t>产品的监视和测量</a:t>
            </a:r>
            <a:endParaRPr lang="en-US" altLang="zh-CN" sz="2400" dirty="0"/>
          </a:p>
          <a:p>
            <a:pPr algn="l"/>
            <a:r>
              <a:rPr lang="zh-CN" altLang="en-US" sz="2400" dirty="0"/>
              <a:t>组织应对产品的特性进行监视和测量，以验证产品要求已得到满足。这种监视和测量应依据所策划并形成文件的安排和形成文件的程序，在产品实现过程的适当阶段进行。</a:t>
            </a:r>
          </a:p>
          <a:p>
            <a:pPr algn="l"/>
            <a:r>
              <a:rPr lang="zh-CN" altLang="en-US" sz="2400" dirty="0"/>
              <a:t>应保持符合可接受准则的证据。应记录有权放行产品的人员的身份（见 </a:t>
            </a:r>
            <a:r>
              <a:rPr lang="en-US" altLang="zh-CN" sz="2400" dirty="0"/>
              <a:t>4.2.5</a:t>
            </a:r>
            <a:r>
              <a:rPr lang="zh-CN" altLang="en-US" sz="2400" dirty="0"/>
              <a:t>）。适当时，记录应识别用于执行测量活动的检测设备。</a:t>
            </a:r>
            <a:endParaRPr lang="en-US" altLang="zh-CN" sz="2400" dirty="0"/>
          </a:p>
          <a:p>
            <a:pPr algn="l"/>
            <a:r>
              <a:rPr lang="zh-CN" altLang="en-US" sz="2000" dirty="0">
                <a:latin typeface="楷体" panose="02010609060101010101" pitchFamily="49" charset="-122"/>
                <a:ea typeface="楷体" panose="02010609060101010101" pitchFamily="49" charset="-122"/>
              </a:rPr>
              <a:t>测试时的安全防护，如在耐压测试设备下面放置防静电垫</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安规测试需要做</a:t>
            </a:r>
            <a:r>
              <a:rPr lang="en-US" altLang="zh-CN" sz="2000" dirty="0">
                <a:latin typeface="楷体" panose="02010609060101010101" pitchFamily="49" charset="-122"/>
                <a:ea typeface="楷体" panose="02010609060101010101" pitchFamily="49" charset="-122"/>
              </a:rPr>
              <a:t>3</a:t>
            </a:r>
            <a:r>
              <a:rPr lang="zh-CN" altLang="en-US" sz="2000" dirty="0">
                <a:latin typeface="楷体" panose="02010609060101010101" pitchFamily="49" charset="-122"/>
                <a:ea typeface="楷体" panose="02010609060101010101" pitchFamily="49" charset="-122"/>
              </a:rPr>
              <a:t>项：漏电流、耐电压、接地电阻，每台设备出厂前都需要进行检测，参数要明确</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如</a:t>
            </a:r>
            <a:r>
              <a:rPr lang="en-US" altLang="zh-CN" sz="2000" dirty="0">
                <a:latin typeface="楷体" panose="02010609060101010101" pitchFamily="49" charset="-122"/>
                <a:ea typeface="楷体" panose="02010609060101010101" pitchFamily="49" charset="-122"/>
              </a:rPr>
              <a:t>1500V,4000V)</a:t>
            </a:r>
            <a:r>
              <a:rPr lang="zh-CN" altLang="en-US" sz="2000" dirty="0">
                <a:latin typeface="楷体" panose="02010609060101010101" pitchFamily="49" charset="-122"/>
                <a:ea typeface="楷体" panose="02010609060101010101" pitchFamily="49" charset="-122"/>
              </a:rPr>
              <a:t>，如何接线要规定</a:t>
            </a:r>
          </a:p>
          <a:p>
            <a:pPr algn="l"/>
            <a:endParaRPr lang="zh-CN" altLang="en-US" sz="2400" dirty="0"/>
          </a:p>
        </p:txBody>
      </p:sp>
    </p:spTree>
    <p:extLst>
      <p:ext uri="{BB962C8B-B14F-4D97-AF65-F5344CB8AC3E}">
        <p14:creationId xmlns:p14="http://schemas.microsoft.com/office/powerpoint/2010/main" val="3217747114"/>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563441" y="2249851"/>
            <a:ext cx="6120680" cy="3915453"/>
          </a:xfrm>
        </p:spPr>
        <p:txBody>
          <a:bodyPr/>
          <a:lstStyle/>
          <a:p>
            <a:pPr algn="l"/>
            <a:r>
              <a:rPr lang="en-US" altLang="zh-CN" sz="2400" dirty="0"/>
              <a:t>8.2</a:t>
            </a:r>
            <a:r>
              <a:rPr lang="zh-CN" altLang="en-US" sz="2400" dirty="0"/>
              <a:t>监视和测量</a:t>
            </a:r>
            <a:endParaRPr lang="en-US" altLang="zh-CN" sz="2400" dirty="0"/>
          </a:p>
          <a:p>
            <a:pPr algn="l"/>
            <a:r>
              <a:rPr lang="en-US" altLang="zh-CN" sz="2400" dirty="0"/>
              <a:t>8.2.6</a:t>
            </a:r>
            <a:r>
              <a:rPr lang="zh-CN" altLang="en-US" sz="2400" dirty="0"/>
              <a:t>产品的监视和测量</a:t>
            </a:r>
            <a:endParaRPr lang="en-US" altLang="zh-CN" sz="2400" dirty="0"/>
          </a:p>
          <a:p>
            <a:pPr algn="l"/>
            <a:r>
              <a:rPr lang="zh-CN" altLang="en-US" sz="2400" dirty="0"/>
              <a:t>在策划并形成文件的安排已圆满完成之前不应放行产品和交付服务。</a:t>
            </a:r>
          </a:p>
          <a:p>
            <a:pPr algn="l"/>
            <a:r>
              <a:rPr lang="zh-CN" altLang="en-US" sz="2400" dirty="0"/>
              <a:t>对于植入性医疗器械，组织应记录进行任何检验或试验的人员的身份。</a:t>
            </a:r>
            <a:endParaRPr lang="en-US" altLang="zh-CN" sz="2400" dirty="0"/>
          </a:p>
          <a:p>
            <a:pPr algn="l"/>
            <a:r>
              <a:rPr lang="zh-CN" altLang="en-US" sz="2000" dirty="0">
                <a:latin typeface="Arial" panose="020B0604020202020204" pitchFamily="34" charset="0"/>
                <a:ea typeface="楷体" panose="02010609060101010101" pitchFamily="49" charset="-122"/>
                <a:cs typeface="Arial" panose="020B0604020202020204" pitchFamily="34" charset="0"/>
              </a:rPr>
              <a:t>电路板</a:t>
            </a:r>
            <a:r>
              <a:rPr lang="en-US" altLang="zh-CN" sz="2000" dirty="0">
                <a:latin typeface="Arial" panose="020B0604020202020204" pitchFamily="34" charset="0"/>
                <a:ea typeface="楷体" panose="02010609060101010101" pitchFamily="49" charset="-122"/>
                <a:cs typeface="Arial" panose="020B0604020202020204" pitchFamily="34" charset="0"/>
              </a:rPr>
              <a:t>PCBA</a:t>
            </a:r>
            <a:r>
              <a:rPr lang="zh-CN" altLang="en-US" sz="2000" dirty="0">
                <a:latin typeface="Arial" panose="020B0604020202020204" pitchFamily="34" charset="0"/>
                <a:ea typeface="楷体" panose="02010609060101010101" pitchFamily="49" charset="-122"/>
                <a:cs typeface="Arial" panose="020B0604020202020204" pitchFamily="34" charset="0"/>
              </a:rPr>
              <a:t>、软件可以通过</a:t>
            </a:r>
            <a:r>
              <a:rPr lang="en-US" altLang="zh-CN" sz="2000" dirty="0">
                <a:latin typeface="Arial" panose="020B0604020202020204" pitchFamily="34" charset="0"/>
                <a:ea typeface="楷体" panose="02010609060101010101" pitchFamily="49" charset="-122"/>
                <a:cs typeface="Arial" panose="020B0604020202020204" pitchFamily="34" charset="0"/>
              </a:rPr>
              <a:t>FCT</a:t>
            </a:r>
            <a:r>
              <a:rPr lang="zh-CN" altLang="en-US" sz="2000" dirty="0">
                <a:latin typeface="Arial" panose="020B0604020202020204" pitchFamily="34" charset="0"/>
                <a:ea typeface="楷体" panose="02010609060101010101" pitchFamily="49" charset="-122"/>
                <a:cs typeface="Arial" panose="020B0604020202020204" pitchFamily="34" charset="0"/>
              </a:rPr>
              <a:t>功能测试来验证</a:t>
            </a:r>
            <a:r>
              <a:rPr lang="en-US" altLang="zh-CN" sz="2000" dirty="0">
                <a:latin typeface="Arial" panose="020B0604020202020204" pitchFamily="34" charset="0"/>
                <a:ea typeface="楷体" panose="02010609060101010101" pitchFamily="49" charset="-122"/>
                <a:cs typeface="Arial" panose="020B0604020202020204" pitchFamily="34" charset="0"/>
              </a:rPr>
              <a:t>,</a:t>
            </a:r>
            <a:r>
              <a:rPr lang="zh-CN" altLang="en-US" sz="2000" dirty="0">
                <a:latin typeface="Arial" panose="020B0604020202020204" pitchFamily="34" charset="0"/>
                <a:ea typeface="楷体" panose="02010609060101010101" pitchFamily="49" charset="-122"/>
                <a:cs typeface="Arial" panose="020B0604020202020204" pitchFamily="34" charset="0"/>
              </a:rPr>
              <a:t>辅之以老化测试。</a:t>
            </a:r>
            <a:endParaRPr lang="en-US" altLang="zh-CN" sz="2000" dirty="0">
              <a:latin typeface="Arial" panose="020B0604020202020204" pitchFamily="34" charset="0"/>
              <a:ea typeface="楷体" panose="02010609060101010101" pitchFamily="49" charset="-122"/>
              <a:cs typeface="Arial" panose="020B0604020202020204" pitchFamily="34" charset="0"/>
            </a:endParaRPr>
          </a:p>
          <a:p>
            <a:pPr algn="l"/>
            <a:r>
              <a:rPr lang="zh-CN" altLang="en-US" sz="2000" dirty="0">
                <a:latin typeface="Arial" panose="020B0604020202020204" pitchFamily="34" charset="0"/>
                <a:ea typeface="楷体" panose="02010609060101010101" pitchFamily="49" charset="-122"/>
                <a:cs typeface="Arial" panose="020B0604020202020204" pitchFamily="34" charset="0"/>
              </a:rPr>
              <a:t>产品无菌测试有产品标准依据标准执行，无标准时参照中国药典执行</a:t>
            </a:r>
          </a:p>
        </p:txBody>
      </p:sp>
      <p:pic>
        <p:nvPicPr>
          <p:cNvPr id="4" name="图片 3">
            <a:extLst>
              <a:ext uri="{FF2B5EF4-FFF2-40B4-BE49-F238E27FC236}">
                <a16:creationId xmlns:a16="http://schemas.microsoft.com/office/drawing/2014/main" xmlns="" id="{4816DFB4-8EA7-410F-AF20-394F1A19D6A8}"/>
              </a:ext>
            </a:extLst>
          </p:cNvPr>
          <p:cNvPicPr>
            <a:picLocks noChangeAspect="1"/>
          </p:cNvPicPr>
          <p:nvPr/>
        </p:nvPicPr>
        <p:blipFill>
          <a:blip r:embed="rId3"/>
          <a:stretch>
            <a:fillRect/>
          </a:stretch>
        </p:blipFill>
        <p:spPr>
          <a:xfrm>
            <a:off x="7025726" y="3273281"/>
            <a:ext cx="1836068" cy="2459975"/>
          </a:xfrm>
          <a:prstGeom prst="rect">
            <a:avLst/>
          </a:prstGeom>
        </p:spPr>
      </p:pic>
      <p:sp>
        <p:nvSpPr>
          <p:cNvPr id="5" name="文本框 4">
            <a:extLst>
              <a:ext uri="{FF2B5EF4-FFF2-40B4-BE49-F238E27FC236}">
                <a16:creationId xmlns:a16="http://schemas.microsoft.com/office/drawing/2014/main" xmlns="" id="{46D473FF-2715-4400-BEE4-7E6796C1BC8E}"/>
              </a:ext>
            </a:extLst>
          </p:cNvPr>
          <p:cNvSpPr txBox="1"/>
          <p:nvPr/>
        </p:nvSpPr>
        <p:spPr>
          <a:xfrm>
            <a:off x="7025726" y="5733256"/>
            <a:ext cx="1836068" cy="615553"/>
          </a:xfrm>
          <a:prstGeom prst="rect">
            <a:avLst/>
          </a:prstGeom>
          <a:noFill/>
        </p:spPr>
        <p:txBody>
          <a:bodyPr wrap="square" rtlCol="0">
            <a:spAutoFit/>
          </a:bodyPr>
          <a:lstStyle/>
          <a:p>
            <a:pPr algn="ctr"/>
            <a:r>
              <a:rPr lang="zh-CN" altLang="en-US" dirty="0"/>
              <a:t>朱兰 </a:t>
            </a:r>
            <a:endParaRPr lang="en-US" altLang="zh-CN" dirty="0"/>
          </a:p>
          <a:p>
            <a:pPr algn="ctr"/>
            <a:r>
              <a:rPr lang="en-US" altLang="zh-CN" sz="1600" dirty="0"/>
              <a:t>Joseph Moses </a:t>
            </a:r>
            <a:r>
              <a:rPr lang="en-US" altLang="zh-CN" sz="1600" dirty="0" err="1"/>
              <a:t>Juran</a:t>
            </a:r>
            <a:endParaRPr lang="zh-CN" altLang="en-US" sz="1600" dirty="0"/>
          </a:p>
        </p:txBody>
      </p:sp>
    </p:spTree>
    <p:extLst>
      <p:ext uri="{BB962C8B-B14F-4D97-AF65-F5344CB8AC3E}">
        <p14:creationId xmlns:p14="http://schemas.microsoft.com/office/powerpoint/2010/main" val="3376092006"/>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611560" y="2132856"/>
            <a:ext cx="7920880" cy="4248472"/>
          </a:xfrm>
        </p:spPr>
        <p:txBody>
          <a:bodyPr/>
          <a:lstStyle/>
          <a:p>
            <a:pPr algn="l"/>
            <a:r>
              <a:rPr lang="zh-CN" altLang="en-US" sz="2200" dirty="0">
                <a:latin typeface="楷体" panose="02010609060101010101" pitchFamily="49" charset="-122"/>
                <a:ea typeface="楷体" panose="02010609060101010101" pitchFamily="49" charset="-122"/>
              </a:rPr>
              <a:t>产品的监视和测量</a:t>
            </a:r>
            <a:endParaRPr lang="en-US" altLang="zh-CN" sz="2200" dirty="0">
              <a:latin typeface="楷体" panose="02010609060101010101" pitchFamily="49" charset="-122"/>
              <a:ea typeface="楷体" panose="02010609060101010101" pitchFamily="49" charset="-122"/>
            </a:endParaRPr>
          </a:p>
          <a:p>
            <a:pPr algn="l"/>
            <a:r>
              <a:rPr lang="zh-CN" altLang="en-US" sz="2200" dirty="0">
                <a:latin typeface="楷体" panose="02010609060101010101" pitchFamily="49" charset="-122"/>
                <a:ea typeface="楷体" panose="02010609060101010101" pitchFamily="49" charset="-122"/>
              </a:rPr>
              <a:t>通过监视和测量验证产品特性是否满足要求</a:t>
            </a:r>
            <a:endParaRPr lang="en-US" altLang="zh-CN" sz="2200" dirty="0">
              <a:latin typeface="楷体" panose="02010609060101010101" pitchFamily="49" charset="-122"/>
              <a:ea typeface="楷体" panose="02010609060101010101" pitchFamily="49" charset="-122"/>
            </a:endParaRPr>
          </a:p>
          <a:p>
            <a:pPr algn="l"/>
            <a:r>
              <a:rPr lang="zh-CN" altLang="en-US" sz="2200" dirty="0">
                <a:latin typeface="楷体" panose="02010609060101010101" pitchFamily="49" charset="-122"/>
                <a:ea typeface="楷体" panose="02010609060101010101" pitchFamily="49" charset="-122"/>
              </a:rPr>
              <a:t>产品：采购产品、半成品、最终产品</a:t>
            </a:r>
            <a:endParaRPr lang="en-US" altLang="zh-CN" sz="2200" dirty="0">
              <a:latin typeface="楷体" panose="02010609060101010101" pitchFamily="49" charset="-122"/>
              <a:ea typeface="楷体" panose="02010609060101010101" pitchFamily="49" charset="-122"/>
            </a:endParaRPr>
          </a:p>
          <a:p>
            <a:pPr algn="l"/>
            <a:r>
              <a:rPr lang="zh-CN" altLang="en-US" sz="2200" dirty="0">
                <a:latin typeface="楷体" panose="02010609060101010101" pitchFamily="49" charset="-122"/>
                <a:ea typeface="楷体" panose="02010609060101010101" pitchFamily="49" charset="-122"/>
              </a:rPr>
              <a:t>要求：策划并实施监视和测量规程</a:t>
            </a:r>
            <a:endParaRPr lang="en-US" altLang="zh-CN" sz="2200" dirty="0">
              <a:latin typeface="楷体" panose="02010609060101010101" pitchFamily="49" charset="-122"/>
              <a:ea typeface="楷体" panose="02010609060101010101" pitchFamily="49" charset="-122"/>
            </a:endParaRPr>
          </a:p>
          <a:p>
            <a:pPr lvl="1" algn="l"/>
            <a:r>
              <a:rPr lang="zh-CN" altLang="en-US" sz="2200" dirty="0">
                <a:latin typeface="楷体" panose="02010609060101010101" pitchFamily="49" charset="-122"/>
                <a:ea typeface="楷体" panose="02010609060101010101" pitchFamily="49" charset="-122"/>
              </a:rPr>
              <a:t>   时机              测量点       特性</a:t>
            </a:r>
            <a:endParaRPr lang="en-US" altLang="zh-CN" sz="2200" dirty="0">
              <a:latin typeface="楷体" panose="02010609060101010101" pitchFamily="49" charset="-122"/>
              <a:ea typeface="楷体" panose="02010609060101010101" pitchFamily="49" charset="-122"/>
            </a:endParaRPr>
          </a:p>
          <a:p>
            <a:pPr lvl="1" algn="l"/>
            <a:r>
              <a:rPr lang="zh-CN" altLang="en-US" sz="2200" dirty="0">
                <a:latin typeface="楷体" panose="02010609060101010101" pitchFamily="49" charset="-122"/>
                <a:ea typeface="楷体" panose="02010609060101010101" pitchFamily="49" charset="-122"/>
              </a:rPr>
              <a:t>   文件              工具         人员资格</a:t>
            </a:r>
            <a:endParaRPr lang="en-US" altLang="zh-CN" sz="2200" dirty="0">
              <a:latin typeface="楷体" panose="02010609060101010101" pitchFamily="49" charset="-122"/>
              <a:ea typeface="楷体" panose="02010609060101010101" pitchFamily="49" charset="-122"/>
            </a:endParaRPr>
          </a:p>
          <a:p>
            <a:pPr algn="l"/>
            <a:r>
              <a:rPr lang="zh-CN" altLang="en-US" sz="2200" dirty="0">
                <a:latin typeface="楷体" panose="02010609060101010101" pitchFamily="49" charset="-122"/>
                <a:ea typeface="楷体" panose="02010609060101010101" pitchFamily="49" charset="-122"/>
              </a:rPr>
              <a:t>记录：符合要求的证据；记录有权放行的人员。在策划内容完成之前不得放行产品</a:t>
            </a:r>
            <a:endParaRPr lang="en-US" altLang="zh-CN" sz="2200" dirty="0">
              <a:latin typeface="楷体" panose="02010609060101010101" pitchFamily="49" charset="-122"/>
              <a:ea typeface="楷体" panose="02010609060101010101" pitchFamily="49" charset="-122"/>
            </a:endParaRPr>
          </a:p>
          <a:p>
            <a:pPr algn="l"/>
            <a:r>
              <a:rPr lang="zh-CN" altLang="en-US" sz="2200" dirty="0">
                <a:latin typeface="楷体" panose="02010609060101010101" pitchFamily="49" charset="-122"/>
                <a:ea typeface="楷体" panose="02010609060101010101" pitchFamily="49" charset="-122"/>
              </a:rPr>
              <a:t>对植入类医疗器械记录检验和试验人员的身份（姓名、日期、职务）</a:t>
            </a:r>
            <a:endParaRPr lang="en-US" altLang="zh-CN" sz="22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4201208468"/>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3648" y="1340768"/>
            <a:ext cx="6480720" cy="648072"/>
          </a:xfrm>
          <a:prstGeom prst="rect">
            <a:avLst/>
          </a:prstGeom>
        </p:spPr>
        <p:txBody>
          <a:bodyPr/>
          <a:lstStyle/>
          <a:p>
            <a:pPr algn="ctr">
              <a:spcBef>
                <a:spcPct val="0"/>
              </a:spcBef>
            </a:pPr>
            <a:r>
              <a:rPr lang="zh-CN" altLang="en-US" sz="3600" b="1" dirty="0">
                <a:latin typeface="Times New Roman" pitchFamily="18" charset="0"/>
                <a:ea typeface="+mj-ea"/>
                <a:cs typeface="Times New Roman" pitchFamily="18" charset="0"/>
              </a:rPr>
              <a:t>产品留样</a:t>
            </a:r>
          </a:p>
        </p:txBody>
      </p:sp>
      <p:sp>
        <p:nvSpPr>
          <p:cNvPr id="6" name="矩形 5">
            <a:extLst>
              <a:ext uri="{FF2B5EF4-FFF2-40B4-BE49-F238E27FC236}">
                <a16:creationId xmlns:a16="http://schemas.microsoft.com/office/drawing/2014/main" xmlns="" id="{5E638260-F5CB-4C70-88A5-BCBDE34C3101}"/>
              </a:ext>
            </a:extLst>
          </p:cNvPr>
          <p:cNvSpPr/>
          <p:nvPr/>
        </p:nvSpPr>
        <p:spPr>
          <a:xfrm>
            <a:off x="467544" y="2282096"/>
            <a:ext cx="8136904" cy="2677656"/>
          </a:xfrm>
          <a:prstGeom prst="rect">
            <a:avLst/>
          </a:prstGeom>
        </p:spPr>
        <p:txBody>
          <a:bodyPr wrap="square">
            <a:spAutoFit/>
          </a:bodyPr>
          <a:lstStyle/>
          <a:p>
            <a:r>
              <a:rPr lang="zh-CN" altLang="en-US" sz="2400" dirty="0">
                <a:latin typeface="楷体" panose="02010609060101010101" pitchFamily="49" charset="-122"/>
                <a:ea typeface="楷体" panose="02010609060101010101" pitchFamily="49" charset="-122"/>
              </a:rPr>
              <a:t>依据：北京局 医疗器械产品留样检查要点指南</a:t>
            </a:r>
            <a:endParaRPr lang="en-US" altLang="zh-CN" sz="2400" dirty="0">
              <a:latin typeface="楷体" panose="02010609060101010101" pitchFamily="49" charset="-122"/>
              <a:ea typeface="楷体" panose="02010609060101010101" pitchFamily="49" charset="-122"/>
            </a:endParaRPr>
          </a:p>
          <a:p>
            <a:endParaRPr lang="en-US" altLang="zh-CN" sz="2400" dirty="0">
              <a:latin typeface="楷体" panose="02010609060101010101" pitchFamily="49" charset="-122"/>
              <a:ea typeface="楷体" panose="02010609060101010101" pitchFamily="49" charset="-122"/>
            </a:endParaRPr>
          </a:p>
          <a:p>
            <a:r>
              <a:rPr lang="zh-CN" altLang="en-US" sz="2400" dirty="0">
                <a:latin typeface="楷体" panose="02010609060101010101" pitchFamily="49" charset="-122"/>
                <a:ea typeface="楷体" panose="02010609060101010101" pitchFamily="49" charset="-122"/>
              </a:rPr>
              <a:t>采取产品留样时，应当从经检验合格的成品批次中随机抽取，且已经完成全部生产工序（包装、灭菌）。</a:t>
            </a:r>
            <a:endParaRPr lang="en-US" altLang="zh-CN" sz="2400" dirty="0">
              <a:latin typeface="楷体" panose="02010609060101010101" pitchFamily="49" charset="-122"/>
              <a:ea typeface="楷体" panose="02010609060101010101" pitchFamily="49" charset="-122"/>
            </a:endParaRPr>
          </a:p>
          <a:p>
            <a:r>
              <a:rPr lang="zh-CN" altLang="en-US" sz="2400" dirty="0">
                <a:latin typeface="楷体" panose="02010609060101010101" pitchFamily="49" charset="-122"/>
                <a:ea typeface="楷体" panose="02010609060101010101" pitchFamily="49" charset="-122"/>
              </a:rPr>
              <a:t>留样的包装形式应当与市售包装形式相同。</a:t>
            </a:r>
            <a:endParaRPr lang="en-US" altLang="zh-CN" sz="2400" dirty="0">
              <a:latin typeface="楷体" panose="02010609060101010101" pitchFamily="49" charset="-122"/>
              <a:ea typeface="楷体" panose="02010609060101010101" pitchFamily="49" charset="-122"/>
            </a:endParaRPr>
          </a:p>
          <a:p>
            <a:endParaRPr lang="en-US" altLang="zh-CN" sz="2400" dirty="0">
              <a:latin typeface="楷体" panose="02010609060101010101" pitchFamily="49" charset="-122"/>
              <a:ea typeface="楷体" panose="02010609060101010101" pitchFamily="49" charset="-122"/>
            </a:endParaRPr>
          </a:p>
          <a:p>
            <a:r>
              <a:rPr lang="zh-CN" altLang="en-US" sz="2400" dirty="0">
                <a:latin typeface="楷体" panose="02010609060101010101" pitchFamily="49" charset="-122"/>
                <a:ea typeface="楷体" panose="02010609060101010101" pitchFamily="49" charset="-122"/>
              </a:rPr>
              <a:t>在产品检验合格后，放行入库时留样，或者放行入库后留样。</a:t>
            </a:r>
            <a:endParaRPr lang="en-US" altLang="zh-CN"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494619674"/>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611560" y="2060848"/>
            <a:ext cx="7992888" cy="4464496"/>
          </a:xfrm>
        </p:spPr>
        <p:txBody>
          <a:bodyPr/>
          <a:lstStyle/>
          <a:p>
            <a:pPr algn="l"/>
            <a:r>
              <a:rPr lang="en-US" altLang="zh-CN" sz="2400" dirty="0"/>
              <a:t>8.3</a:t>
            </a:r>
            <a:r>
              <a:rPr lang="zh-CN" altLang="en-US" sz="2400" dirty="0"/>
              <a:t>不合格品控制</a:t>
            </a:r>
            <a:endParaRPr lang="en-US" altLang="zh-CN" sz="2400" dirty="0"/>
          </a:p>
          <a:p>
            <a:pPr algn="l"/>
            <a:r>
              <a:rPr lang="en-US" altLang="zh-CN" sz="2400" dirty="0"/>
              <a:t>8.3.1</a:t>
            </a:r>
            <a:r>
              <a:rPr lang="zh-CN" altLang="en-US" sz="2400" dirty="0"/>
              <a:t>总则</a:t>
            </a:r>
            <a:endParaRPr lang="en-US" altLang="zh-CN" sz="2400" dirty="0"/>
          </a:p>
          <a:p>
            <a:pPr algn="l"/>
            <a:r>
              <a:rPr lang="zh-CN" altLang="en-US" sz="2400" dirty="0"/>
              <a:t>组织应确保不符合产品要求的产品得到识别和控制，以防止其非预期的使用或交付。组织应建立程序并形成文件以规定不合格品控制以及不合格品识别、记录、隔离、评价和处置的有关职责和权限。</a:t>
            </a:r>
          </a:p>
          <a:p>
            <a:pPr algn="l"/>
            <a:r>
              <a:rPr lang="zh-CN" altLang="en-US" sz="2400" dirty="0"/>
              <a:t>不合格的评价应包括确定是否需要调查和通知对不合格负责的所有外部方。</a:t>
            </a:r>
          </a:p>
          <a:p>
            <a:pPr algn="l"/>
            <a:r>
              <a:rPr lang="zh-CN" altLang="en-US" sz="2400" dirty="0"/>
              <a:t>应保留不合格的性质以及随后所采取的任何措施的记录，包括评价、任何调查和决策的理由说明（见 </a:t>
            </a:r>
            <a:r>
              <a:rPr lang="en-US" altLang="zh-CN" sz="2400" dirty="0"/>
              <a:t>4.2.5</a:t>
            </a:r>
            <a:r>
              <a:rPr lang="zh-CN" altLang="en-US" sz="2400" dirty="0"/>
              <a:t>）。</a:t>
            </a:r>
            <a:endParaRPr lang="en-US" altLang="zh-CN" sz="2400" dirty="0"/>
          </a:p>
          <a:p>
            <a:pPr algn="l"/>
            <a:r>
              <a:rPr lang="zh-CN" altLang="en-US" sz="2000" dirty="0">
                <a:latin typeface="楷体" panose="02010609060101010101" pitchFamily="49" charset="-122"/>
                <a:ea typeface="楷体" panose="02010609060101010101" pitchFamily="49" charset="-122"/>
              </a:rPr>
              <a:t>不合格的性质：指的是影响程度</a:t>
            </a:r>
          </a:p>
          <a:p>
            <a:pPr algn="l"/>
            <a:endParaRPr lang="zh-CN" altLang="en-US" sz="2400" dirty="0"/>
          </a:p>
        </p:txBody>
      </p:sp>
    </p:spTree>
    <p:extLst>
      <p:ext uri="{BB962C8B-B14F-4D97-AF65-F5344CB8AC3E}">
        <p14:creationId xmlns:p14="http://schemas.microsoft.com/office/powerpoint/2010/main" val="115853444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611559" y="2132856"/>
            <a:ext cx="7951869" cy="4392488"/>
          </a:xfrm>
        </p:spPr>
        <p:txBody>
          <a:bodyPr/>
          <a:lstStyle/>
          <a:p>
            <a:pPr algn="l"/>
            <a:r>
              <a:rPr lang="en-US" altLang="zh-CN" sz="2400" dirty="0"/>
              <a:t>8.3</a:t>
            </a:r>
            <a:r>
              <a:rPr lang="zh-CN" altLang="en-US" sz="2400" dirty="0"/>
              <a:t>不合格品控制</a:t>
            </a:r>
            <a:endParaRPr lang="en-US" altLang="zh-CN" sz="2400" dirty="0"/>
          </a:p>
          <a:p>
            <a:pPr algn="l"/>
            <a:r>
              <a:rPr lang="en-US" altLang="zh-CN" sz="2400" dirty="0"/>
              <a:t>8.3.2</a:t>
            </a:r>
            <a:r>
              <a:rPr lang="zh-CN" altLang="en-US" sz="2400" dirty="0"/>
              <a:t>交付前发现不合格品的响应措施</a:t>
            </a:r>
            <a:endParaRPr lang="en-US" altLang="zh-CN" sz="2400" dirty="0"/>
          </a:p>
          <a:p>
            <a:pPr algn="l"/>
            <a:r>
              <a:rPr lang="zh-CN" altLang="en-US" sz="2400" dirty="0"/>
              <a:t>组织应通过下列一种或几种途径处置不合格品：</a:t>
            </a:r>
          </a:p>
          <a:p>
            <a:pPr algn="l"/>
            <a:r>
              <a:rPr lang="en-US" altLang="zh-CN" sz="2400" dirty="0"/>
              <a:t>a) </a:t>
            </a:r>
            <a:r>
              <a:rPr lang="zh-CN" altLang="en-US" sz="2400" dirty="0"/>
              <a:t>采取措施以消除已发现的不合格；</a:t>
            </a:r>
          </a:p>
          <a:p>
            <a:pPr algn="l"/>
            <a:r>
              <a:rPr lang="en-US" altLang="zh-CN" sz="2400" dirty="0"/>
              <a:t>b) </a:t>
            </a:r>
            <a:r>
              <a:rPr lang="zh-CN" altLang="en-US" sz="2400" dirty="0"/>
              <a:t>采取措施以防止其原预期的使用或应用；</a:t>
            </a:r>
          </a:p>
          <a:p>
            <a:pPr algn="l"/>
            <a:r>
              <a:rPr lang="en-US" altLang="zh-CN" sz="2400" dirty="0"/>
              <a:t>c) </a:t>
            </a:r>
            <a:r>
              <a:rPr lang="zh-CN" altLang="en-US" sz="2400" dirty="0"/>
              <a:t>授权让步使用、放行或接收。</a:t>
            </a:r>
          </a:p>
          <a:p>
            <a:pPr algn="l"/>
            <a:r>
              <a:rPr lang="zh-CN" altLang="en-US" sz="2400" dirty="0"/>
              <a:t>组织应确保不合格品仅在提供理由、获得批准和满足适用法规要求的情况下才能让步接收。应保留让步接收和授权可让步接收的人员身份的记录（见 </a:t>
            </a:r>
            <a:r>
              <a:rPr lang="en-US" altLang="zh-CN" sz="2400" dirty="0"/>
              <a:t>4.2.5</a:t>
            </a:r>
            <a:r>
              <a:rPr lang="zh-CN" altLang="en-US" sz="2400" dirty="0"/>
              <a:t>）。</a:t>
            </a:r>
            <a:endParaRPr lang="en-US" altLang="zh-CN" sz="2400" dirty="0"/>
          </a:p>
          <a:p>
            <a:pPr algn="l"/>
            <a:r>
              <a:rPr lang="zh-CN" altLang="en-US" sz="2000" dirty="0">
                <a:latin typeface="楷体" panose="02010609060101010101" pitchFamily="49" charset="-122"/>
                <a:ea typeface="楷体" panose="02010609060101010101" pitchFamily="49" charset="-122"/>
              </a:rPr>
              <a:t>适用的法规要求：监管机构按照注册标准检查</a:t>
            </a:r>
          </a:p>
        </p:txBody>
      </p:sp>
    </p:spTree>
    <p:extLst>
      <p:ext uri="{BB962C8B-B14F-4D97-AF65-F5344CB8AC3E}">
        <p14:creationId xmlns:p14="http://schemas.microsoft.com/office/powerpoint/2010/main" val="1368502325"/>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755576" y="2132856"/>
            <a:ext cx="7704856" cy="3888432"/>
          </a:xfrm>
        </p:spPr>
        <p:txBody>
          <a:bodyPr/>
          <a:lstStyle/>
          <a:p>
            <a:pPr algn="l"/>
            <a:r>
              <a:rPr lang="en-US" altLang="zh-CN" sz="2400" dirty="0"/>
              <a:t>8.3</a:t>
            </a:r>
            <a:r>
              <a:rPr lang="zh-CN" altLang="en-US" sz="2400" dirty="0"/>
              <a:t>不合格品控制</a:t>
            </a:r>
            <a:endParaRPr lang="en-US" altLang="zh-CN" sz="2400" dirty="0"/>
          </a:p>
          <a:p>
            <a:pPr algn="l"/>
            <a:r>
              <a:rPr lang="en-US" altLang="zh-CN" sz="2400" dirty="0"/>
              <a:t>8.3.3</a:t>
            </a:r>
            <a:r>
              <a:rPr lang="zh-CN" altLang="en-US" sz="2400" dirty="0"/>
              <a:t>交付后发现不合格品的响应措施</a:t>
            </a:r>
            <a:endParaRPr lang="en-US" altLang="zh-CN" sz="2400" dirty="0"/>
          </a:p>
          <a:p>
            <a:pPr algn="l"/>
            <a:r>
              <a:rPr lang="zh-CN" altLang="en-US" sz="2400" dirty="0"/>
              <a:t>当在交付或开始使用后发现产品不合格时，组织应采取与不合格的影响或潜在影响的程度相适应的措施。应保留所采取措施的记录（见 </a:t>
            </a:r>
            <a:r>
              <a:rPr lang="en-US" altLang="zh-CN" sz="2400" dirty="0"/>
              <a:t>4.2.5</a:t>
            </a:r>
            <a:r>
              <a:rPr lang="zh-CN" altLang="en-US" sz="2400" dirty="0"/>
              <a:t>）。</a:t>
            </a:r>
          </a:p>
          <a:p>
            <a:pPr algn="l"/>
            <a:r>
              <a:rPr lang="zh-CN" altLang="en-US" sz="2400" dirty="0"/>
              <a:t>组织应按照适用的法规要求将忠告性通知的发布程序形成文件。这些程序应能随时付诸实施。应保留与发布忠告性通知相关的措施的记录（见 </a:t>
            </a:r>
            <a:r>
              <a:rPr lang="en-US" altLang="zh-CN" sz="2400" dirty="0"/>
              <a:t>4.2.5</a:t>
            </a:r>
            <a:r>
              <a:rPr lang="zh-CN" altLang="en-US" sz="2400" dirty="0"/>
              <a:t>）。</a:t>
            </a:r>
            <a:endParaRPr lang="en-US" altLang="zh-CN" sz="2400" dirty="0"/>
          </a:p>
          <a:p>
            <a:pPr algn="l"/>
            <a:r>
              <a:rPr lang="zh-CN" altLang="en-US" sz="2000" dirty="0">
                <a:latin typeface="楷体" panose="02010609060101010101" pitchFamily="49" charset="-122"/>
                <a:ea typeface="楷体" panose="02010609060101010101" pitchFamily="49" charset="-122"/>
              </a:rPr>
              <a:t>与发布忠告性通知相关的措施记录指的是召回相关的记录</a:t>
            </a:r>
          </a:p>
        </p:txBody>
      </p:sp>
    </p:spTree>
    <p:extLst>
      <p:ext uri="{BB962C8B-B14F-4D97-AF65-F5344CB8AC3E}">
        <p14:creationId xmlns:p14="http://schemas.microsoft.com/office/powerpoint/2010/main" val="247928921"/>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755576" y="2132856"/>
            <a:ext cx="7704856" cy="3456384"/>
          </a:xfrm>
        </p:spPr>
        <p:txBody>
          <a:bodyPr/>
          <a:lstStyle/>
          <a:p>
            <a:pPr algn="l"/>
            <a:r>
              <a:rPr lang="en-US" altLang="zh-CN" sz="2400" dirty="0"/>
              <a:t>8.3</a:t>
            </a:r>
            <a:r>
              <a:rPr lang="zh-CN" altLang="en-US" sz="2400" dirty="0"/>
              <a:t>不合格品控制</a:t>
            </a:r>
            <a:endParaRPr lang="en-US" altLang="zh-CN" sz="2400" dirty="0"/>
          </a:p>
          <a:p>
            <a:pPr algn="l"/>
            <a:r>
              <a:rPr lang="en-US" altLang="zh-CN" sz="2400" dirty="0"/>
              <a:t>8.3.4</a:t>
            </a:r>
            <a:r>
              <a:rPr lang="zh-CN" altLang="en-US" sz="2400" dirty="0"/>
              <a:t>返工</a:t>
            </a:r>
            <a:endParaRPr lang="en-US" altLang="zh-CN" sz="2400" dirty="0"/>
          </a:p>
          <a:p>
            <a:pPr algn="l"/>
            <a:r>
              <a:rPr lang="zh-CN" altLang="en-US" sz="2400" dirty="0"/>
              <a:t>组织应按照考虑到返工对产品潜在不良影响的形成文件的程序进行返工。这些程序应经过与原程序相同的评审和批准。</a:t>
            </a:r>
          </a:p>
          <a:p>
            <a:pPr algn="l"/>
            <a:r>
              <a:rPr lang="zh-CN" altLang="en-US" sz="2400" dirty="0"/>
              <a:t>返工完成后，产品应经验证以确保其满足适用的接受准则和法规要求。</a:t>
            </a:r>
          </a:p>
          <a:p>
            <a:pPr algn="l"/>
            <a:r>
              <a:rPr lang="zh-CN" altLang="en-US" sz="2400" dirty="0"/>
              <a:t>应保留返工的记录（见 </a:t>
            </a:r>
            <a:r>
              <a:rPr lang="en-US" altLang="zh-CN" sz="2400" dirty="0"/>
              <a:t>4.2.5</a:t>
            </a:r>
            <a:r>
              <a:rPr lang="zh-CN" altLang="en-US" sz="2400" dirty="0"/>
              <a:t>）</a:t>
            </a:r>
          </a:p>
          <a:p>
            <a:pPr algn="l"/>
            <a:endParaRPr lang="en-US" altLang="zh-CN" sz="2400" dirty="0"/>
          </a:p>
        </p:txBody>
      </p:sp>
    </p:spTree>
    <p:extLst>
      <p:ext uri="{BB962C8B-B14F-4D97-AF65-F5344CB8AC3E}">
        <p14:creationId xmlns:p14="http://schemas.microsoft.com/office/powerpoint/2010/main" val="2374594587"/>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32756"/>
            <a:ext cx="7772400" cy="540060"/>
          </a:xfrm>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575556" y="1988840"/>
            <a:ext cx="7992888" cy="4104456"/>
          </a:xfrm>
        </p:spPr>
        <p:txBody>
          <a:bodyPr/>
          <a:lstStyle/>
          <a:p>
            <a:pPr algn="l"/>
            <a:r>
              <a:rPr lang="en-US" altLang="zh-CN" sz="2000" dirty="0"/>
              <a:t>8.4</a:t>
            </a:r>
            <a:r>
              <a:rPr lang="zh-CN" altLang="en-US" sz="2000" dirty="0"/>
              <a:t>数据分析</a:t>
            </a:r>
            <a:endParaRPr lang="en-US" altLang="zh-CN" sz="2000" dirty="0"/>
          </a:p>
          <a:p>
            <a:pPr algn="l"/>
            <a:r>
              <a:rPr lang="zh-CN" altLang="en-US" sz="2000" dirty="0"/>
              <a:t>组织应将确定、收集和分析适当数据的程序形成文件以证实质量管理体系的适宜性、充分性和有效性。</a:t>
            </a:r>
            <a:r>
              <a:rPr lang="zh-CN" altLang="en-US" sz="2000" i="1" dirty="0"/>
              <a:t>这些程序应包括对统计技术在内的适当方法及其使用程度的确定。</a:t>
            </a:r>
            <a:endParaRPr lang="en-US" altLang="zh-CN" sz="2000" i="1" dirty="0"/>
          </a:p>
          <a:p>
            <a:pPr algn="l"/>
            <a:endParaRPr lang="en-US" altLang="zh-CN" sz="2000" i="1" dirty="0"/>
          </a:p>
          <a:p>
            <a:pPr algn="l"/>
            <a:r>
              <a:rPr lang="en-US" altLang="zh-CN" sz="1800" dirty="0">
                <a:ea typeface="楷体" panose="02010609060101010101" pitchFamily="49" charset="-122"/>
              </a:rPr>
              <a:t>AQL</a:t>
            </a:r>
            <a:r>
              <a:rPr lang="zh-CN" altLang="en-US" sz="1800" dirty="0">
                <a:ea typeface="楷体" panose="02010609060101010101" pitchFamily="49" charset="-122"/>
              </a:rPr>
              <a:t>初衷是保护生产方，而不是使用方。</a:t>
            </a:r>
            <a:r>
              <a:rPr lang="en-US" altLang="zh-CN" sz="1800" dirty="0">
                <a:ea typeface="楷体" panose="02010609060101010101" pitchFamily="49" charset="-122"/>
              </a:rPr>
              <a:t>AQL</a:t>
            </a:r>
            <a:r>
              <a:rPr lang="zh-CN" altLang="en-US" sz="1800" dirty="0">
                <a:ea typeface="楷体" panose="02010609060101010101" pitchFamily="49" charset="-122"/>
              </a:rPr>
              <a:t>不能用来确定验证研究的样本量。</a:t>
            </a:r>
            <a:endParaRPr lang="en-US" altLang="zh-CN" sz="1800" dirty="0">
              <a:ea typeface="楷体" panose="02010609060101010101" pitchFamily="49" charset="-122"/>
            </a:endParaRPr>
          </a:p>
          <a:p>
            <a:pPr algn="l"/>
            <a:r>
              <a:rPr lang="en-US" altLang="zh-CN" sz="1800" dirty="0">
                <a:ea typeface="楷体" panose="02010609060101010101" pitchFamily="49" charset="-122"/>
              </a:rPr>
              <a:t>≥3</a:t>
            </a:r>
            <a:r>
              <a:rPr lang="zh-CN" altLang="en-US" sz="1800" dirty="0">
                <a:ea typeface="楷体" panose="02010609060101010101" pitchFamily="49" charset="-122"/>
              </a:rPr>
              <a:t>个样本量可以估计一个平均值。</a:t>
            </a:r>
          </a:p>
          <a:p>
            <a:pPr algn="l"/>
            <a:r>
              <a:rPr lang="en-US" altLang="zh-CN" sz="1800" dirty="0">
                <a:ea typeface="楷体" panose="02010609060101010101" pitchFamily="49" charset="-122"/>
              </a:rPr>
              <a:t>≥5</a:t>
            </a:r>
            <a:r>
              <a:rPr lang="zh-CN" altLang="en-US" sz="1800" dirty="0">
                <a:ea typeface="楷体" panose="02010609060101010101" pitchFamily="49" charset="-122"/>
              </a:rPr>
              <a:t>个样本量数据可以用于计算标准差。</a:t>
            </a:r>
            <a:endParaRPr lang="en-US" altLang="zh-CN" sz="1800" dirty="0">
              <a:ea typeface="楷体" panose="02010609060101010101" pitchFamily="49" charset="-122"/>
            </a:endParaRPr>
          </a:p>
          <a:p>
            <a:pPr algn="l"/>
            <a:r>
              <a:rPr lang="en-US" altLang="zh-CN" sz="1800" dirty="0">
                <a:ea typeface="楷体" panose="02010609060101010101" pitchFamily="49" charset="-122"/>
              </a:rPr>
              <a:t>50</a:t>
            </a:r>
            <a:r>
              <a:rPr lang="zh-CN" altLang="en-US" sz="1800" dirty="0">
                <a:ea typeface="楷体" panose="02010609060101010101" pitchFamily="49" charset="-122"/>
              </a:rPr>
              <a:t>个样本量可以识别一个分布。</a:t>
            </a:r>
            <a:endParaRPr lang="en-US" altLang="zh-CN" sz="1800" dirty="0">
              <a:ea typeface="楷体" panose="02010609060101010101" pitchFamily="49" charset="-122"/>
            </a:endParaRPr>
          </a:p>
          <a:p>
            <a:pPr algn="l"/>
            <a:r>
              <a:rPr lang="zh-CN" altLang="en-US" sz="1800" dirty="0">
                <a:ea typeface="楷体" panose="02010609060101010101" pitchFamily="49" charset="-122"/>
              </a:rPr>
              <a:t>变量数据通常选用</a:t>
            </a:r>
            <a:r>
              <a:rPr lang="en-US" altLang="zh-CN" sz="1800" dirty="0">
                <a:ea typeface="楷体" panose="02010609060101010101" pitchFamily="49" charset="-122"/>
              </a:rPr>
              <a:t>30</a:t>
            </a:r>
            <a:r>
              <a:rPr lang="zh-CN" altLang="en-US" sz="1800" dirty="0">
                <a:ea typeface="楷体" panose="02010609060101010101" pitchFamily="49" charset="-122"/>
              </a:rPr>
              <a:t>个数据进行过程能力研究；</a:t>
            </a:r>
            <a:endParaRPr lang="en-US" altLang="zh-CN" sz="1800" dirty="0">
              <a:ea typeface="楷体" panose="02010609060101010101" pitchFamily="49" charset="-122"/>
            </a:endParaRPr>
          </a:p>
          <a:p>
            <a:pPr algn="l"/>
            <a:r>
              <a:rPr lang="zh-CN" altLang="en-US" sz="1800" dirty="0">
                <a:ea typeface="楷体" pitchFamily="49" charset="-122"/>
              </a:rPr>
              <a:t>*某些情况下获得</a:t>
            </a:r>
            <a:r>
              <a:rPr lang="en-US" altLang="zh-CN" sz="1800" dirty="0">
                <a:ea typeface="楷体" pitchFamily="49" charset="-122"/>
              </a:rPr>
              <a:t>30</a:t>
            </a:r>
            <a:r>
              <a:rPr lang="zh-CN" altLang="en-US" sz="1800" dirty="0">
                <a:ea typeface="楷体" pitchFamily="49" charset="-122"/>
              </a:rPr>
              <a:t>个样本量是非常困难的，用</a:t>
            </a:r>
            <a:r>
              <a:rPr lang="en-US" altLang="zh-CN" sz="1800" dirty="0">
                <a:ea typeface="楷体" pitchFamily="49" charset="-122"/>
              </a:rPr>
              <a:t>t</a:t>
            </a:r>
            <a:r>
              <a:rPr lang="zh-CN" altLang="en-US" sz="1800" dirty="0">
                <a:ea typeface="楷体" pitchFamily="49" charset="-122"/>
              </a:rPr>
              <a:t>分布去实现</a:t>
            </a:r>
            <a:r>
              <a:rPr lang="en-US" altLang="zh-CN" sz="1800" dirty="0">
                <a:ea typeface="楷体" pitchFamily="49" charset="-122"/>
              </a:rPr>
              <a:t>5</a:t>
            </a:r>
            <a:r>
              <a:rPr lang="zh-CN" altLang="en-US" sz="1800" dirty="0">
                <a:ea typeface="楷体" pitchFamily="49" charset="-122"/>
              </a:rPr>
              <a:t>个</a:t>
            </a:r>
            <a:r>
              <a:rPr lang="en-US" altLang="zh-CN" sz="1800" dirty="0">
                <a:ea typeface="楷体" pitchFamily="49" charset="-122"/>
              </a:rPr>
              <a:t>~29</a:t>
            </a:r>
            <a:r>
              <a:rPr lang="zh-CN" altLang="en-US" sz="1800" dirty="0">
                <a:ea typeface="楷体" pitchFamily="49" charset="-122"/>
              </a:rPr>
              <a:t>个样本量的</a:t>
            </a:r>
            <a:r>
              <a:rPr lang="en-US" altLang="zh-CN" sz="1800" dirty="0" err="1">
                <a:ea typeface="楷体" pitchFamily="49" charset="-122"/>
              </a:rPr>
              <a:t>Cpk</a:t>
            </a:r>
            <a:r>
              <a:rPr lang="zh-CN" altLang="en-US" sz="1800" dirty="0">
                <a:ea typeface="楷体" pitchFamily="49" charset="-122"/>
              </a:rPr>
              <a:t>计算也是可行的。</a:t>
            </a:r>
            <a:endParaRPr lang="en-US" altLang="zh-CN" sz="1800" dirty="0">
              <a:ea typeface="楷体" pitchFamily="49" charset="-122"/>
            </a:endParaRPr>
          </a:p>
        </p:txBody>
      </p:sp>
    </p:spTree>
    <p:extLst>
      <p:ext uri="{BB962C8B-B14F-4D97-AF65-F5344CB8AC3E}">
        <p14:creationId xmlns:p14="http://schemas.microsoft.com/office/powerpoint/2010/main" val="3022889001"/>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32756"/>
            <a:ext cx="7772400" cy="540060"/>
          </a:xfrm>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575556" y="1988840"/>
            <a:ext cx="7992888" cy="2808312"/>
          </a:xfrm>
        </p:spPr>
        <p:txBody>
          <a:bodyPr/>
          <a:lstStyle/>
          <a:p>
            <a:pPr algn="l"/>
            <a:r>
              <a:rPr lang="en-US" altLang="zh-CN" sz="2000" dirty="0"/>
              <a:t>8.4</a:t>
            </a:r>
            <a:r>
              <a:rPr lang="zh-CN" altLang="en-US" sz="2000" dirty="0"/>
              <a:t>数据分析</a:t>
            </a:r>
            <a:endParaRPr lang="en-US" altLang="zh-CN" sz="2000" dirty="0"/>
          </a:p>
          <a:p>
            <a:pPr algn="l"/>
            <a:endParaRPr lang="en-US" altLang="zh-CN" sz="1800" dirty="0">
              <a:ea typeface="楷体" panose="02010609060101010101" pitchFamily="49" charset="-122"/>
            </a:endParaRPr>
          </a:p>
          <a:p>
            <a:pPr algn="l"/>
            <a:r>
              <a:rPr lang="zh-CN" altLang="en-US" sz="1800" dirty="0">
                <a:ea typeface="楷体" panose="02010609060101010101" pitchFamily="49" charset="-122"/>
              </a:rPr>
              <a:t>属性数据通常选用</a:t>
            </a:r>
            <a:r>
              <a:rPr lang="en-US" altLang="zh-CN" sz="1800" dirty="0">
                <a:ea typeface="楷体" panose="02010609060101010101" pitchFamily="49" charset="-122"/>
              </a:rPr>
              <a:t>59</a:t>
            </a:r>
            <a:r>
              <a:rPr lang="zh-CN" altLang="en-US" sz="1800" dirty="0">
                <a:ea typeface="楷体" panose="02010609060101010101" pitchFamily="49" charset="-122"/>
              </a:rPr>
              <a:t>个数据进行</a:t>
            </a:r>
            <a:r>
              <a:rPr lang="en-US" altLang="zh-CN" sz="1800" dirty="0">
                <a:ea typeface="楷体" panose="02010609060101010101" pitchFamily="49" charset="-122"/>
              </a:rPr>
              <a:t> pass/fail </a:t>
            </a:r>
            <a:r>
              <a:rPr lang="zh-CN" altLang="en-US" sz="1800" dirty="0">
                <a:ea typeface="楷体" panose="02010609060101010101" pitchFamily="49" charset="-122"/>
              </a:rPr>
              <a:t>判定，该样本量满足</a:t>
            </a:r>
            <a:r>
              <a:rPr lang="en-US" altLang="zh-CN" sz="1800" dirty="0">
                <a:ea typeface="楷体" panose="02010609060101010101" pitchFamily="49" charset="-122"/>
              </a:rPr>
              <a:t>95%</a:t>
            </a:r>
            <a:r>
              <a:rPr lang="zh-CN" altLang="en-US" sz="1800" dirty="0">
                <a:ea typeface="楷体" panose="02010609060101010101" pitchFamily="49" charset="-122"/>
              </a:rPr>
              <a:t>的置信度</a:t>
            </a:r>
            <a:r>
              <a:rPr lang="en-US" altLang="zh-CN" sz="1800" dirty="0">
                <a:ea typeface="楷体" panose="02010609060101010101" pitchFamily="49" charset="-122"/>
              </a:rPr>
              <a:t>(1-Alpha)</a:t>
            </a:r>
            <a:r>
              <a:rPr lang="zh-CN" altLang="en-US" sz="1800" dirty="0">
                <a:ea typeface="楷体" panose="02010609060101010101" pitchFamily="49" charset="-122"/>
              </a:rPr>
              <a:t>下检测结果具有</a:t>
            </a:r>
            <a:r>
              <a:rPr lang="en-US" altLang="zh-CN" sz="1800" dirty="0">
                <a:ea typeface="楷体" panose="02010609060101010101" pitchFamily="49" charset="-122"/>
              </a:rPr>
              <a:t>95%</a:t>
            </a:r>
            <a:r>
              <a:rPr lang="zh-CN" altLang="en-US" sz="1800" dirty="0">
                <a:ea typeface="楷体" panose="02010609060101010101" pitchFamily="49" charset="-122"/>
              </a:rPr>
              <a:t>的可靠度</a:t>
            </a:r>
            <a:r>
              <a:rPr lang="en-US" altLang="zh-CN" sz="1800" dirty="0">
                <a:ea typeface="楷体" panose="02010609060101010101" pitchFamily="49" charset="-122"/>
              </a:rPr>
              <a:t>(1-RQL)</a:t>
            </a:r>
          </a:p>
          <a:p>
            <a:pPr algn="l"/>
            <a:endParaRPr lang="en-US" altLang="zh-CN" sz="2000" dirty="0"/>
          </a:p>
          <a:p>
            <a:pPr algn="l"/>
            <a:r>
              <a:rPr lang="zh-CN" altLang="en-US" sz="2000" dirty="0"/>
              <a:t>数据分析应包括来自监视和测量的结果以及其他有关来源的数据，并至少包括以下方面的输入：</a:t>
            </a:r>
          </a:p>
          <a:p>
            <a:pPr algn="l"/>
            <a:r>
              <a:rPr lang="en-US" altLang="zh-CN" sz="2000" dirty="0"/>
              <a:t>a</a:t>
            </a:r>
            <a:r>
              <a:rPr lang="zh-CN" altLang="en-US" sz="2000" dirty="0"/>
              <a:t>） 反馈；</a:t>
            </a:r>
          </a:p>
        </p:txBody>
      </p:sp>
    </p:spTree>
    <p:extLst>
      <p:ext uri="{BB962C8B-B14F-4D97-AF65-F5344CB8AC3E}">
        <p14:creationId xmlns:p14="http://schemas.microsoft.com/office/powerpoint/2010/main" val="3079321205"/>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32756"/>
            <a:ext cx="7772400" cy="540060"/>
          </a:xfrm>
        </p:spPr>
        <p:txBody>
          <a:bodyPr/>
          <a:lstStyle/>
          <a:p>
            <a:r>
              <a:rPr lang="zh-CN" altLang="en-US" dirty="0"/>
              <a:t>属性数据样本量</a:t>
            </a:r>
          </a:p>
        </p:txBody>
      </p:sp>
      <p:pic>
        <p:nvPicPr>
          <p:cNvPr id="9" name="图片 8">
            <a:extLst>
              <a:ext uri="{FF2B5EF4-FFF2-40B4-BE49-F238E27FC236}">
                <a16:creationId xmlns:a16="http://schemas.microsoft.com/office/drawing/2014/main" xmlns="" id="{4574DEA3-50F6-4B52-9B6B-4073010BB132}"/>
              </a:ext>
            </a:extLst>
          </p:cNvPr>
          <p:cNvPicPr>
            <a:picLocks noChangeAspect="1"/>
          </p:cNvPicPr>
          <p:nvPr/>
        </p:nvPicPr>
        <p:blipFill>
          <a:blip r:embed="rId3"/>
          <a:stretch>
            <a:fillRect/>
          </a:stretch>
        </p:blipFill>
        <p:spPr>
          <a:xfrm>
            <a:off x="4356841" y="2048459"/>
            <a:ext cx="4360143" cy="3115787"/>
          </a:xfrm>
          <a:prstGeom prst="rect">
            <a:avLst/>
          </a:prstGeom>
        </p:spPr>
      </p:pic>
      <p:pic>
        <p:nvPicPr>
          <p:cNvPr id="10" name="图片 9">
            <a:extLst>
              <a:ext uri="{FF2B5EF4-FFF2-40B4-BE49-F238E27FC236}">
                <a16:creationId xmlns:a16="http://schemas.microsoft.com/office/drawing/2014/main" xmlns="" id="{2C9F5429-F8B9-47A2-990B-83BAEA0A1FF4}"/>
              </a:ext>
            </a:extLst>
          </p:cNvPr>
          <p:cNvPicPr>
            <a:picLocks noChangeAspect="1"/>
          </p:cNvPicPr>
          <p:nvPr/>
        </p:nvPicPr>
        <p:blipFill>
          <a:blip r:embed="rId4"/>
          <a:stretch>
            <a:fillRect/>
          </a:stretch>
        </p:blipFill>
        <p:spPr>
          <a:xfrm>
            <a:off x="462161" y="2048459"/>
            <a:ext cx="3816424" cy="3115787"/>
          </a:xfrm>
          <a:prstGeom prst="rect">
            <a:avLst/>
          </a:prstGeom>
        </p:spPr>
      </p:pic>
    </p:spTree>
    <p:extLst>
      <p:ext uri="{BB962C8B-B14F-4D97-AF65-F5344CB8AC3E}">
        <p14:creationId xmlns:p14="http://schemas.microsoft.com/office/powerpoint/2010/main" val="269383154"/>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32756"/>
            <a:ext cx="7772400" cy="540060"/>
          </a:xfrm>
        </p:spPr>
        <p:txBody>
          <a:bodyPr/>
          <a:lstStyle/>
          <a:p>
            <a:r>
              <a:rPr lang="zh-CN" altLang="en-US" dirty="0"/>
              <a:t>变量数据样本量</a:t>
            </a:r>
          </a:p>
        </p:txBody>
      </p:sp>
      <p:pic>
        <p:nvPicPr>
          <p:cNvPr id="3" name="图片 2">
            <a:extLst>
              <a:ext uri="{FF2B5EF4-FFF2-40B4-BE49-F238E27FC236}">
                <a16:creationId xmlns:a16="http://schemas.microsoft.com/office/drawing/2014/main" xmlns="" id="{83ECBD0D-8E61-4CC3-A4B0-3A633BA3FEBE}"/>
              </a:ext>
            </a:extLst>
          </p:cNvPr>
          <p:cNvPicPr>
            <a:picLocks noChangeAspect="1"/>
          </p:cNvPicPr>
          <p:nvPr/>
        </p:nvPicPr>
        <p:blipFill>
          <a:blip r:embed="rId3"/>
          <a:stretch>
            <a:fillRect/>
          </a:stretch>
        </p:blipFill>
        <p:spPr>
          <a:xfrm>
            <a:off x="107504" y="1772816"/>
            <a:ext cx="6048672" cy="2134472"/>
          </a:xfrm>
          <a:prstGeom prst="rect">
            <a:avLst/>
          </a:prstGeom>
        </p:spPr>
      </p:pic>
      <p:pic>
        <p:nvPicPr>
          <p:cNvPr id="4" name="图片 3">
            <a:extLst>
              <a:ext uri="{FF2B5EF4-FFF2-40B4-BE49-F238E27FC236}">
                <a16:creationId xmlns:a16="http://schemas.microsoft.com/office/drawing/2014/main" xmlns="" id="{4DE27729-71AE-4E9C-B0FF-54335CE9B0AC}"/>
              </a:ext>
            </a:extLst>
          </p:cNvPr>
          <p:cNvPicPr>
            <a:picLocks noChangeAspect="1"/>
          </p:cNvPicPr>
          <p:nvPr/>
        </p:nvPicPr>
        <p:blipFill>
          <a:blip r:embed="rId4"/>
          <a:stretch>
            <a:fillRect/>
          </a:stretch>
        </p:blipFill>
        <p:spPr>
          <a:xfrm>
            <a:off x="4549033" y="3555134"/>
            <a:ext cx="4559489" cy="3258242"/>
          </a:xfrm>
          <a:prstGeom prst="rect">
            <a:avLst/>
          </a:prstGeom>
        </p:spPr>
      </p:pic>
    </p:spTree>
    <p:extLst>
      <p:ext uri="{BB962C8B-B14F-4D97-AF65-F5344CB8AC3E}">
        <p14:creationId xmlns:p14="http://schemas.microsoft.com/office/powerpoint/2010/main" val="248636515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232756"/>
            <a:ext cx="7772400" cy="828092"/>
          </a:xfrm>
        </p:spPr>
        <p:txBody>
          <a:bodyPr/>
          <a:lstStyle/>
          <a:p>
            <a:r>
              <a:rPr lang="zh-CN" altLang="en-US" dirty="0"/>
              <a:t>变量数据样本量</a:t>
            </a:r>
            <a:r>
              <a:rPr lang="en-US" altLang="zh-CN" dirty="0"/>
              <a:t/>
            </a:r>
            <a:br>
              <a:rPr lang="en-US" altLang="zh-CN" dirty="0"/>
            </a:br>
            <a:r>
              <a:rPr lang="zh-CN" altLang="en-US" sz="2000" dirty="0">
                <a:latin typeface="Arial" panose="020B0604020202020204" pitchFamily="34" charset="0"/>
                <a:ea typeface="楷体" panose="02010609060101010101" pitchFamily="49" charset="-122"/>
                <a:cs typeface="Arial" panose="020B0604020202020204" pitchFamily="34" charset="0"/>
              </a:rPr>
              <a:t>基于规格界限的</a:t>
            </a:r>
            <a:r>
              <a:rPr lang="en-US" altLang="zh-CN" sz="2000" dirty="0">
                <a:latin typeface="+mn-lt"/>
                <a:ea typeface="楷体" panose="02010609060101010101" pitchFamily="49" charset="-122"/>
                <a:cs typeface="Arial" panose="020B0604020202020204" pitchFamily="34" charset="0"/>
              </a:rPr>
              <a:t>AQL</a:t>
            </a:r>
            <a:r>
              <a:rPr lang="zh-CN" altLang="en-US" sz="2000" dirty="0">
                <a:latin typeface="+mn-lt"/>
                <a:ea typeface="楷体" panose="02010609060101010101" pitchFamily="49" charset="-122"/>
                <a:cs typeface="Arial" panose="020B0604020202020204" pitchFamily="34" charset="0"/>
              </a:rPr>
              <a:t>和</a:t>
            </a:r>
            <a:r>
              <a:rPr lang="en-US" altLang="zh-CN" sz="2000" dirty="0">
                <a:latin typeface="+mn-lt"/>
                <a:ea typeface="楷体" panose="02010609060101010101" pitchFamily="49" charset="-122"/>
                <a:cs typeface="Arial" panose="020B0604020202020204" pitchFamily="34" charset="0"/>
              </a:rPr>
              <a:t>LTPD</a:t>
            </a:r>
            <a:r>
              <a:rPr lang="zh-CN" altLang="en-US" sz="2000" dirty="0">
                <a:latin typeface="Arial" panose="020B0604020202020204" pitchFamily="34" charset="0"/>
                <a:ea typeface="楷体" panose="02010609060101010101" pitchFamily="49" charset="-122"/>
                <a:cs typeface="Arial" panose="020B0604020202020204" pitchFamily="34" charset="0"/>
              </a:rPr>
              <a:t>值的变量抽样计划</a:t>
            </a:r>
            <a:endParaRPr lang="zh-CN" altLang="en-US" dirty="0">
              <a:latin typeface="Arial" panose="020B0604020202020204" pitchFamily="34" charset="0"/>
              <a:ea typeface="楷体" panose="02010609060101010101" pitchFamily="49" charset="-122"/>
              <a:cs typeface="Arial" panose="020B0604020202020204" pitchFamily="34" charset="0"/>
            </a:endParaRPr>
          </a:p>
        </p:txBody>
      </p:sp>
      <p:pic>
        <p:nvPicPr>
          <p:cNvPr id="5" name="图片 4">
            <a:extLst>
              <a:ext uri="{FF2B5EF4-FFF2-40B4-BE49-F238E27FC236}">
                <a16:creationId xmlns:a16="http://schemas.microsoft.com/office/drawing/2014/main" xmlns="" id="{15CB4747-EC1A-4129-B8CB-A1479F1FC515}"/>
              </a:ext>
            </a:extLst>
          </p:cNvPr>
          <p:cNvPicPr>
            <a:picLocks noChangeAspect="1"/>
          </p:cNvPicPr>
          <p:nvPr/>
        </p:nvPicPr>
        <p:blipFill>
          <a:blip r:embed="rId3"/>
          <a:stretch>
            <a:fillRect/>
          </a:stretch>
        </p:blipFill>
        <p:spPr>
          <a:xfrm>
            <a:off x="219015" y="2420888"/>
            <a:ext cx="3992945" cy="3447517"/>
          </a:xfrm>
          <a:prstGeom prst="rect">
            <a:avLst/>
          </a:prstGeom>
        </p:spPr>
      </p:pic>
      <p:pic>
        <p:nvPicPr>
          <p:cNvPr id="6" name="图片 5">
            <a:extLst>
              <a:ext uri="{FF2B5EF4-FFF2-40B4-BE49-F238E27FC236}">
                <a16:creationId xmlns:a16="http://schemas.microsoft.com/office/drawing/2014/main" xmlns="" id="{87BBFEFE-063E-4647-9E71-A42226D8AB76}"/>
              </a:ext>
            </a:extLst>
          </p:cNvPr>
          <p:cNvPicPr>
            <a:picLocks noChangeAspect="1"/>
          </p:cNvPicPr>
          <p:nvPr/>
        </p:nvPicPr>
        <p:blipFill>
          <a:blip r:embed="rId4"/>
          <a:stretch>
            <a:fillRect/>
          </a:stretch>
        </p:blipFill>
        <p:spPr>
          <a:xfrm>
            <a:off x="4211960" y="2420888"/>
            <a:ext cx="4824355" cy="3447517"/>
          </a:xfrm>
          <a:prstGeom prst="rect">
            <a:avLst/>
          </a:prstGeom>
        </p:spPr>
      </p:pic>
    </p:spTree>
    <p:extLst>
      <p:ext uri="{BB962C8B-B14F-4D97-AF65-F5344CB8AC3E}">
        <p14:creationId xmlns:p14="http://schemas.microsoft.com/office/powerpoint/2010/main" val="2434587197"/>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1BAF4CBE-5F63-4C95-B77C-40C05E6EBDA9}"/>
              </a:ext>
            </a:extLst>
          </p:cNvPr>
          <p:cNvPicPr>
            <a:picLocks noChangeAspect="1"/>
          </p:cNvPicPr>
          <p:nvPr/>
        </p:nvPicPr>
        <p:blipFill>
          <a:blip r:embed="rId3"/>
          <a:stretch>
            <a:fillRect/>
          </a:stretch>
        </p:blipFill>
        <p:spPr>
          <a:xfrm>
            <a:off x="266099" y="1770647"/>
            <a:ext cx="8611801" cy="5085184"/>
          </a:xfrm>
          <a:prstGeom prst="rect">
            <a:avLst/>
          </a:prstGeom>
        </p:spPr>
      </p:pic>
      <p:sp>
        <p:nvSpPr>
          <p:cNvPr id="11" name="标题 1">
            <a:extLst>
              <a:ext uri="{FF2B5EF4-FFF2-40B4-BE49-F238E27FC236}">
                <a16:creationId xmlns:a16="http://schemas.microsoft.com/office/drawing/2014/main" xmlns="" id="{2DB39451-D67B-46EE-9471-7051ABD7F197}"/>
              </a:ext>
            </a:extLst>
          </p:cNvPr>
          <p:cNvSpPr>
            <a:spLocks noGrp="1"/>
          </p:cNvSpPr>
          <p:nvPr>
            <p:ph type="ctrTitle"/>
          </p:nvPr>
        </p:nvSpPr>
        <p:spPr>
          <a:xfrm>
            <a:off x="755576" y="1232756"/>
            <a:ext cx="7772400" cy="540060"/>
          </a:xfrm>
        </p:spPr>
        <p:txBody>
          <a:bodyPr/>
          <a:lstStyle/>
          <a:p>
            <a:r>
              <a:rPr lang="en-US" altLang="zh-CN" dirty="0"/>
              <a:t>AQL</a:t>
            </a:r>
            <a:r>
              <a:rPr lang="zh-CN" altLang="en-US" dirty="0"/>
              <a:t>、</a:t>
            </a:r>
            <a:r>
              <a:rPr lang="en-US" altLang="zh-CN" dirty="0"/>
              <a:t>RQL</a:t>
            </a:r>
            <a:endParaRPr lang="zh-CN" altLang="en-US" dirty="0"/>
          </a:p>
        </p:txBody>
      </p:sp>
    </p:spTree>
    <p:extLst>
      <p:ext uri="{BB962C8B-B14F-4D97-AF65-F5344CB8AC3E}">
        <p14:creationId xmlns:p14="http://schemas.microsoft.com/office/powerpoint/2010/main" val="3508740450"/>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196752"/>
            <a:ext cx="7772400" cy="504056"/>
          </a:xfrm>
        </p:spPr>
        <p:txBody>
          <a:bodyPr/>
          <a:lstStyle/>
          <a:p>
            <a:r>
              <a:rPr lang="zh-CN" altLang="en-US" dirty="0"/>
              <a:t>统计过程控制</a:t>
            </a:r>
          </a:p>
        </p:txBody>
      </p:sp>
      <p:sp>
        <p:nvSpPr>
          <p:cNvPr id="6" name="副标题 2">
            <a:extLst>
              <a:ext uri="{FF2B5EF4-FFF2-40B4-BE49-F238E27FC236}">
                <a16:creationId xmlns:a16="http://schemas.microsoft.com/office/drawing/2014/main" xmlns="" id="{A1A55123-0DBD-46AA-82E0-FF67B1D692A8}"/>
              </a:ext>
            </a:extLst>
          </p:cNvPr>
          <p:cNvSpPr txBox="1">
            <a:spLocks/>
          </p:cNvSpPr>
          <p:nvPr/>
        </p:nvSpPr>
        <p:spPr>
          <a:xfrm>
            <a:off x="611560" y="1700808"/>
            <a:ext cx="7992888" cy="5112568"/>
          </a:xfrm>
          <a:prstGeom prst="rect">
            <a:avLst/>
          </a:prstGeom>
        </p:spPr>
        <p:txBody>
          <a:bodyPr/>
          <a:lstStyle>
            <a:lvl1pPr indent="0">
              <a:spcBef>
                <a:spcPct val="20000"/>
              </a:spcBef>
              <a:buFont typeface="Arial" pitchFamily="34" charset="0"/>
              <a:buNone/>
              <a:defRPr sz="2400" b="0">
                <a:solidFill>
                  <a:schemeClr val="bg1">
                    <a:lumMod val="50000"/>
                  </a:schemeClr>
                </a:solidFill>
                <a:latin typeface="Times New Roman" pitchFamily="18" charset="0"/>
                <a:cs typeface="Times New Roman" pitchFamily="18" charset="0"/>
              </a:defRPr>
            </a:lvl1pPr>
            <a:lvl2pPr indent="0" algn="ctr">
              <a:spcBef>
                <a:spcPct val="20000"/>
              </a:spcBef>
              <a:buFont typeface="Arial" pitchFamily="34" charset="0"/>
              <a:buNone/>
              <a:defRPr sz="2800">
                <a:solidFill>
                  <a:schemeClr val="tx1">
                    <a:tint val="75000"/>
                  </a:schemeClr>
                </a:solidFill>
              </a:defRPr>
            </a:lvl2pPr>
            <a:lvl3pPr indent="0" algn="ctr">
              <a:spcBef>
                <a:spcPct val="20000"/>
              </a:spcBef>
              <a:buFont typeface="Arial" pitchFamily="34" charset="0"/>
              <a:buNone/>
              <a:defRPr sz="2400">
                <a:solidFill>
                  <a:schemeClr val="tx1">
                    <a:tint val="75000"/>
                  </a:schemeClr>
                </a:solidFill>
              </a:defRPr>
            </a:lvl3pPr>
            <a:lvl4pPr indent="0" algn="ctr">
              <a:spcBef>
                <a:spcPct val="20000"/>
              </a:spcBef>
              <a:buFont typeface="Arial" pitchFamily="34" charset="0"/>
              <a:buNone/>
              <a:defRPr sz="2000">
                <a:solidFill>
                  <a:schemeClr val="tx1">
                    <a:tint val="75000"/>
                  </a:schemeClr>
                </a:solidFill>
              </a:defRPr>
            </a:lvl4pPr>
            <a:lvl5pPr indent="0" algn="ctr">
              <a:spcBef>
                <a:spcPct val="20000"/>
              </a:spcBef>
              <a:buFont typeface="Arial" pitchFamily="34" charset="0"/>
              <a:buNone/>
              <a:defRPr sz="2000">
                <a:solidFill>
                  <a:schemeClr val="tx1">
                    <a:tint val="75000"/>
                  </a:schemeClr>
                </a:solidFill>
              </a:defRPr>
            </a:lvl5pPr>
            <a:lvl6pPr indent="0" algn="ctr">
              <a:spcBef>
                <a:spcPct val="20000"/>
              </a:spcBef>
              <a:buFont typeface="Arial" pitchFamily="34" charset="0"/>
              <a:buNone/>
              <a:defRPr sz="2000">
                <a:solidFill>
                  <a:schemeClr val="tx1">
                    <a:tint val="75000"/>
                  </a:schemeClr>
                </a:solidFill>
              </a:defRPr>
            </a:lvl6pPr>
            <a:lvl7pPr indent="0" algn="ctr">
              <a:spcBef>
                <a:spcPct val="20000"/>
              </a:spcBef>
              <a:buFont typeface="Arial" pitchFamily="34" charset="0"/>
              <a:buNone/>
              <a:defRPr sz="2000">
                <a:solidFill>
                  <a:schemeClr val="tx1">
                    <a:tint val="75000"/>
                  </a:schemeClr>
                </a:solidFill>
              </a:defRPr>
            </a:lvl7pPr>
            <a:lvl8pPr indent="0" algn="ctr">
              <a:spcBef>
                <a:spcPct val="20000"/>
              </a:spcBef>
              <a:buFont typeface="Arial" pitchFamily="34" charset="0"/>
              <a:buNone/>
              <a:defRPr sz="2000">
                <a:solidFill>
                  <a:schemeClr val="tx1">
                    <a:tint val="75000"/>
                  </a:schemeClr>
                </a:solidFill>
              </a:defRPr>
            </a:lvl8pPr>
            <a:lvl9pPr indent="0" algn="ctr">
              <a:spcBef>
                <a:spcPct val="20000"/>
              </a:spcBef>
              <a:buFont typeface="Arial" pitchFamily="34" charset="0"/>
              <a:buNone/>
              <a:defRPr sz="2000">
                <a:solidFill>
                  <a:schemeClr val="tx1">
                    <a:tint val="75000"/>
                  </a:schemeClr>
                </a:solidFill>
              </a:defRPr>
            </a:lvl9pPr>
          </a:lstStyle>
          <a:p>
            <a:pPr marL="342900" indent="-342900" algn="just">
              <a:buFont typeface="Wingdings" pitchFamily="2" charset="2"/>
              <a:buChar char="p"/>
            </a:pPr>
            <a:r>
              <a:rPr lang="zh-CN" altLang="en-US" sz="2000" dirty="0">
                <a:ea typeface="楷体" pitchFamily="49" charset="-122"/>
              </a:rPr>
              <a:t>过程不稳定时的初始控制限设定</a:t>
            </a:r>
            <a:r>
              <a:rPr lang="zh-CN" altLang="en-US" sz="2000" dirty="0">
                <a:ea typeface="楷体" pitchFamily="49" charset="-122"/>
                <a:sym typeface="Wingdings" pitchFamily="2" charset="2"/>
              </a:rPr>
              <a:t>：</a:t>
            </a:r>
            <a:endParaRPr lang="en-US" altLang="zh-CN" sz="2000" dirty="0">
              <a:ea typeface="楷体" pitchFamily="49" charset="-122"/>
              <a:sym typeface="Wingdings" pitchFamily="2" charset="2"/>
            </a:endParaRPr>
          </a:p>
          <a:p>
            <a:pPr marL="800100" lvl="1" indent="-342900" algn="just">
              <a:buFont typeface="Arial" pitchFamily="34" charset="0"/>
              <a:buChar char="•"/>
            </a:pPr>
            <a:r>
              <a:rPr lang="zh-CN" altLang="en-US" sz="2000" dirty="0">
                <a:latin typeface="Times New Roman" pitchFamily="18" charset="0"/>
                <a:ea typeface="楷体" pitchFamily="49" charset="-122"/>
                <a:cs typeface="Times New Roman" pitchFamily="18" charset="0"/>
              </a:rPr>
              <a:t>关键工序：公差的</a:t>
            </a:r>
            <a:r>
              <a:rPr lang="en-US" altLang="zh-CN" sz="2000" dirty="0">
                <a:latin typeface="Times New Roman" pitchFamily="18" charset="0"/>
                <a:ea typeface="楷体" pitchFamily="49" charset="-122"/>
                <a:cs typeface="Times New Roman" pitchFamily="18" charset="0"/>
              </a:rPr>
              <a:t>60%</a:t>
            </a:r>
            <a:r>
              <a:rPr lang="zh-CN" altLang="en-US" sz="2000" dirty="0">
                <a:latin typeface="Times New Roman" pitchFamily="18" charset="0"/>
                <a:ea typeface="楷体" pitchFamily="49" charset="-122"/>
                <a:cs typeface="Times New Roman" pitchFamily="18" charset="0"/>
              </a:rPr>
              <a:t>；</a:t>
            </a:r>
            <a:endParaRPr lang="en-US" altLang="zh-CN" sz="2000" dirty="0">
              <a:latin typeface="Times New Roman" pitchFamily="18" charset="0"/>
              <a:ea typeface="楷体" pitchFamily="49" charset="-122"/>
              <a:cs typeface="Times New Roman" pitchFamily="18" charset="0"/>
            </a:endParaRPr>
          </a:p>
          <a:p>
            <a:pPr marL="800100" lvl="1" indent="-342900" algn="just">
              <a:buFont typeface="Arial" pitchFamily="34" charset="0"/>
              <a:buChar char="•"/>
            </a:pPr>
            <a:r>
              <a:rPr lang="zh-CN" altLang="en-US" sz="2000" dirty="0">
                <a:latin typeface="Times New Roman" pitchFamily="18" charset="0"/>
                <a:ea typeface="楷体" pitchFamily="49" charset="-122"/>
                <a:cs typeface="Times New Roman" pitchFamily="18" charset="0"/>
              </a:rPr>
              <a:t>一般工序：公差的</a:t>
            </a:r>
            <a:r>
              <a:rPr lang="en-US" altLang="zh-CN" sz="2000" dirty="0">
                <a:latin typeface="Times New Roman" pitchFamily="18" charset="0"/>
                <a:ea typeface="楷体" pitchFamily="49" charset="-122"/>
                <a:cs typeface="Times New Roman" pitchFamily="18" charset="0"/>
              </a:rPr>
              <a:t>75%</a:t>
            </a:r>
          </a:p>
          <a:p>
            <a:pPr marL="342900" indent="-342900" algn="just">
              <a:buFont typeface="Wingdings" pitchFamily="2" charset="2"/>
              <a:buChar char="p"/>
            </a:pPr>
            <a:r>
              <a:rPr lang="en-US" altLang="zh-CN" sz="2000" dirty="0">
                <a:ea typeface="楷体" pitchFamily="49" charset="-122"/>
              </a:rPr>
              <a:t>6σ(</a:t>
            </a:r>
            <a:r>
              <a:rPr lang="zh-CN" altLang="en-US" sz="2000" dirty="0">
                <a:ea typeface="楷体" pitchFamily="49" charset="-122"/>
              </a:rPr>
              <a:t>偏移</a:t>
            </a:r>
            <a:r>
              <a:rPr lang="en-US" altLang="zh-CN" sz="2000" dirty="0">
                <a:ea typeface="楷体" pitchFamily="49" charset="-122"/>
              </a:rPr>
              <a:t>1.5)</a:t>
            </a:r>
            <a:r>
              <a:rPr lang="zh-CN" altLang="en-US" sz="2000" dirty="0">
                <a:ea typeface="楷体" pitchFamily="49" charset="-122"/>
              </a:rPr>
              <a:t>与</a:t>
            </a:r>
            <a:r>
              <a:rPr lang="en-US" altLang="zh-CN" sz="2000" dirty="0">
                <a:ea typeface="楷体" pitchFamily="49" charset="-122"/>
              </a:rPr>
              <a:t>DPPM</a:t>
            </a:r>
            <a:r>
              <a:rPr lang="zh-CN" altLang="en-US" sz="2000" dirty="0">
                <a:ea typeface="楷体" pitchFamily="49" charset="-122"/>
              </a:rPr>
              <a:t>对照表：</a:t>
            </a:r>
            <a:endParaRPr lang="en-US" altLang="zh-CN" sz="2000" dirty="0">
              <a:ea typeface="楷体" pitchFamily="49" charset="-122"/>
            </a:endParaRPr>
          </a:p>
          <a:p>
            <a:pPr marL="800100" lvl="1" indent="-342900" algn="just">
              <a:buFont typeface="Arial" pitchFamily="34" charset="0"/>
              <a:buChar char="•"/>
            </a:pPr>
            <a:r>
              <a:rPr lang="en-US" altLang="zh-CN" sz="2000" dirty="0">
                <a:latin typeface="Times New Roman" pitchFamily="18" charset="0"/>
                <a:ea typeface="楷体" pitchFamily="49" charset="-122"/>
                <a:cs typeface="Times New Roman" pitchFamily="18" charset="0"/>
              </a:rPr>
              <a:t>2.5σ=158650DPPM =0.33Cpk</a:t>
            </a:r>
          </a:p>
          <a:p>
            <a:pPr marL="800100" lvl="1" indent="-342900" algn="just">
              <a:buFont typeface="Arial" pitchFamily="34" charset="0"/>
              <a:buChar char="•"/>
            </a:pPr>
            <a:r>
              <a:rPr lang="en-US" altLang="zh-CN" sz="2000" dirty="0">
                <a:latin typeface="Times New Roman" pitchFamily="18" charset="0"/>
                <a:ea typeface="楷体" pitchFamily="49" charset="-122"/>
                <a:cs typeface="Times New Roman" pitchFamily="18" charset="0"/>
              </a:rPr>
              <a:t>3.5σ=22750DPPM=0.66Cpk</a:t>
            </a:r>
          </a:p>
          <a:p>
            <a:pPr marL="800100" lvl="1" indent="-342900" algn="just">
              <a:buFont typeface="Arial" pitchFamily="34" charset="0"/>
              <a:buChar char="•"/>
            </a:pPr>
            <a:r>
              <a:rPr lang="en-US" altLang="zh-CN" sz="2000" dirty="0">
                <a:latin typeface="Times New Roman" pitchFamily="18" charset="0"/>
                <a:ea typeface="楷体" pitchFamily="49" charset="-122"/>
                <a:cs typeface="Times New Roman" pitchFamily="18" charset="0"/>
              </a:rPr>
              <a:t>4.0σ=6209DPPM=0.83Cpk</a:t>
            </a:r>
          </a:p>
          <a:p>
            <a:pPr marL="800100" lvl="1" indent="-342900" algn="just">
              <a:buFont typeface="Arial" pitchFamily="34" charset="0"/>
              <a:buChar char="•"/>
            </a:pPr>
            <a:r>
              <a:rPr lang="en-US" altLang="zh-CN" sz="2000" dirty="0">
                <a:latin typeface="Times New Roman" pitchFamily="18" charset="0"/>
                <a:ea typeface="楷体" pitchFamily="49" charset="-122"/>
                <a:cs typeface="Times New Roman" pitchFamily="18" charset="0"/>
              </a:rPr>
              <a:t>4.5σ=1350DPPM=1Cpk</a:t>
            </a:r>
          </a:p>
          <a:p>
            <a:pPr marL="800100" lvl="1" indent="-342900" algn="just">
              <a:buFont typeface="Arial" pitchFamily="34" charset="0"/>
              <a:buChar char="•"/>
            </a:pPr>
            <a:r>
              <a:rPr lang="en-US" altLang="zh-CN" sz="2000" dirty="0">
                <a:latin typeface="Times New Roman" pitchFamily="18" charset="0"/>
                <a:ea typeface="楷体" pitchFamily="49" charset="-122"/>
                <a:cs typeface="Times New Roman" pitchFamily="18" charset="0"/>
              </a:rPr>
              <a:t>5.0σ=232DPPM=1.16Cpk</a:t>
            </a:r>
          </a:p>
          <a:p>
            <a:pPr marL="800100" lvl="1" indent="-342900" algn="just">
              <a:buFont typeface="Arial" pitchFamily="34" charset="0"/>
              <a:buChar char="•"/>
            </a:pPr>
            <a:r>
              <a:rPr lang="en-US" altLang="zh-CN" sz="2000" dirty="0">
                <a:latin typeface="Times New Roman" pitchFamily="18" charset="0"/>
                <a:ea typeface="楷体" pitchFamily="49" charset="-122"/>
                <a:cs typeface="Times New Roman" pitchFamily="18" charset="0"/>
              </a:rPr>
              <a:t>5.5σ=31.5DPPM=1.33Cpk</a:t>
            </a:r>
          </a:p>
          <a:p>
            <a:pPr marL="800100" lvl="1" indent="-342900" algn="just">
              <a:buFont typeface="Arial" pitchFamily="34" charset="0"/>
              <a:buChar char="•"/>
            </a:pPr>
            <a:r>
              <a:rPr lang="en-US" altLang="zh-CN" sz="2000" dirty="0">
                <a:latin typeface="Times New Roman" pitchFamily="18" charset="0"/>
                <a:ea typeface="楷体" pitchFamily="49" charset="-122"/>
                <a:cs typeface="Times New Roman" pitchFamily="18" charset="0"/>
              </a:rPr>
              <a:t>6.0σ=3.4DPPM=1.5Cpk</a:t>
            </a:r>
          </a:p>
          <a:p>
            <a:pPr marL="342900" lvl="1" indent="-342900" algn="just">
              <a:buFont typeface="Wingdings" pitchFamily="2" charset="2"/>
              <a:buChar char="p"/>
            </a:pPr>
            <a:r>
              <a:rPr lang="en-US" altLang="zh-CN" sz="2000" dirty="0" err="1">
                <a:solidFill>
                  <a:schemeClr val="bg1">
                    <a:lumMod val="50000"/>
                  </a:schemeClr>
                </a:solidFill>
                <a:latin typeface="Times New Roman" pitchFamily="18" charset="0"/>
                <a:ea typeface="楷体" pitchFamily="49" charset="-122"/>
                <a:cs typeface="Times New Roman" pitchFamily="18" charset="0"/>
              </a:rPr>
              <a:t>Cpk</a:t>
            </a:r>
            <a:r>
              <a:rPr lang="zh-CN" altLang="en-US" sz="2000" dirty="0">
                <a:solidFill>
                  <a:schemeClr val="bg1">
                    <a:lumMod val="50000"/>
                  </a:schemeClr>
                </a:solidFill>
                <a:latin typeface="Times New Roman" pitchFamily="18" charset="0"/>
                <a:ea typeface="楷体" pitchFamily="49" charset="-122"/>
                <a:cs typeface="Times New Roman" pitchFamily="18" charset="0"/>
              </a:rPr>
              <a:t>过程能力研究：通常每个月评价一次过程能力。</a:t>
            </a:r>
            <a:endParaRPr lang="en-US" altLang="zh-CN" sz="2000" dirty="0">
              <a:solidFill>
                <a:schemeClr val="bg1">
                  <a:lumMod val="50000"/>
                </a:schemeClr>
              </a:solidFill>
              <a:latin typeface="Times New Roman" pitchFamily="18" charset="0"/>
              <a:ea typeface="楷体" pitchFamily="49" charset="-122"/>
              <a:cs typeface="Times New Roman" pitchFamily="18" charset="0"/>
            </a:endParaRPr>
          </a:p>
          <a:p>
            <a:pPr marL="342900" lvl="1" indent="-342900" algn="just">
              <a:buFont typeface="Wingdings" pitchFamily="2" charset="2"/>
              <a:buChar char="p"/>
            </a:pPr>
            <a:r>
              <a:rPr lang="en-US" altLang="zh-CN" sz="2000" dirty="0">
                <a:solidFill>
                  <a:schemeClr val="bg1">
                    <a:lumMod val="50000"/>
                  </a:schemeClr>
                </a:solidFill>
                <a:latin typeface="Times New Roman" pitchFamily="18" charset="0"/>
                <a:ea typeface="楷体" pitchFamily="49" charset="-122"/>
                <a:cs typeface="Times New Roman" pitchFamily="18" charset="0"/>
              </a:rPr>
              <a:t>SPC</a:t>
            </a:r>
            <a:r>
              <a:rPr lang="zh-CN" altLang="en-US" sz="2000" dirty="0">
                <a:solidFill>
                  <a:schemeClr val="bg1">
                    <a:lumMod val="50000"/>
                  </a:schemeClr>
                </a:solidFill>
                <a:latin typeface="Times New Roman" pitchFamily="18" charset="0"/>
                <a:ea typeface="楷体" pitchFamily="49" charset="-122"/>
                <a:cs typeface="Times New Roman" pitchFamily="18" charset="0"/>
              </a:rPr>
              <a:t>过程控制：应动态、及时。</a:t>
            </a:r>
            <a:r>
              <a:rPr lang="en-US" altLang="zh-CN" sz="2000" dirty="0">
                <a:solidFill>
                  <a:schemeClr val="bg1">
                    <a:lumMod val="50000"/>
                  </a:schemeClr>
                </a:solidFill>
                <a:latin typeface="Times New Roman" pitchFamily="18" charset="0"/>
                <a:ea typeface="楷体" pitchFamily="49" charset="-122"/>
                <a:cs typeface="Times New Roman" pitchFamily="18" charset="0"/>
              </a:rPr>
              <a:t>8</a:t>
            </a:r>
            <a:r>
              <a:rPr lang="zh-CN" altLang="en-US" sz="2000" dirty="0">
                <a:solidFill>
                  <a:schemeClr val="bg1">
                    <a:lumMod val="50000"/>
                  </a:schemeClr>
                </a:solidFill>
                <a:latin typeface="Times New Roman" pitchFamily="18" charset="0"/>
                <a:ea typeface="楷体" pitchFamily="49" charset="-122"/>
                <a:cs typeface="Times New Roman" pitchFamily="18" charset="0"/>
              </a:rPr>
              <a:t>条判异原则，应依据过程情况而定。通常选取</a:t>
            </a:r>
            <a:r>
              <a:rPr lang="en-US" altLang="zh-CN" sz="2000" dirty="0">
                <a:solidFill>
                  <a:schemeClr val="bg1">
                    <a:lumMod val="50000"/>
                  </a:schemeClr>
                </a:solidFill>
                <a:latin typeface="Times New Roman" pitchFamily="18" charset="0"/>
                <a:ea typeface="楷体" pitchFamily="49" charset="-122"/>
                <a:cs typeface="Times New Roman" pitchFamily="18" charset="0"/>
              </a:rPr>
              <a:t>1~3</a:t>
            </a:r>
            <a:r>
              <a:rPr lang="zh-CN" altLang="en-US" sz="2000" dirty="0">
                <a:solidFill>
                  <a:schemeClr val="bg1">
                    <a:lumMod val="50000"/>
                  </a:schemeClr>
                </a:solidFill>
                <a:latin typeface="Times New Roman" pitchFamily="18" charset="0"/>
                <a:ea typeface="楷体" pitchFamily="49" charset="-122"/>
                <a:cs typeface="Times New Roman" pitchFamily="18" charset="0"/>
              </a:rPr>
              <a:t>条。</a:t>
            </a:r>
            <a:endParaRPr lang="en-US" altLang="zh-CN" sz="2000" dirty="0">
              <a:ea typeface="楷体" pitchFamily="49" charset="-122"/>
            </a:endParaRPr>
          </a:p>
          <a:p>
            <a:pPr marL="342900" indent="-342900" algn="just">
              <a:buFont typeface="Arial" pitchFamily="34" charset="0"/>
              <a:buChar char="•"/>
            </a:pPr>
            <a:endParaRPr lang="en-US" altLang="zh-CN" sz="2000" dirty="0">
              <a:ea typeface="楷体" pitchFamily="49" charset="-122"/>
            </a:endParaRPr>
          </a:p>
        </p:txBody>
      </p:sp>
    </p:spTree>
    <p:extLst>
      <p:ext uri="{BB962C8B-B14F-4D97-AF65-F5344CB8AC3E}">
        <p14:creationId xmlns:p14="http://schemas.microsoft.com/office/powerpoint/2010/main" val="1500056733"/>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340768"/>
            <a:ext cx="7772400" cy="576064"/>
          </a:xfrm>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611560" y="1916832"/>
            <a:ext cx="7992888" cy="4608512"/>
          </a:xfrm>
        </p:spPr>
        <p:txBody>
          <a:bodyPr/>
          <a:lstStyle/>
          <a:p>
            <a:pPr algn="l"/>
            <a:r>
              <a:rPr lang="en-US" altLang="zh-CN" sz="2400" dirty="0"/>
              <a:t>8.4</a:t>
            </a:r>
            <a:r>
              <a:rPr lang="zh-CN" altLang="en-US" sz="2400" dirty="0"/>
              <a:t>数据分析</a:t>
            </a:r>
            <a:endParaRPr lang="en-US" altLang="zh-CN" sz="2400" dirty="0"/>
          </a:p>
          <a:p>
            <a:pPr algn="l"/>
            <a:r>
              <a:rPr lang="en-US" altLang="zh-CN" sz="2400" dirty="0"/>
              <a:t>b</a:t>
            </a:r>
            <a:r>
              <a:rPr lang="zh-CN" altLang="en-US" sz="2400" dirty="0"/>
              <a:t>） 与产品要求的符合性；</a:t>
            </a:r>
          </a:p>
          <a:p>
            <a:pPr algn="l"/>
            <a:r>
              <a:rPr lang="en-US" altLang="zh-CN" sz="2400" dirty="0"/>
              <a:t>c</a:t>
            </a:r>
            <a:r>
              <a:rPr lang="zh-CN" altLang="en-US" sz="2400" dirty="0"/>
              <a:t>） 过程和产品的特性及趋势，包括改进的机会；</a:t>
            </a:r>
          </a:p>
          <a:p>
            <a:pPr algn="l"/>
            <a:r>
              <a:rPr lang="en-US" altLang="zh-CN" sz="2400" dirty="0"/>
              <a:t>d</a:t>
            </a:r>
            <a:r>
              <a:rPr lang="zh-CN" altLang="en-US" sz="2400" dirty="0"/>
              <a:t>） 供方；</a:t>
            </a:r>
          </a:p>
          <a:p>
            <a:pPr algn="l"/>
            <a:r>
              <a:rPr lang="en-US" altLang="zh-CN" sz="2400" dirty="0"/>
              <a:t>e</a:t>
            </a:r>
            <a:r>
              <a:rPr lang="zh-CN" altLang="en-US" sz="2400" dirty="0"/>
              <a:t>） 审核；</a:t>
            </a:r>
            <a:r>
              <a:rPr lang="zh-CN" altLang="en-US" sz="2000" dirty="0">
                <a:latin typeface="楷体" panose="02010609060101010101" pitchFamily="49" charset="-122"/>
                <a:ea typeface="楷体" panose="02010609060101010101" pitchFamily="49" charset="-122"/>
              </a:rPr>
              <a:t>审核也是一个过程</a:t>
            </a:r>
            <a:endParaRPr lang="zh-CN" altLang="en-US" sz="2400" dirty="0">
              <a:latin typeface="楷体" panose="02010609060101010101" pitchFamily="49" charset="-122"/>
              <a:ea typeface="楷体" panose="02010609060101010101" pitchFamily="49" charset="-122"/>
            </a:endParaRPr>
          </a:p>
          <a:p>
            <a:pPr algn="l"/>
            <a:r>
              <a:rPr lang="en-US" altLang="zh-CN" sz="2400" dirty="0"/>
              <a:t>f</a:t>
            </a:r>
            <a:r>
              <a:rPr lang="zh-CN" altLang="en-US" sz="2400" dirty="0"/>
              <a:t>） 适当时，服务报告。</a:t>
            </a:r>
          </a:p>
          <a:p>
            <a:pPr algn="l"/>
            <a:r>
              <a:rPr lang="zh-CN" altLang="en-US" sz="2400" dirty="0"/>
              <a:t>如果数据分析表明质量管理体系不是适宜的、充分的或有效的，组织应按照 </a:t>
            </a:r>
            <a:r>
              <a:rPr lang="en-US" altLang="zh-CN" sz="2400" dirty="0"/>
              <a:t>8.5 </a:t>
            </a:r>
            <a:r>
              <a:rPr lang="zh-CN" altLang="en-US" sz="2400" dirty="0"/>
              <a:t>的要求将此分析结果用作改进的输入。 </a:t>
            </a:r>
            <a:r>
              <a:rPr lang="zh-CN" altLang="en-US" sz="2000" dirty="0">
                <a:latin typeface="楷体" panose="02010609060101010101" pitchFamily="49" charset="-122"/>
                <a:ea typeface="楷体" panose="02010609060101010101" pitchFamily="49" charset="-122"/>
              </a:rPr>
              <a:t>来源于管理评审</a:t>
            </a:r>
            <a:endParaRPr lang="zh-CN" altLang="en-US" sz="2400" dirty="0">
              <a:latin typeface="楷体" panose="02010609060101010101" pitchFamily="49" charset="-122"/>
              <a:ea typeface="楷体" panose="02010609060101010101" pitchFamily="49" charset="-122"/>
            </a:endParaRPr>
          </a:p>
          <a:p>
            <a:pPr algn="l"/>
            <a:r>
              <a:rPr lang="zh-CN" altLang="en-US" sz="2400" dirty="0"/>
              <a:t>应保留分析结果的记录（见 </a:t>
            </a:r>
            <a:r>
              <a:rPr lang="en-US" altLang="zh-CN" sz="2400" dirty="0"/>
              <a:t>4.2.5</a:t>
            </a:r>
            <a:r>
              <a:rPr lang="zh-CN" altLang="en-US" sz="2400" dirty="0"/>
              <a:t>）。</a:t>
            </a:r>
            <a:endParaRPr lang="en-US" altLang="zh-CN" sz="2000" dirty="0">
              <a:ea typeface="楷体" panose="02010609060101010101" pitchFamily="49" charset="-122"/>
            </a:endParaRPr>
          </a:p>
          <a:p>
            <a:pPr algn="l"/>
            <a:r>
              <a:rPr lang="zh-CN" altLang="en-US" sz="2000" dirty="0">
                <a:ea typeface="楷体" panose="02010609060101010101" pitchFamily="49" charset="-122"/>
              </a:rPr>
              <a:t>该章节与</a:t>
            </a:r>
            <a:r>
              <a:rPr lang="en-US" altLang="zh-CN" sz="2000" dirty="0">
                <a:ea typeface="楷体" panose="02010609060101010101" pitchFamily="49" charset="-122"/>
              </a:rPr>
              <a:t>8.2.1</a:t>
            </a:r>
            <a:r>
              <a:rPr lang="zh-CN" altLang="en-US" sz="2000" dirty="0">
                <a:ea typeface="楷体" panose="02010609060101010101" pitchFamily="49" charset="-122"/>
              </a:rPr>
              <a:t>密切联系</a:t>
            </a:r>
          </a:p>
          <a:p>
            <a:pPr algn="l"/>
            <a:endParaRPr lang="zh-CN" altLang="en-US" sz="2400" dirty="0"/>
          </a:p>
        </p:txBody>
      </p:sp>
    </p:spTree>
    <p:extLst>
      <p:ext uri="{BB962C8B-B14F-4D97-AF65-F5344CB8AC3E}">
        <p14:creationId xmlns:p14="http://schemas.microsoft.com/office/powerpoint/2010/main" val="1576039651"/>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899592" y="2132856"/>
            <a:ext cx="7560840" cy="3888432"/>
          </a:xfrm>
        </p:spPr>
        <p:txBody>
          <a:bodyPr/>
          <a:lstStyle/>
          <a:p>
            <a:pPr algn="l"/>
            <a:r>
              <a:rPr lang="en-US" altLang="zh-CN" sz="2400" dirty="0"/>
              <a:t>8.5</a:t>
            </a:r>
            <a:r>
              <a:rPr lang="zh-CN" altLang="en-US" sz="2400" dirty="0"/>
              <a:t>改进</a:t>
            </a:r>
            <a:endParaRPr lang="en-US" altLang="zh-CN" sz="2400" dirty="0"/>
          </a:p>
          <a:p>
            <a:pPr algn="l"/>
            <a:r>
              <a:rPr lang="en-US" altLang="zh-CN" sz="2400" dirty="0"/>
              <a:t>8.5.1</a:t>
            </a:r>
            <a:r>
              <a:rPr lang="zh-CN" altLang="en-US" sz="2400" dirty="0"/>
              <a:t>总则</a:t>
            </a:r>
            <a:endParaRPr lang="en-US" altLang="zh-CN" sz="2400" dirty="0"/>
          </a:p>
          <a:p>
            <a:pPr algn="l"/>
            <a:r>
              <a:rPr lang="zh-CN" altLang="en-US" sz="2400" dirty="0"/>
              <a:t>组织应利用质量方针、质量目标、审核结果、上市后监督（</a:t>
            </a:r>
            <a:r>
              <a:rPr lang="en-US" altLang="zh-CN" sz="2400" dirty="0"/>
              <a:t>PMS)</a:t>
            </a:r>
            <a:r>
              <a:rPr lang="zh-CN" altLang="en-US" sz="2400" dirty="0"/>
              <a:t>、数据分析、纠正措施、预防措施和管理评审来识别和实施任何必要的更改，以确保和保持质量管理体系的持续适宜性、充分性和有效性以及医疗器械的安全和性能。</a:t>
            </a:r>
            <a:endParaRPr lang="en-US" altLang="zh-CN" sz="2400" dirty="0"/>
          </a:p>
          <a:p>
            <a:pPr algn="l"/>
            <a:r>
              <a:rPr lang="zh-CN" altLang="en-US" sz="2000" dirty="0">
                <a:latin typeface="楷体" panose="02010609060101010101" pitchFamily="49" charset="-122"/>
                <a:ea typeface="楷体" panose="02010609060101010101" pitchFamily="49" charset="-122"/>
              </a:rPr>
              <a:t>对象：质量管理体系的持续适宜性、充分性和有效性</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手段：利用质量方针、质量目标、审核结果、</a:t>
            </a:r>
            <a:r>
              <a:rPr lang="en-US" altLang="zh-CN" sz="2000" dirty="0">
                <a:latin typeface="Arial" panose="020B0604020202020204" pitchFamily="34" charset="0"/>
                <a:ea typeface="楷体" panose="02010609060101010101" pitchFamily="49" charset="-122"/>
                <a:cs typeface="Arial" panose="020B0604020202020204" pitchFamily="34" charset="0"/>
              </a:rPr>
              <a:t>PMS</a:t>
            </a:r>
            <a:r>
              <a:rPr lang="zh-CN" altLang="en-US" sz="2000" dirty="0">
                <a:latin typeface="楷体" panose="02010609060101010101" pitchFamily="49" charset="-122"/>
                <a:ea typeface="楷体" panose="02010609060101010101" pitchFamily="49" charset="-122"/>
              </a:rPr>
              <a:t>、数据分析、纠正与预防措施、管理评审</a:t>
            </a:r>
          </a:p>
        </p:txBody>
      </p:sp>
    </p:spTree>
    <p:extLst>
      <p:ext uri="{BB962C8B-B14F-4D97-AF65-F5344CB8AC3E}">
        <p14:creationId xmlns:p14="http://schemas.microsoft.com/office/powerpoint/2010/main" val="3960830543"/>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755576" y="2060848"/>
            <a:ext cx="7776864" cy="4536504"/>
          </a:xfrm>
        </p:spPr>
        <p:txBody>
          <a:bodyPr/>
          <a:lstStyle/>
          <a:p>
            <a:pPr algn="l"/>
            <a:r>
              <a:rPr lang="en-US" altLang="zh-CN" sz="2400" dirty="0"/>
              <a:t>8.5</a:t>
            </a:r>
            <a:r>
              <a:rPr lang="zh-CN" altLang="en-US" sz="2400" dirty="0"/>
              <a:t>改进</a:t>
            </a:r>
            <a:endParaRPr lang="en-US" altLang="zh-CN" sz="2400" dirty="0"/>
          </a:p>
          <a:p>
            <a:pPr algn="l"/>
            <a:r>
              <a:rPr lang="en-US" altLang="zh-CN" sz="2400" dirty="0"/>
              <a:t>8.5.2</a:t>
            </a:r>
            <a:r>
              <a:rPr lang="zh-CN" altLang="en-US" sz="2400" dirty="0"/>
              <a:t>纠正措施</a:t>
            </a:r>
            <a:endParaRPr lang="en-US" altLang="zh-CN" sz="2400" dirty="0"/>
          </a:p>
          <a:p>
            <a:pPr algn="l"/>
            <a:r>
              <a:rPr lang="zh-CN" altLang="en-US" sz="2400" dirty="0"/>
              <a:t>组织应采取措施消除不合格的原因以防止不合格的再发生。组织应采取任何必要的纠正措施，无不当拖延</a:t>
            </a:r>
            <a:r>
              <a:rPr lang="zh-CN" altLang="en-US" sz="2000" dirty="0">
                <a:latin typeface="楷体" panose="02010609060101010101" pitchFamily="49" charset="-122"/>
                <a:ea typeface="楷体" panose="02010609060101010101" pitchFamily="49" charset="-122"/>
              </a:rPr>
              <a:t>（应及时采取措施）</a:t>
            </a:r>
            <a:r>
              <a:rPr lang="zh-CN" altLang="en-US" sz="2400" dirty="0"/>
              <a:t>。纠正措施应与不合格的影响程度相适应。</a:t>
            </a:r>
          </a:p>
          <a:p>
            <a:pPr algn="l"/>
            <a:r>
              <a:rPr lang="zh-CN" altLang="en-US" sz="2400" dirty="0"/>
              <a:t>组织应将规定以下方面要求的程序形成文件：</a:t>
            </a:r>
            <a:endParaRPr lang="en-US" altLang="zh-CN" sz="2400" dirty="0"/>
          </a:p>
          <a:p>
            <a:pPr algn="l"/>
            <a:r>
              <a:rPr lang="en-US" altLang="zh-CN" sz="2400" dirty="0"/>
              <a:t>a) </a:t>
            </a:r>
            <a:r>
              <a:rPr lang="zh-CN" altLang="en-US" sz="2400" dirty="0"/>
              <a:t>评审不合格（包括抱怨）；</a:t>
            </a:r>
          </a:p>
          <a:p>
            <a:pPr algn="l"/>
            <a:r>
              <a:rPr lang="en-US" altLang="zh-CN" sz="2400" dirty="0"/>
              <a:t>b) </a:t>
            </a:r>
            <a:r>
              <a:rPr lang="zh-CN" altLang="en-US" sz="2400" dirty="0"/>
              <a:t>确定不合格的原因；</a:t>
            </a:r>
          </a:p>
          <a:p>
            <a:pPr algn="l"/>
            <a:r>
              <a:rPr lang="en-US" altLang="zh-CN" sz="2400" dirty="0"/>
              <a:t>c) </a:t>
            </a:r>
            <a:r>
              <a:rPr lang="zh-CN" altLang="en-US" sz="2400" dirty="0"/>
              <a:t>评价确保不合格不再发生的措施的需求；</a:t>
            </a:r>
            <a:endParaRPr lang="en-US" altLang="zh-CN" sz="2400" dirty="0"/>
          </a:p>
          <a:p>
            <a:pPr algn="l"/>
            <a:r>
              <a:rPr lang="zh-CN" altLang="en-US" sz="2000" dirty="0">
                <a:latin typeface="楷体" panose="02010609060101010101" pitchFamily="49" charset="-122"/>
                <a:ea typeface="楷体" panose="02010609060101010101" pitchFamily="49" charset="-122"/>
              </a:rPr>
              <a:t>纠正：针对现象采取措施</a:t>
            </a:r>
            <a:endParaRPr lang="en-US" altLang="zh-CN" sz="2000" dirty="0">
              <a:latin typeface="楷体" panose="02010609060101010101" pitchFamily="49" charset="-122"/>
              <a:ea typeface="楷体" panose="02010609060101010101" pitchFamily="49" charset="-122"/>
            </a:endParaRPr>
          </a:p>
          <a:p>
            <a:pPr algn="l"/>
            <a:r>
              <a:rPr lang="zh-CN" altLang="en-US" sz="2000" dirty="0">
                <a:latin typeface="楷体" panose="02010609060101010101" pitchFamily="49" charset="-122"/>
                <a:ea typeface="楷体" panose="02010609060101010101" pitchFamily="49" charset="-122"/>
              </a:rPr>
              <a:t>纠正措施：针对原因采取措施</a:t>
            </a:r>
          </a:p>
        </p:txBody>
      </p:sp>
    </p:spTree>
    <p:extLst>
      <p:ext uri="{BB962C8B-B14F-4D97-AF65-F5344CB8AC3E}">
        <p14:creationId xmlns:p14="http://schemas.microsoft.com/office/powerpoint/2010/main" val="3431547395"/>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484784"/>
            <a:ext cx="7772400" cy="648072"/>
          </a:xfrm>
        </p:spPr>
        <p:txBody>
          <a:bodyPr/>
          <a:lstStyle/>
          <a:p>
            <a:r>
              <a:rPr lang="en-US" altLang="zh-CN" dirty="0"/>
              <a:t>8</a:t>
            </a:r>
            <a:r>
              <a:rPr lang="zh-CN" altLang="en-US" dirty="0"/>
              <a:t>测量、分析和改进</a:t>
            </a:r>
          </a:p>
        </p:txBody>
      </p:sp>
      <p:sp>
        <p:nvSpPr>
          <p:cNvPr id="3" name="副标题 2"/>
          <p:cNvSpPr>
            <a:spLocks noGrp="1"/>
          </p:cNvSpPr>
          <p:nvPr>
            <p:ph type="subTitle" idx="1"/>
          </p:nvPr>
        </p:nvSpPr>
        <p:spPr>
          <a:xfrm>
            <a:off x="755576" y="2060848"/>
            <a:ext cx="7776864" cy="3744416"/>
          </a:xfrm>
        </p:spPr>
        <p:txBody>
          <a:bodyPr/>
          <a:lstStyle/>
          <a:p>
            <a:pPr algn="l"/>
            <a:r>
              <a:rPr lang="en-US" altLang="zh-CN" sz="2400" dirty="0"/>
              <a:t>8.5</a:t>
            </a:r>
            <a:r>
              <a:rPr lang="zh-CN" altLang="en-US" sz="2400" dirty="0"/>
              <a:t>改进</a:t>
            </a:r>
            <a:endParaRPr lang="en-US" altLang="zh-CN" sz="2400" dirty="0"/>
          </a:p>
          <a:p>
            <a:pPr algn="l"/>
            <a:r>
              <a:rPr lang="en-US" altLang="zh-CN" sz="2400" dirty="0"/>
              <a:t>8.5.2</a:t>
            </a:r>
            <a:r>
              <a:rPr lang="zh-CN" altLang="en-US" sz="2400" dirty="0"/>
              <a:t>纠正措施</a:t>
            </a:r>
            <a:endParaRPr lang="en-US" altLang="zh-CN" sz="2400" dirty="0"/>
          </a:p>
          <a:p>
            <a:pPr algn="l"/>
            <a:r>
              <a:rPr lang="en-US" altLang="zh-CN" sz="2400" dirty="0"/>
              <a:t>d) </a:t>
            </a:r>
            <a:r>
              <a:rPr lang="zh-CN" altLang="en-US" sz="2400" dirty="0"/>
              <a:t>对所需的措施策划、形成文件并实施，适当时，包括更新文档；</a:t>
            </a:r>
            <a:endParaRPr lang="en-US" altLang="zh-CN" sz="2400" dirty="0"/>
          </a:p>
          <a:p>
            <a:pPr algn="l"/>
            <a:r>
              <a:rPr lang="en-US" altLang="zh-CN" sz="2400" dirty="0"/>
              <a:t>e) </a:t>
            </a:r>
            <a:r>
              <a:rPr lang="zh-CN" altLang="en-US" sz="2400" dirty="0"/>
              <a:t>验证纠正措施对满足适用的法规要求的能力或对医疗器械的安全和性能没有不利影响；</a:t>
            </a:r>
            <a:endParaRPr lang="en-US" altLang="zh-CN" sz="2400" dirty="0"/>
          </a:p>
          <a:p>
            <a:pPr algn="l"/>
            <a:r>
              <a:rPr lang="zh-CN" altLang="en-US" sz="2000" dirty="0">
                <a:latin typeface="楷体" panose="02010609060101010101" pitchFamily="49" charset="-122"/>
                <a:ea typeface="楷体" panose="02010609060101010101" pitchFamily="49" charset="-122"/>
              </a:rPr>
              <a:t>适用的法规要求：指注册时的产品技术要求</a:t>
            </a:r>
          </a:p>
          <a:p>
            <a:pPr algn="l"/>
            <a:r>
              <a:rPr lang="en-US" altLang="zh-CN" sz="2400" dirty="0"/>
              <a:t>f) </a:t>
            </a:r>
            <a:r>
              <a:rPr lang="zh-CN" altLang="en-US" sz="2400" dirty="0"/>
              <a:t>评审所采取的纠正措施的有效性。</a:t>
            </a:r>
          </a:p>
          <a:p>
            <a:pPr algn="l"/>
            <a:r>
              <a:rPr lang="zh-CN" altLang="en-US" sz="2400" dirty="0"/>
              <a:t>应保留任何调查的结果和所采取措施的记录（见 </a:t>
            </a:r>
            <a:r>
              <a:rPr lang="en-US" altLang="zh-CN" sz="2400" dirty="0"/>
              <a:t>4.2.5</a:t>
            </a:r>
            <a:r>
              <a:rPr lang="zh-CN" altLang="en-US" sz="2400" dirty="0"/>
              <a:t>）。</a:t>
            </a:r>
          </a:p>
        </p:txBody>
      </p:sp>
    </p:spTree>
    <p:extLst>
      <p:ext uri="{BB962C8B-B14F-4D97-AF65-F5344CB8AC3E}">
        <p14:creationId xmlns:p14="http://schemas.microsoft.com/office/powerpoint/2010/main" val="4256517680"/>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755576" y="2348880"/>
            <a:ext cx="7704856" cy="3168352"/>
          </a:xfrm>
        </p:spPr>
        <p:txBody>
          <a:bodyPr>
            <a:noAutofit/>
          </a:bodyPr>
          <a:lstStyle/>
          <a:p>
            <a:pPr algn="l"/>
            <a:r>
              <a:rPr lang="en-US" altLang="zh-CN" sz="2400" dirty="0"/>
              <a:t>8.5</a:t>
            </a:r>
            <a:r>
              <a:rPr lang="zh-CN" altLang="en-US" sz="2400" dirty="0"/>
              <a:t>改进</a:t>
            </a:r>
            <a:endParaRPr lang="en-US" altLang="zh-CN" sz="2400" dirty="0"/>
          </a:p>
          <a:p>
            <a:pPr algn="l"/>
            <a:r>
              <a:rPr lang="en-US" altLang="zh-CN" sz="2400" dirty="0"/>
              <a:t>8.5.3</a:t>
            </a:r>
            <a:r>
              <a:rPr lang="zh-CN" altLang="en-US" sz="2400" dirty="0"/>
              <a:t>预防措施</a:t>
            </a:r>
            <a:endParaRPr lang="en-US" altLang="zh-CN" sz="2400" dirty="0"/>
          </a:p>
          <a:p>
            <a:pPr algn="l"/>
            <a:r>
              <a:rPr lang="zh-CN" altLang="en-US" sz="2400" dirty="0"/>
              <a:t>组织应确定措施消除潜在不合格的原因以防止不合格的发生。预防措施应与潜在问题的影响程度相适应。</a:t>
            </a:r>
          </a:p>
          <a:p>
            <a:pPr algn="l"/>
            <a:r>
              <a:rPr lang="zh-CN" altLang="en-US" sz="2400" dirty="0"/>
              <a:t>组织应将说明以下方面要求的程序形成文件：</a:t>
            </a:r>
          </a:p>
          <a:p>
            <a:pPr algn="l"/>
            <a:r>
              <a:rPr lang="en-US" altLang="zh-CN" sz="2400" dirty="0"/>
              <a:t>a) </a:t>
            </a:r>
            <a:r>
              <a:rPr lang="zh-CN" altLang="en-US" sz="2400" dirty="0"/>
              <a:t>确定潜在不合格及其原因；</a:t>
            </a:r>
          </a:p>
          <a:p>
            <a:pPr algn="l"/>
            <a:r>
              <a:rPr lang="en-US" altLang="zh-CN" sz="2400" dirty="0"/>
              <a:t>b) </a:t>
            </a:r>
            <a:r>
              <a:rPr lang="zh-CN" altLang="en-US" sz="2400" dirty="0"/>
              <a:t>评价防止不合格发生的措施的需求；</a:t>
            </a:r>
          </a:p>
        </p:txBody>
      </p:sp>
      <p:sp>
        <p:nvSpPr>
          <p:cNvPr id="5" name="标题 1"/>
          <p:cNvSpPr>
            <a:spLocks noGrp="1"/>
          </p:cNvSpPr>
          <p:nvPr>
            <p:ph type="ctrTitle"/>
          </p:nvPr>
        </p:nvSpPr>
        <p:spPr>
          <a:xfrm>
            <a:off x="755576" y="1484784"/>
            <a:ext cx="7772400" cy="648072"/>
          </a:xfrm>
        </p:spPr>
        <p:txBody>
          <a:bodyPr/>
          <a:lstStyle/>
          <a:p>
            <a:r>
              <a:rPr lang="en-US" altLang="zh-CN" dirty="0"/>
              <a:t>8</a:t>
            </a:r>
            <a:r>
              <a:rPr lang="zh-CN" altLang="en-US" dirty="0"/>
              <a:t>测量、分析和改进</a:t>
            </a:r>
          </a:p>
        </p:txBody>
      </p:sp>
    </p:spTree>
    <p:extLst>
      <p:ext uri="{BB962C8B-B14F-4D97-AF65-F5344CB8AC3E}">
        <p14:creationId xmlns:p14="http://schemas.microsoft.com/office/powerpoint/2010/main" val="2785325911"/>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755576" y="2348880"/>
            <a:ext cx="7704856" cy="3672408"/>
          </a:xfrm>
        </p:spPr>
        <p:txBody>
          <a:bodyPr>
            <a:noAutofit/>
          </a:bodyPr>
          <a:lstStyle/>
          <a:p>
            <a:pPr algn="l"/>
            <a:r>
              <a:rPr lang="en-US" altLang="zh-CN" sz="2400" dirty="0"/>
              <a:t>8.5</a:t>
            </a:r>
            <a:r>
              <a:rPr lang="zh-CN" altLang="en-US" sz="2400" dirty="0"/>
              <a:t>改进</a:t>
            </a:r>
            <a:endParaRPr lang="en-US" altLang="zh-CN" sz="2400" dirty="0"/>
          </a:p>
          <a:p>
            <a:pPr algn="l"/>
            <a:r>
              <a:rPr lang="en-US" altLang="zh-CN" sz="2400" dirty="0"/>
              <a:t>8.5.3</a:t>
            </a:r>
            <a:r>
              <a:rPr lang="zh-CN" altLang="en-US" sz="2400" dirty="0"/>
              <a:t>预防措施</a:t>
            </a:r>
            <a:endParaRPr lang="en-US" altLang="zh-CN" sz="2400" dirty="0"/>
          </a:p>
          <a:p>
            <a:pPr algn="l"/>
            <a:r>
              <a:rPr lang="en-US" altLang="zh-CN" sz="2400" dirty="0"/>
              <a:t>c) </a:t>
            </a:r>
            <a:r>
              <a:rPr lang="zh-CN" altLang="en-US" sz="2400" dirty="0"/>
              <a:t>对所需的措施策划、形成文件并实施，适当时，包括更新文档；</a:t>
            </a:r>
          </a:p>
          <a:p>
            <a:pPr algn="l"/>
            <a:r>
              <a:rPr lang="en-US" altLang="zh-CN" sz="2400" dirty="0"/>
              <a:t>d) </a:t>
            </a:r>
            <a:r>
              <a:rPr lang="zh-CN" altLang="en-US" sz="2400" dirty="0"/>
              <a:t>验证预防措施对满足适用的法规要求的能力和对医疗器械的安全和性能没有不利影响；</a:t>
            </a:r>
          </a:p>
          <a:p>
            <a:pPr algn="l"/>
            <a:r>
              <a:rPr lang="en-US" altLang="zh-CN" sz="2400" dirty="0"/>
              <a:t>e) </a:t>
            </a:r>
            <a:r>
              <a:rPr lang="zh-CN" altLang="en-US" sz="2400" dirty="0"/>
              <a:t>适当时，评审所采取的预防措施的有效性。</a:t>
            </a:r>
          </a:p>
          <a:p>
            <a:pPr algn="l"/>
            <a:r>
              <a:rPr lang="zh-CN" altLang="en-US" sz="2400" dirty="0"/>
              <a:t>应保留任何调查的结果和所采取措施的记录（见 </a:t>
            </a:r>
            <a:r>
              <a:rPr lang="en-US" altLang="zh-CN" sz="2400" dirty="0"/>
              <a:t>4.2.5</a:t>
            </a:r>
            <a:r>
              <a:rPr lang="zh-CN" altLang="en-US" sz="2400" dirty="0"/>
              <a:t>）。</a:t>
            </a:r>
          </a:p>
        </p:txBody>
      </p:sp>
      <p:sp>
        <p:nvSpPr>
          <p:cNvPr id="5" name="标题 1"/>
          <p:cNvSpPr>
            <a:spLocks noGrp="1"/>
          </p:cNvSpPr>
          <p:nvPr>
            <p:ph type="ctrTitle"/>
          </p:nvPr>
        </p:nvSpPr>
        <p:spPr>
          <a:xfrm>
            <a:off x="755576" y="1484784"/>
            <a:ext cx="7772400" cy="648072"/>
          </a:xfrm>
        </p:spPr>
        <p:txBody>
          <a:bodyPr/>
          <a:lstStyle/>
          <a:p>
            <a:r>
              <a:rPr lang="en-US" altLang="zh-CN" dirty="0"/>
              <a:t>8</a:t>
            </a:r>
            <a:r>
              <a:rPr lang="zh-CN" altLang="en-US" dirty="0"/>
              <a:t>测量、分析和改进</a:t>
            </a:r>
          </a:p>
        </p:txBody>
      </p:sp>
    </p:spTree>
    <p:extLst>
      <p:ext uri="{BB962C8B-B14F-4D97-AF65-F5344CB8AC3E}">
        <p14:creationId xmlns:p14="http://schemas.microsoft.com/office/powerpoint/2010/main" val="19231860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3750</TotalTime>
  <Words>24687</Words>
  <Application>Microsoft Office PowerPoint</Application>
  <PresentationFormat>全屏显示(4:3)</PresentationFormat>
  <Paragraphs>2371</Paragraphs>
  <Slides>271</Slides>
  <Notes>43</Notes>
  <HiddenSlides>1</HiddenSlides>
  <MMClips>0</MMClips>
  <ScaleCrop>false</ScaleCrop>
  <HeadingPairs>
    <vt:vector size="6" baseType="variant">
      <vt:variant>
        <vt:lpstr>主题</vt:lpstr>
      </vt:variant>
      <vt:variant>
        <vt:i4>1</vt:i4>
      </vt:variant>
      <vt:variant>
        <vt:lpstr>嵌入 OLE 服务器</vt:lpstr>
      </vt:variant>
      <vt:variant>
        <vt:i4>2</vt:i4>
      </vt:variant>
      <vt:variant>
        <vt:lpstr>幻灯片标题</vt:lpstr>
      </vt:variant>
      <vt:variant>
        <vt:i4>271</vt:i4>
      </vt:variant>
    </vt:vector>
  </HeadingPairs>
  <TitlesOfParts>
    <vt:vector size="274" baseType="lpstr">
      <vt:lpstr>Office 主题​​</vt:lpstr>
      <vt:lpstr>CorelDRAW 9.0 图形</vt:lpstr>
      <vt:lpstr>Microsoft Excel 97-2003 工作表</vt:lpstr>
      <vt:lpstr>医疗器械行业 质量管理体系 培训教程</vt:lpstr>
      <vt:lpstr>PowerPoint 演示文稿</vt:lpstr>
      <vt:lpstr>PowerPoint 演示文稿</vt:lpstr>
      <vt:lpstr>课程目标</vt:lpstr>
      <vt:lpstr>质量管理体系认证标准</vt:lpstr>
      <vt:lpstr>PowerPoint 演示文稿</vt:lpstr>
      <vt:lpstr>PowerPoint 演示文稿</vt:lpstr>
      <vt:lpstr>PowerPoint 演示文稿</vt:lpstr>
      <vt:lpstr>PowerPoint 演示文稿</vt:lpstr>
      <vt:lpstr>PowerPoint 演示文稿</vt:lpstr>
      <vt:lpstr>PowerPoint 演示文稿</vt:lpstr>
      <vt:lpstr>标准概述</vt:lpstr>
      <vt:lpstr>标准概述</vt:lpstr>
      <vt:lpstr>标准概述</vt:lpstr>
      <vt:lpstr>标准概述</vt:lpstr>
      <vt:lpstr>较之YY/T 0287-2003版本的主要变化</vt:lpstr>
      <vt:lpstr>较之YY/T 0287-2003版本的具体变化</vt:lpstr>
      <vt:lpstr>较之YY/T 0287-2003版本的具体变化</vt:lpstr>
      <vt:lpstr>较之YY/T 0287-2003版本的具体变化</vt:lpstr>
      <vt:lpstr>较之YY/T 0287-2003版本的具体变化</vt:lpstr>
      <vt:lpstr>第三章 ISO9000族标准的基础和术语</vt:lpstr>
      <vt:lpstr>质量管理体系</vt:lpstr>
      <vt:lpstr>质量管理原则</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质量管理体系要求与产品要求</vt:lpstr>
      <vt:lpstr>PowerPoint 演示文稿</vt:lpstr>
      <vt:lpstr>PowerPoint 演示文稿</vt:lpstr>
      <vt:lpstr>ISO9000中的重要术语</vt:lpstr>
      <vt:lpstr>PowerPoint 演示文稿</vt:lpstr>
      <vt:lpstr>PowerPoint 演示文稿</vt:lpstr>
      <vt:lpstr>第四章 医疗器械的法律法规与上市前产品注册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第五章 ISO13485:2016 标准理解和实施</vt:lpstr>
      <vt:lpstr>理解要点</vt:lpstr>
      <vt:lpstr>0.1总则</vt:lpstr>
      <vt:lpstr>0.1总则</vt:lpstr>
      <vt:lpstr>0.1总则</vt:lpstr>
      <vt:lpstr>0.1总则</vt:lpstr>
      <vt:lpstr>0.1总则</vt:lpstr>
      <vt:lpstr>0.2阐明概念</vt:lpstr>
      <vt:lpstr>0.2阐明概念</vt:lpstr>
      <vt:lpstr>0.2阐明概念</vt:lpstr>
      <vt:lpstr>0.3过程方法</vt:lpstr>
      <vt:lpstr>0.3过程方法</vt:lpstr>
      <vt:lpstr>0.3过程方法</vt:lpstr>
      <vt:lpstr>0.3过程方法</vt:lpstr>
      <vt:lpstr>0.4与ISO9001的关系</vt:lpstr>
      <vt:lpstr>0.4与ISO9001的关系</vt:lpstr>
      <vt:lpstr>0.5与其他管理体系的相容性</vt:lpstr>
      <vt:lpstr>1范围</vt:lpstr>
      <vt:lpstr>1范围</vt:lpstr>
      <vt:lpstr>1范围</vt:lpstr>
      <vt:lpstr>1范围</vt:lpstr>
      <vt:lpstr>2规范性引用文件</vt:lpstr>
      <vt:lpstr>3术语和定义</vt:lpstr>
      <vt:lpstr>3.1忠告性通知advisory notice</vt:lpstr>
      <vt:lpstr>中国有关忠告性通知的法规</vt:lpstr>
      <vt:lpstr>中国有关忠告性通知的法规</vt:lpstr>
      <vt:lpstr>3.2授权代表authorized representative</vt:lpstr>
      <vt:lpstr>3.3临床评价clinical evaluation</vt:lpstr>
      <vt:lpstr>3.4投诉complaint</vt:lpstr>
      <vt:lpstr>不良事件</vt:lpstr>
      <vt:lpstr>3.5经销商 distributor （新增加）</vt:lpstr>
      <vt:lpstr>3.6植入性医疗器械 implantable medical device</vt:lpstr>
      <vt:lpstr>3.7进口商importer（新增加）</vt:lpstr>
      <vt:lpstr>3.8标记 labelling</vt:lpstr>
      <vt:lpstr>3.8标记 labelling</vt:lpstr>
      <vt:lpstr>3.9生命周期 life-cycle（新增加）</vt:lpstr>
      <vt:lpstr>3.10制造商manufacturer</vt:lpstr>
      <vt:lpstr>3.10制造商manufacturer</vt:lpstr>
      <vt:lpstr>3.10制造商manufacturer</vt:lpstr>
      <vt:lpstr>3.11医疗器械medical device</vt:lpstr>
      <vt:lpstr>3.11医疗器械medical device</vt:lpstr>
      <vt:lpstr>3.12医疗器械族medical device family （新增加）</vt:lpstr>
      <vt:lpstr>3.13性能评价performance evaluation （新增加）</vt:lpstr>
      <vt:lpstr>3.14上市后监督 post-market surveillance （新增加）</vt:lpstr>
      <vt:lpstr>3.15产品product</vt:lpstr>
      <vt:lpstr>3.15产品product</vt:lpstr>
      <vt:lpstr>3.15产品product</vt:lpstr>
      <vt:lpstr>3.16采购产品purchased product （新增加）</vt:lpstr>
      <vt:lpstr>3.17风险risk （新增加）</vt:lpstr>
      <vt:lpstr>3.18风险管理risk management （新增加）</vt:lpstr>
      <vt:lpstr>3.19无菌屏障系统 sterile barrier system</vt:lpstr>
      <vt:lpstr>3.20无菌医疗器械 sterile medical device</vt:lpstr>
      <vt:lpstr>4.1总要求</vt:lpstr>
      <vt:lpstr>4.1总要求</vt:lpstr>
      <vt:lpstr>4.1总要求</vt:lpstr>
      <vt:lpstr>4.1总要求</vt:lpstr>
      <vt:lpstr>4.1总要求</vt:lpstr>
      <vt:lpstr>PowerPoint 演示文稿</vt:lpstr>
      <vt:lpstr>PowerPoint 演示文稿</vt:lpstr>
      <vt:lpstr>4.1总要求</vt:lpstr>
      <vt:lpstr>4 质量管理体系</vt:lpstr>
      <vt:lpstr>4 质量管理体系</vt:lpstr>
      <vt:lpstr>4.2文件要求</vt:lpstr>
      <vt:lpstr>4.2文件要求</vt:lpstr>
      <vt:lpstr>4.2文件要求</vt:lpstr>
      <vt:lpstr>4.2文件要求</vt:lpstr>
      <vt:lpstr>4.2文件要求</vt:lpstr>
      <vt:lpstr>4.2文件要求</vt:lpstr>
      <vt:lpstr>5 管理职责</vt:lpstr>
      <vt:lpstr>5 管理职责</vt:lpstr>
      <vt:lpstr>5 管理职责</vt:lpstr>
      <vt:lpstr>PowerPoint 演示文稿</vt:lpstr>
      <vt:lpstr>PowerPoint 演示文稿</vt:lpstr>
      <vt:lpstr>PowerPoint 演示文稿</vt:lpstr>
      <vt:lpstr>5 管理职责</vt:lpstr>
      <vt:lpstr>PowerPoint 演示文稿</vt:lpstr>
      <vt:lpstr>PowerPoint 演示文稿</vt:lpstr>
      <vt:lpstr>PowerPoint 演示文稿</vt:lpstr>
      <vt:lpstr>5 管理职责</vt:lpstr>
      <vt:lpstr>质量管理体系策划</vt:lpstr>
      <vt:lpstr>5 管理职责</vt:lpstr>
      <vt:lpstr>5 管理职责</vt:lpstr>
      <vt:lpstr>应注意的问题</vt:lpstr>
      <vt:lpstr>5 管理职责</vt:lpstr>
      <vt:lpstr>5 管理职责</vt:lpstr>
      <vt:lpstr>PowerPoint 演示文稿</vt:lpstr>
      <vt:lpstr>5 管理职责</vt:lpstr>
      <vt:lpstr>评审输入</vt:lpstr>
      <vt:lpstr>5 管理职责</vt:lpstr>
      <vt:lpstr>6 资源管理</vt:lpstr>
      <vt:lpstr>6 资源管理</vt:lpstr>
      <vt:lpstr>6 资源管理</vt:lpstr>
      <vt:lpstr>人员体检要求</vt:lpstr>
      <vt:lpstr>6 资源管理</vt:lpstr>
      <vt:lpstr>6 资源管理</vt:lpstr>
      <vt:lpstr>6 洁净车间</vt:lpstr>
      <vt:lpstr>6 洁净车间</vt:lpstr>
      <vt:lpstr>6 洁净车间</vt:lpstr>
      <vt:lpstr>6 洁净车间</vt:lpstr>
      <vt:lpstr>PowerPoint 演示文稿</vt:lpstr>
      <vt:lpstr>6 资源管理</vt:lpstr>
      <vt:lpstr>6 资源管理</vt:lpstr>
      <vt:lpstr>6 资源管理</vt:lpstr>
      <vt:lpstr>6.4工作环境和污染控制</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环氧乙烷灭菌</vt:lpstr>
      <vt:lpstr>环氧乙烷灭菌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7产品实现</vt:lpstr>
      <vt:lpstr>8测量、分析和改进</vt:lpstr>
      <vt:lpstr>8测量、分析和改进</vt:lpstr>
      <vt:lpstr>8测量、分析和改进</vt:lpstr>
      <vt:lpstr>8测量、分析和改进</vt:lpstr>
      <vt:lpstr>8测量、分析和改进</vt:lpstr>
      <vt:lpstr>8测量、分析和改进</vt:lpstr>
      <vt:lpstr>8测量、分析和改进</vt:lpstr>
      <vt:lpstr>8测量、分析和改进</vt:lpstr>
      <vt:lpstr>8测量、分析和改进</vt:lpstr>
      <vt:lpstr>8测量、分析和改进</vt:lpstr>
      <vt:lpstr>8测量、分析和改进</vt:lpstr>
      <vt:lpstr>8测量、分析和改进</vt:lpstr>
      <vt:lpstr>8测量、分析和改进</vt:lpstr>
      <vt:lpstr>8测量、分析和改进</vt:lpstr>
      <vt:lpstr>8测量、分析和改进</vt:lpstr>
      <vt:lpstr>PowerPoint 演示文稿</vt:lpstr>
      <vt:lpstr>8测量、分析和改进</vt:lpstr>
      <vt:lpstr>8测量、分析和改进</vt:lpstr>
      <vt:lpstr>8测量、分析和改进</vt:lpstr>
      <vt:lpstr>8测量、分析和改进</vt:lpstr>
      <vt:lpstr>8测量、分析和改进</vt:lpstr>
      <vt:lpstr>8测量、分析和改进</vt:lpstr>
      <vt:lpstr>属性数据样本量</vt:lpstr>
      <vt:lpstr>变量数据样本量</vt:lpstr>
      <vt:lpstr>变量数据样本量 基于规格界限的AQL和LTPD值的变量抽样计划</vt:lpstr>
      <vt:lpstr>AQL、RQL</vt:lpstr>
      <vt:lpstr>统计过程控制</vt:lpstr>
      <vt:lpstr>8测量、分析和改进</vt:lpstr>
      <vt:lpstr>8测量、分析和改进</vt:lpstr>
      <vt:lpstr>8测量、分析和改进</vt:lpstr>
      <vt:lpstr>8测量、分析和改进</vt:lpstr>
      <vt:lpstr>8测量、分析和改进</vt:lpstr>
      <vt:lpstr>8测量、分析和改进</vt:lpstr>
    </vt:vector>
  </TitlesOfParts>
  <Company>Sky123.Org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Sky123.Org</cp:lastModifiedBy>
  <cp:revision>827</cp:revision>
  <dcterms:created xsi:type="dcterms:W3CDTF">2019-10-05T04:44:08Z</dcterms:created>
  <dcterms:modified xsi:type="dcterms:W3CDTF">2024-12-14T03:42:13Z</dcterms:modified>
</cp:coreProperties>
</file>